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7" r:id="rId3"/>
    <p:sldId id="399" r:id="rId4"/>
    <p:sldId id="400" r:id="rId5"/>
    <p:sldId id="398" r:id="rId6"/>
    <p:sldId id="413" r:id="rId7"/>
    <p:sldId id="406" r:id="rId8"/>
    <p:sldId id="421" r:id="rId9"/>
    <p:sldId id="418" r:id="rId10"/>
    <p:sldId id="414" r:id="rId11"/>
    <p:sldId id="405" r:id="rId12"/>
    <p:sldId id="404" r:id="rId13"/>
    <p:sldId id="343" r:id="rId14"/>
    <p:sldId id="390" r:id="rId15"/>
    <p:sldId id="392" r:id="rId16"/>
    <p:sldId id="417" r:id="rId17"/>
    <p:sldId id="391" r:id="rId18"/>
    <p:sldId id="393" r:id="rId19"/>
    <p:sldId id="394" r:id="rId20"/>
    <p:sldId id="395" r:id="rId21"/>
    <p:sldId id="422" r:id="rId22"/>
    <p:sldId id="420" r:id="rId23"/>
  </p:sldIdLst>
  <p:sldSz cx="9144000" cy="6858000" type="screen4x3"/>
  <p:notesSz cx="6858000" cy="9734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E"/>
    <a:srgbClr val="FFFFCC"/>
    <a:srgbClr val="FF5050"/>
    <a:srgbClr val="00297A"/>
    <a:srgbClr val="FF3300"/>
    <a:srgbClr val="E1EBF7"/>
    <a:srgbClr val="FF7C80"/>
    <a:srgbClr val="FFCC66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2725" autoAdjust="0"/>
  </p:normalViewPr>
  <p:slideViewPr>
    <p:cSldViewPr>
      <p:cViewPr varScale="1">
        <p:scale>
          <a:sx n="106" d="100"/>
          <a:sy n="106" d="100"/>
        </p:scale>
        <p:origin x="21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EFAE-459E-4E06-9C8A-168CE9D4D5F9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F1C4-9B4B-4BD3-9D0A-4B8A80ED9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7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4FD3-0FF5-4B13-B729-EA6FA037529D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05BE-079B-4C94-ADD9-7D7820EF5A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44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F29-D2BD-49AB-95B0-E652F3C0EA68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imedbauru.com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00192" y="5558780"/>
            <a:ext cx="2304256" cy="33182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Garbino - ILSL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2508" y="1765557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1º Encontro Latino Americano de Neurofisiologia Clínica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endParaRPr lang="pt-BR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800" b="1" dirty="0">
                <a:solidFill>
                  <a:schemeClr val="tx2">
                    <a:lumMod val="75000"/>
                  </a:schemeClr>
                </a:solidFill>
              </a:rPr>
              <a:t>Neuropatias do pé</a:t>
            </a:r>
            <a:r>
              <a:rPr lang="pt-BR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Túnel do tarso </a:t>
            </a:r>
          </a:p>
          <a:p>
            <a:pPr marL="1943100" lvl="3" indent="-571500" algn="ctr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neuroma de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</a:rPr>
              <a:t>Morton</a:t>
            </a:r>
            <a:endParaRPr lang="pt-BR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6326" y="6021288"/>
            <a:ext cx="64087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Goiânia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- 2017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7445" y="378969"/>
            <a:ext cx="8198242" cy="92129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800" dirty="0">
                <a:solidFill>
                  <a:srgbClr val="00B0EE"/>
                </a:solidFill>
                <a:latin typeface="Britannic Bold" panose="020B0903060703020204" pitchFamily="34" charset="0"/>
              </a:rPr>
              <a:t>XXVI CONGRESSO BRASILEIRO  DE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800" dirty="0">
                <a:solidFill>
                  <a:srgbClr val="00297A"/>
                </a:solidFill>
                <a:latin typeface="Britannic Bold" panose="020B0903060703020204" pitchFamily="34" charset="0"/>
              </a:rPr>
              <a:t>NEUROFISIOLOGIA CLINICA</a:t>
            </a:r>
            <a:r>
              <a:rPr lang="pt-BR" sz="3200" dirty="0">
                <a:solidFill>
                  <a:srgbClr val="00297A"/>
                </a:solidFill>
                <a:latin typeface="Arial Rounded MT Bold" pitchFamily="34" charset="0"/>
              </a:rPr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5" y="404133"/>
            <a:ext cx="2558920" cy="896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14902"/>
          </a:xfrm>
        </p:spPr>
        <p:txBody>
          <a:bodyPr>
            <a:noAutofit/>
          </a:bodyPr>
          <a:lstStyle/>
          <a:p>
            <a:r>
              <a:rPr lang="pt-BR" sz="3600" b="1" dirty="0"/>
              <a:t>Condução sensitiva mista/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Mixed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sensory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conduction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0" y="2143293"/>
            <a:ext cx="3671455" cy="3005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3293"/>
            <a:ext cx="4011488" cy="30312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" name="Conector de Seta Reta 2"/>
          <p:cNvCxnSpPr>
            <a:stCxn id="12" idx="0"/>
          </p:cNvCxnSpPr>
          <p:nvPr/>
        </p:nvCxnSpPr>
        <p:spPr>
          <a:xfrm flipV="1">
            <a:off x="5372302" y="3719607"/>
            <a:ext cx="283998" cy="15667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6088205" y="3429000"/>
            <a:ext cx="1004075" cy="2088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760234" y="528639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44208" y="5624954"/>
            <a:ext cx="22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Artefato motor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37798" y="5440287"/>
            <a:ext cx="375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Estimulo na área do Plantar Medial</a:t>
            </a:r>
          </a:p>
        </p:txBody>
      </p:sp>
    </p:spTree>
    <p:extLst>
      <p:ext uri="{BB962C8B-B14F-4D97-AF65-F5344CB8AC3E}">
        <p14:creationId xmlns:p14="http://schemas.microsoft.com/office/powerpoint/2010/main" val="319315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44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sz="4000" i="1" dirty="0"/>
            </a:br>
            <a:br>
              <a:rPr lang="en-US" sz="4000" i="1" dirty="0"/>
            </a:br>
            <a:r>
              <a:rPr lang="en-US" sz="4000" b="1" dirty="0" err="1"/>
              <a:t>Quadro</a:t>
            </a:r>
            <a:r>
              <a:rPr lang="en-US" sz="4000" b="1" dirty="0"/>
              <a:t> </a:t>
            </a:r>
            <a:r>
              <a:rPr lang="en-US" sz="4000" b="1" dirty="0" err="1"/>
              <a:t>neurofisiológico</a:t>
            </a:r>
            <a:br>
              <a:rPr lang="en-US" sz="4000" i="1" dirty="0"/>
            </a:br>
            <a:r>
              <a:rPr lang="en-US" sz="4000" i="1" dirty="0" err="1"/>
              <a:t>Metanalise</a:t>
            </a:r>
            <a:r>
              <a:rPr lang="en-US" sz="4000" i="1" dirty="0"/>
              <a:t> </a:t>
            </a:r>
            <a:r>
              <a:rPr lang="en-US" sz="4000" dirty="0"/>
              <a:t> de Oh JS, 2007)</a:t>
            </a:r>
            <a:br>
              <a:rPr lang="en-US" sz="4000" dirty="0"/>
            </a:br>
            <a:br>
              <a:rPr lang="en-US" sz="4000" dirty="0"/>
            </a:br>
            <a:r>
              <a:rPr lang="en-US" sz="2200" dirty="0"/>
              <a:t>OH et al, 1979 (n:21) e1985 (n:25); </a:t>
            </a:r>
            <a:r>
              <a:rPr lang="en-US" sz="2200" dirty="0" err="1"/>
              <a:t>Galardi</a:t>
            </a:r>
            <a:r>
              <a:rPr lang="en-US" sz="2200" dirty="0"/>
              <a:t> et al, 1994 (n:14)  , </a:t>
            </a:r>
            <a:r>
              <a:rPr lang="en-US" sz="2200" dirty="0" err="1"/>
              <a:t>Mondelli</a:t>
            </a:r>
            <a:r>
              <a:rPr lang="en-US" sz="2200" dirty="0"/>
              <a:t> et al, 1998  (n:65) e 2004 (n:111)</a:t>
            </a:r>
            <a:br>
              <a:rPr lang="en-US" sz="2200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2780929"/>
            <a:ext cx="8229600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/>
              <a:t>Latência distal PM: 54,5; 21; 17; </a:t>
            </a:r>
            <a:r>
              <a:rPr lang="pt-BR" dirty="0">
                <a:solidFill>
                  <a:srgbClr val="FF0000"/>
                </a:solidFill>
              </a:rPr>
              <a:t>55,4</a:t>
            </a:r>
            <a:r>
              <a:rPr lang="pt-BR" dirty="0"/>
              <a:t>   e 74</a:t>
            </a:r>
            <a:r>
              <a:rPr lang="pt-BR" b="1" dirty="0"/>
              <a:t>%</a:t>
            </a:r>
          </a:p>
          <a:p>
            <a:r>
              <a:rPr lang="pt-BR" dirty="0"/>
              <a:t>↓ </a:t>
            </a:r>
            <a:r>
              <a:rPr lang="pt-BR" b="1" dirty="0"/>
              <a:t>PAMC </a:t>
            </a:r>
            <a:r>
              <a:rPr lang="pt-BR" dirty="0"/>
              <a:t>PM:           7;      1;   0 ;     9         -</a:t>
            </a:r>
          </a:p>
          <a:p>
            <a:r>
              <a:rPr lang="pt-BR" dirty="0"/>
              <a:t>↓ </a:t>
            </a:r>
            <a:r>
              <a:rPr lang="pt-BR" b="1" dirty="0"/>
              <a:t>PAMC </a:t>
            </a:r>
            <a:r>
              <a:rPr lang="pt-BR" dirty="0">
                <a:solidFill>
                  <a:srgbClr val="FF0000"/>
                </a:solidFill>
              </a:rPr>
              <a:t>PL</a:t>
            </a:r>
            <a:r>
              <a:rPr lang="pt-BR" dirty="0"/>
              <a:t>:             7;      0;     - ;   </a:t>
            </a:r>
            <a:r>
              <a:rPr lang="pt-BR" dirty="0">
                <a:solidFill>
                  <a:srgbClr val="FF0000"/>
                </a:solidFill>
              </a:rPr>
              <a:t>12</a:t>
            </a:r>
            <a:r>
              <a:rPr lang="pt-BR" dirty="0"/>
              <a:t>        -</a:t>
            </a:r>
          </a:p>
          <a:p>
            <a:r>
              <a:rPr lang="pt-BR" dirty="0"/>
              <a:t>Sensitiva </a:t>
            </a:r>
            <a:r>
              <a:rPr lang="pt-BR" b="1" dirty="0"/>
              <a:t>CNAP: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90.5;    96; 100;  91   e  102%</a:t>
            </a:r>
          </a:p>
          <a:p>
            <a:r>
              <a:rPr lang="pt-BR" b="1" dirty="0" err="1"/>
              <a:t>Mixed</a:t>
            </a:r>
            <a:r>
              <a:rPr lang="pt-BR" dirty="0"/>
              <a:t>: </a:t>
            </a:r>
            <a:r>
              <a:rPr lang="pt-BR" dirty="0" err="1"/>
              <a:t>Galardi</a:t>
            </a:r>
            <a:r>
              <a:rPr lang="pt-BR" dirty="0"/>
              <a:t> (</a:t>
            </a:r>
            <a:r>
              <a:rPr lang="pt-BR" b="1" dirty="0">
                <a:solidFill>
                  <a:srgbClr val="FF0000"/>
                </a:solidFill>
              </a:rPr>
              <a:t>85,7%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39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368152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Condução motora através do TT, 75 pacientes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♀ e 22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♂, </a:t>
            </a:r>
            <a:r>
              <a:rPr lang="en-US" sz="2800" dirty="0"/>
              <a:t>Id: 44,5 M (21 a 73),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n: 150 nervos</a:t>
            </a:r>
            <a:r>
              <a:rPr lang="pt-BR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548" y="1848232"/>
            <a:ext cx="8268387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Classificação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lesão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-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Plantar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Medial   Plantar Lateral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 =150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Normal                   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57,4%                               47,3%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Axonal                                    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24%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36%</a:t>
            </a:r>
            <a:b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Axonal &gt;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mielinica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3,3%                                  3,3%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Mielinica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11,3%                                   8,7%</a:t>
            </a:r>
            <a:b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Mielinica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axonal                    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4%                                   4,7%</a:t>
            </a:r>
            <a:b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Bloqueio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condução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39,1%                                  50%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Dispersão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Temporal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17,4%                                  15%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F-Wave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55,3%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A-Wave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present                         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12%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5805264"/>
            <a:ext cx="8314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1. Robinson RGG, Alexandre PL, Kirchner DR, Garbino JA. </a:t>
            </a:r>
            <a:r>
              <a:rPr lang="pt-BR" sz="1400" dirty="0" err="1"/>
              <a:t>Nerve</a:t>
            </a:r>
            <a:r>
              <a:rPr lang="pt-BR" sz="1400" dirty="0"/>
              <a:t> </a:t>
            </a:r>
            <a:r>
              <a:rPr lang="pt-BR" sz="1400" dirty="0" err="1"/>
              <a:t>conduction</a:t>
            </a:r>
            <a:r>
              <a:rPr lang="pt-BR" sz="1400" dirty="0"/>
              <a:t> </a:t>
            </a:r>
            <a:r>
              <a:rPr lang="pt-BR" sz="1400" dirty="0" err="1"/>
              <a:t>studies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tibial </a:t>
            </a:r>
            <a:r>
              <a:rPr lang="pt-BR" sz="1400" dirty="0" err="1"/>
              <a:t>nerve</a:t>
            </a:r>
            <a:r>
              <a:rPr lang="pt-BR" sz="1400" dirty="0"/>
              <a:t> </a:t>
            </a:r>
            <a:r>
              <a:rPr lang="pt-BR" sz="1400" dirty="0" err="1"/>
              <a:t>across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tarsal</a:t>
            </a:r>
            <a:r>
              <a:rPr lang="pt-BR" sz="1400" dirty="0"/>
              <a:t> </a:t>
            </a:r>
            <a:r>
              <a:rPr lang="pt-BR" sz="1400" dirty="0" err="1"/>
              <a:t>tunnel</a:t>
            </a:r>
            <a:r>
              <a:rPr lang="pt-BR" sz="1400" dirty="0"/>
              <a:t> in </a:t>
            </a:r>
            <a:r>
              <a:rPr lang="pt-BR" sz="1400" dirty="0" err="1"/>
              <a:t>leprosy</a:t>
            </a:r>
            <a:r>
              <a:rPr lang="pt-BR" sz="1400" dirty="0"/>
              <a:t> </a:t>
            </a:r>
            <a:r>
              <a:rPr lang="pt-BR" sz="1400" dirty="0" err="1"/>
              <a:t>patients</a:t>
            </a:r>
            <a:r>
              <a:rPr lang="pt-BR" sz="1400" dirty="0"/>
              <a:t>. Hansen Int. 2015; 40 (1): p. 3-8.</a:t>
            </a:r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8336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22" y="260648"/>
            <a:ext cx="8712968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b="1" dirty="0">
                <a:latin typeface="Arial" pitchFamily="34" charset="0"/>
                <a:cs typeface="Arial" pitchFamily="34" charset="0"/>
              </a:rPr>
              <a:t>Padrão neurofisiológico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as reações subagudas  -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– períodos de intensa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22" y="1556792"/>
            <a:ext cx="3744584" cy="3480376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521222" y="5139571"/>
            <a:ext cx="374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Tibial PLANTAR MEDIAL e LATERAL: </a:t>
            </a:r>
            <a:r>
              <a:rPr lang="pt-BR" dirty="0"/>
              <a:t>dispersão temporal abaixo do Túnel do Tarso e acima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dirty="0"/>
              <a:t>e VC 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1737" y="6165304"/>
            <a:ext cx="83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dirty="0">
                <a:latin typeface="Arial" panose="020B0604020202020204" pitchFamily="34" charset="0"/>
              </a:rPr>
              <a:t>Garbino JA et al.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Neurophysiological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patterns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</a:rPr>
              <a:t>of ulnar </a:t>
            </a:r>
            <a:r>
              <a:rPr lang="pt-BR" altLang="pt-BR" sz="1000" dirty="0" err="1">
                <a:latin typeface="Arial" panose="020B0604020202020204" pitchFamily="34" charset="0"/>
              </a:rPr>
              <a:t>nerve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neuropathy</a:t>
            </a:r>
            <a:r>
              <a:rPr lang="pt-BR" altLang="pt-BR" sz="1000" dirty="0">
                <a:latin typeface="Arial" panose="020B0604020202020204" pitchFamily="34" charset="0"/>
              </a:rPr>
              <a:t> in </a:t>
            </a:r>
            <a:r>
              <a:rPr lang="pt-BR" altLang="pt-BR" sz="1000" dirty="0" err="1">
                <a:latin typeface="Arial" panose="020B0604020202020204" pitchFamily="34" charset="0"/>
              </a:rPr>
              <a:t>leprosy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reactions</a:t>
            </a:r>
            <a:r>
              <a:rPr lang="pt-BR" altLang="pt-BR" sz="1000" dirty="0">
                <a:latin typeface="Arial" panose="020B0604020202020204" pitchFamily="34" charset="0"/>
              </a:rPr>
              <a:t>. Leprosy </a:t>
            </a:r>
            <a:r>
              <a:rPr lang="pt-BR" altLang="pt-BR" sz="1000" dirty="0" err="1">
                <a:latin typeface="Arial" panose="020B0604020202020204" pitchFamily="34" charset="0"/>
              </a:rPr>
              <a:t>Review</a:t>
            </a:r>
            <a:r>
              <a:rPr lang="pt-BR" altLang="pt-BR" sz="1000" baseline="30000" dirty="0">
                <a:latin typeface="Arial" panose="020B0604020202020204" pitchFamily="34" charset="0"/>
              </a:rPr>
              <a:t>  </a:t>
            </a:r>
            <a:r>
              <a:rPr lang="pt-BR" altLang="pt-BR" sz="1000" dirty="0">
                <a:latin typeface="Arial" panose="020B0604020202020204" pitchFamily="34" charset="0"/>
              </a:rPr>
              <a:t>, v. 81, p. 206-215, 2010</a:t>
            </a:r>
            <a:r>
              <a:rPr lang="pt-BR" altLang="pt-BR" dirty="0">
                <a:latin typeface="Arial" panose="020B0604020202020204" pitchFamily="34" charset="0"/>
              </a:rPr>
              <a:t> </a:t>
            </a:r>
            <a:endParaRPr lang="pt-BR" altLang="pt-BR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18" y="1772816"/>
            <a:ext cx="1051796" cy="2352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06" y="1511815"/>
            <a:ext cx="3841591" cy="348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4449716" y="5117082"/>
            <a:ext cx="4123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Tibial PLANTAR MEDIAL e LATERAL: </a:t>
            </a:r>
            <a:r>
              <a:rPr lang="pt-BR" dirty="0"/>
              <a:t>Bloqueio de condução </a:t>
            </a:r>
            <a:r>
              <a:rPr lang="pt-BR" dirty="0">
                <a:solidFill>
                  <a:srgbClr val="FF0000"/>
                </a:solidFill>
              </a:rPr>
              <a:t>subtotal </a:t>
            </a:r>
            <a:r>
              <a:rPr lang="pt-BR" dirty="0"/>
              <a:t>acima do Túnel do Tarso</a:t>
            </a:r>
          </a:p>
          <a:p>
            <a:r>
              <a:rPr lang="pt-BR" dirty="0">
                <a:solidFill>
                  <a:srgbClr val="FF0000"/>
                </a:solidFill>
              </a:rPr>
              <a:t>Checar com a onda 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299847"/>
            <a:ext cx="7920880" cy="4320481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err="1"/>
              <a:t>Comprometimento</a:t>
            </a:r>
            <a:r>
              <a:rPr lang="en-US" sz="3600" dirty="0"/>
              <a:t> do </a:t>
            </a:r>
            <a:r>
              <a:rPr lang="en-US" sz="3600" dirty="0" err="1"/>
              <a:t>nervo</a:t>
            </a:r>
            <a:r>
              <a:rPr lang="en-US" sz="3600" dirty="0"/>
              <a:t> tibial é </a:t>
            </a:r>
            <a:r>
              <a:rPr lang="en-US" sz="3600" dirty="0" err="1"/>
              <a:t>marca</a:t>
            </a:r>
            <a:r>
              <a:rPr lang="en-US" sz="3600" dirty="0"/>
              <a:t> da </a:t>
            </a:r>
            <a:r>
              <a:rPr lang="en-US" sz="3600" dirty="0" err="1"/>
              <a:t>hanseníase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>
                <a:solidFill>
                  <a:srgbClr val="FF0000"/>
                </a:solidFill>
              </a:rPr>
              <a:t>Ramo</a:t>
            </a:r>
            <a:r>
              <a:rPr lang="en-US" sz="3600" dirty="0">
                <a:solidFill>
                  <a:srgbClr val="FF0000"/>
                </a:solidFill>
              </a:rPr>
              <a:t> plantar lateral </a:t>
            </a:r>
            <a:r>
              <a:rPr lang="en-US" sz="3600" dirty="0" err="1"/>
              <a:t>mais</a:t>
            </a:r>
            <a:r>
              <a:rPr lang="en-US" sz="3600" dirty="0"/>
              <a:t> </a:t>
            </a:r>
            <a:r>
              <a:rPr lang="en-US" sz="3600" dirty="0" err="1"/>
              <a:t>comprometido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FF0000"/>
                </a:solidFill>
              </a:rPr>
              <a:t>52,7%</a:t>
            </a:r>
            <a:r>
              <a:rPr lang="en-US" sz="3600" dirty="0"/>
              <a:t> / 42,6%):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2900" dirty="0" err="1"/>
              <a:t>mais</a:t>
            </a:r>
            <a:r>
              <a:rPr lang="en-US" sz="2900" dirty="0"/>
              <a:t> distal: </a:t>
            </a:r>
            <a:r>
              <a:rPr lang="en-US" sz="2900" b="1" dirty="0" err="1"/>
              <a:t>maior</a:t>
            </a:r>
            <a:r>
              <a:rPr lang="en-US" sz="2900" b="1" dirty="0"/>
              <a:t> </a:t>
            </a:r>
            <a:r>
              <a:rPr lang="en-US" sz="2900" b="1" dirty="0" err="1"/>
              <a:t>extensão</a:t>
            </a:r>
            <a:r>
              <a:rPr lang="en-US" sz="2900" b="1" dirty="0"/>
              <a:t> </a:t>
            </a:r>
            <a:r>
              <a:rPr lang="en-US" sz="2900" dirty="0"/>
              <a:t>“a </a:t>
            </a:r>
            <a:r>
              <a:rPr lang="en-US" sz="2900" dirty="0" err="1"/>
              <a:t>trafegar</a:t>
            </a:r>
            <a:r>
              <a:rPr lang="en-US" sz="2900" dirty="0"/>
              <a:t>” </a:t>
            </a:r>
          </a:p>
          <a:p>
            <a:pPr lvl="1">
              <a:buFontTx/>
              <a:buChar char="-"/>
            </a:pPr>
            <a:endParaRPr lang="en-US" sz="2900" b="1" dirty="0"/>
          </a:p>
          <a:p>
            <a:pPr lvl="1">
              <a:buFontTx/>
              <a:buChar char="-"/>
            </a:pPr>
            <a:r>
              <a:rPr lang="en-US" sz="2900" b="1" dirty="0" err="1"/>
              <a:t>Mais</a:t>
            </a:r>
            <a:r>
              <a:rPr lang="en-US" sz="2900" b="1" dirty="0"/>
              <a:t> </a:t>
            </a:r>
            <a:r>
              <a:rPr lang="en-US" sz="2900" b="1" dirty="0" err="1"/>
              <a:t>áreas</a:t>
            </a:r>
            <a:r>
              <a:rPr lang="en-US" sz="2900" b="1" dirty="0"/>
              <a:t> de </a:t>
            </a:r>
            <a:r>
              <a:rPr lang="en-US" sz="2900" b="1" dirty="0" err="1"/>
              <a:t>tuneis</a:t>
            </a:r>
            <a:r>
              <a:rPr lang="en-US" sz="2900" dirty="0"/>
              <a:t>: </a:t>
            </a:r>
            <a:r>
              <a:rPr lang="pt-BR" sz="2900" dirty="0"/>
              <a:t>além do </a:t>
            </a:r>
            <a:r>
              <a:rPr lang="pt-BR" sz="2900" b="1" dirty="0"/>
              <a:t>túnel do tar</a:t>
            </a:r>
            <a:r>
              <a:rPr lang="pt-BR" sz="2900" dirty="0"/>
              <a:t>so, ao atravessar o </a:t>
            </a:r>
            <a:r>
              <a:rPr lang="pt-BR" sz="2900" b="1" dirty="0"/>
              <a:t>túnel fibromuscular: </a:t>
            </a:r>
            <a:r>
              <a:rPr lang="pt-BR" sz="2900" dirty="0"/>
              <a:t>entre camadas musculares do pé:</a:t>
            </a:r>
          </a:p>
          <a:p>
            <a:pPr marL="457200" lvl="1" indent="0">
              <a:buNone/>
            </a:pPr>
            <a:r>
              <a:rPr lang="pt-BR" sz="2900" dirty="0"/>
              <a:t>entre os músculos abdutor do </a:t>
            </a:r>
            <a:r>
              <a:rPr lang="pt-BR" sz="2900" dirty="0" err="1"/>
              <a:t>hálux</a:t>
            </a:r>
            <a:r>
              <a:rPr lang="pt-BR" sz="2900" dirty="0"/>
              <a:t> e lateral ao quadrado plantar saindo no médio pé entre o </a:t>
            </a:r>
            <a:r>
              <a:rPr lang="pt-BR" sz="2900" dirty="0" err="1"/>
              <a:t>ﬂexor</a:t>
            </a:r>
            <a:r>
              <a:rPr lang="pt-BR" sz="2900" dirty="0"/>
              <a:t> curto dos dedos e abdutor do quinto dedo </a:t>
            </a:r>
            <a:br>
              <a:rPr lang="pt-BR" sz="2900" dirty="0"/>
            </a:br>
            <a:endParaRPr lang="en-US" sz="2900" dirty="0"/>
          </a:p>
          <a:p>
            <a:pPr lvl="1">
              <a:buFontTx/>
              <a:buChar char="-"/>
            </a:pPr>
            <a:endParaRPr lang="en-US" sz="2900" dirty="0"/>
          </a:p>
          <a:p>
            <a:r>
              <a:rPr lang="en-US" sz="3600" dirty="0" err="1"/>
              <a:t>Predomínio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axonal</a:t>
            </a:r>
            <a:r>
              <a:rPr lang="en-US" sz="3600" dirty="0"/>
              <a:t> (PM 27,3% / 15,3%) (</a:t>
            </a:r>
            <a:r>
              <a:rPr lang="en-US" sz="3600" dirty="0">
                <a:solidFill>
                  <a:srgbClr val="FF0000"/>
                </a:solidFill>
              </a:rPr>
              <a:t>PL 39,3% </a:t>
            </a:r>
            <a:r>
              <a:rPr lang="en-US" sz="3600" dirty="0"/>
              <a:t>/ 13,4%):</a:t>
            </a:r>
          </a:p>
          <a:p>
            <a:pPr lvl="1">
              <a:buFontTx/>
              <a:buChar char="-"/>
            </a:pPr>
            <a:r>
              <a:rPr lang="en-US" sz="2900" dirty="0" err="1"/>
              <a:t>formas</a:t>
            </a:r>
            <a:r>
              <a:rPr lang="en-US" sz="2900" dirty="0"/>
              <a:t> </a:t>
            </a:r>
            <a:r>
              <a:rPr lang="en-US" sz="2900" dirty="0" err="1"/>
              <a:t>clínicas</a:t>
            </a:r>
            <a:r>
              <a:rPr lang="en-US" sz="2900" dirty="0"/>
              <a:t> </a:t>
            </a:r>
            <a:r>
              <a:rPr lang="en-US" sz="2900" dirty="0" err="1"/>
              <a:t>multibacilares</a:t>
            </a:r>
            <a:r>
              <a:rPr lang="en-US" sz="2900" dirty="0"/>
              <a:t> : </a:t>
            </a:r>
            <a:r>
              <a:rPr lang="en-US" sz="3200" b="1" dirty="0"/>
              <a:t>69% Multi &gt;</a:t>
            </a:r>
            <a:r>
              <a:rPr lang="en-US" sz="3200" dirty="0"/>
              <a:t> </a:t>
            </a:r>
            <a:r>
              <a:rPr lang="en-US" sz="3200" b="1" dirty="0"/>
              <a:t>17% </a:t>
            </a:r>
            <a:r>
              <a:rPr lang="en-US" sz="3200" b="1" dirty="0" err="1"/>
              <a:t>Pauci</a:t>
            </a:r>
            <a:r>
              <a:rPr lang="en-US" sz="3200" dirty="0"/>
              <a:t> e </a:t>
            </a:r>
            <a:r>
              <a:rPr lang="en-US" sz="3200" b="1" dirty="0"/>
              <a:t>14% </a:t>
            </a:r>
            <a:r>
              <a:rPr lang="en-US" sz="3200" b="1" dirty="0" err="1"/>
              <a:t>não</a:t>
            </a:r>
            <a:r>
              <a:rPr lang="en-US" sz="3200" b="1" dirty="0"/>
              <a:t> </a:t>
            </a:r>
            <a:r>
              <a:rPr lang="en-US" sz="3200" b="1" dirty="0" err="1"/>
              <a:t>classificados</a:t>
            </a:r>
            <a:endParaRPr lang="en-US" sz="3200" b="1" dirty="0"/>
          </a:p>
          <a:p>
            <a:pPr lvl="1">
              <a:buFontTx/>
              <a:buChar char="-"/>
            </a:pPr>
            <a:r>
              <a:rPr lang="en-US" sz="2900" dirty="0" err="1"/>
              <a:t>maior</a:t>
            </a:r>
            <a:r>
              <a:rPr lang="en-US" sz="2900" dirty="0"/>
              <a:t> tempo de </a:t>
            </a:r>
            <a:r>
              <a:rPr lang="en-US" sz="2900" dirty="0" err="1"/>
              <a:t>lesão</a:t>
            </a:r>
            <a:endParaRPr lang="en-US" sz="2900" dirty="0"/>
          </a:p>
          <a:p>
            <a:pPr lvl="1">
              <a:buFontTx/>
              <a:buChar char="-"/>
            </a:pPr>
            <a:r>
              <a:rPr lang="en-US" sz="2900" dirty="0" err="1"/>
              <a:t>neuropatias</a:t>
            </a:r>
            <a:r>
              <a:rPr lang="en-US" sz="2900" dirty="0"/>
              <a:t> </a:t>
            </a:r>
            <a:r>
              <a:rPr lang="en-US" sz="2900" dirty="0" err="1"/>
              <a:t>avançadas</a:t>
            </a:r>
            <a:endParaRPr lang="en-US" sz="29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Conclusões</a:t>
            </a:r>
            <a:r>
              <a:rPr lang="en-US" b="1" baseline="30000" dirty="0"/>
              <a:t>1</a:t>
            </a:r>
            <a:endParaRPr lang="pt-BR" b="1" baseline="30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805264"/>
            <a:ext cx="8064896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100" dirty="0">
                <a:latin typeface="Arial" pitchFamily="34" charset="0"/>
                <a:cs typeface="Arial" pitchFamily="34" charset="0"/>
              </a:rPr>
              <a:t>1. Robinson RGG, Alexandre PL, Kirchner DR, Garbino JA. 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Nerve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conduction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of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 tibial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nerve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across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tarsal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tunnel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in Leprosy 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. Hansen Int. 2015; 40 (1): p. 3-8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71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“</a:t>
            </a:r>
            <a:r>
              <a:rPr lang="pt-BR" sz="4000" b="1" dirty="0"/>
              <a:t>Neuromas</a:t>
            </a:r>
            <a:r>
              <a:rPr lang="pt-BR" sz="4000" dirty="0"/>
              <a:t>” sensitivos do pé </a:t>
            </a:r>
            <a:br>
              <a:rPr lang="pt-BR" sz="3600" dirty="0"/>
            </a:br>
            <a:r>
              <a:rPr lang="pt-BR" sz="3600" dirty="0"/>
              <a:t>as causas mais relevantes são as </a:t>
            </a:r>
            <a:r>
              <a:rPr lang="pt-BR" sz="3600" dirty="0">
                <a:solidFill>
                  <a:srgbClr val="FF5050"/>
                </a:solidFill>
              </a:rPr>
              <a:t>traumáticas</a:t>
            </a:r>
            <a:r>
              <a:rPr lang="pt-BR" sz="3600" dirty="0"/>
              <a:t>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20839" y="1988840"/>
            <a:ext cx="7452320" cy="216024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pt-BR" b="1" dirty="0" err="1">
                <a:solidFill>
                  <a:schemeClr val="tx1"/>
                </a:solidFill>
              </a:rPr>
              <a:t>Morton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>
                <a:solidFill>
                  <a:srgbClr val="FF0000"/>
                </a:solidFill>
              </a:rPr>
              <a:t>neuroma</a:t>
            </a:r>
            <a:r>
              <a:rPr lang="pt-BR" dirty="0">
                <a:solidFill>
                  <a:schemeClr val="tx1"/>
                </a:solidFill>
              </a:rPr>
              <a:t> ou </a:t>
            </a:r>
            <a:r>
              <a:rPr lang="pt-BR" dirty="0">
                <a:solidFill>
                  <a:srgbClr val="FF0000"/>
                </a:solidFill>
              </a:rPr>
              <a:t>fibrose</a:t>
            </a:r>
            <a:r>
              <a:rPr lang="pt-BR" dirty="0">
                <a:solidFill>
                  <a:schemeClr val="tx1"/>
                </a:solidFill>
              </a:rPr>
              <a:t> dos ramos interdigitais, II-III e III-IV </a:t>
            </a:r>
          </a:p>
          <a:p>
            <a:pPr marL="514350" indent="-514350" algn="l">
              <a:buFont typeface="+mj-lt"/>
              <a:buAutoNum type="alphaUcPeriod"/>
            </a:pPr>
            <a:r>
              <a:rPr lang="pt-BR" dirty="0">
                <a:solidFill>
                  <a:schemeClr val="tx1"/>
                </a:solidFill>
              </a:rPr>
              <a:t> Joplin: ramo digital plantar próprio do </a:t>
            </a:r>
            <a:r>
              <a:rPr lang="pt-BR" dirty="0" err="1">
                <a:solidFill>
                  <a:schemeClr val="tx1"/>
                </a:solidFill>
              </a:rPr>
              <a:t>hallux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87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284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Neuroma </a:t>
            </a:r>
            <a:r>
              <a:rPr lang="pt-BR" sz="3600" dirty="0" err="1"/>
              <a:t>Morton</a:t>
            </a:r>
            <a:r>
              <a:rPr lang="pt-BR" sz="3600" dirty="0"/>
              <a:t>: Exame clinico e imagem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87933"/>
            <a:ext cx="3501320" cy="21850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89" y="1358226"/>
            <a:ext cx="2971734" cy="22147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88101"/>
            <a:ext cx="3528392" cy="2059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905856"/>
            <a:ext cx="2322628" cy="21306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9552" y="62199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marketing virtual da </a:t>
            </a:r>
            <a:r>
              <a:rPr lang="pt-BR" dirty="0">
                <a:solidFill>
                  <a:srgbClr val="FF0000"/>
                </a:solidFill>
              </a:rPr>
              <a:t>Clinica </a:t>
            </a:r>
            <a:r>
              <a:rPr lang="pt-BR" dirty="0" err="1">
                <a:solidFill>
                  <a:srgbClr val="FF0000"/>
                </a:solidFill>
              </a:rPr>
              <a:t>Mayo</a:t>
            </a:r>
            <a:r>
              <a:rPr lang="pt-BR" dirty="0"/>
              <a:t> só fala do </a:t>
            </a:r>
            <a:r>
              <a:rPr lang="pt-BR" b="1" dirty="0" err="1"/>
              <a:t>Rx</a:t>
            </a:r>
            <a:r>
              <a:rPr lang="pt-BR" dirty="0"/>
              <a:t>, </a:t>
            </a:r>
            <a:r>
              <a:rPr lang="pt-BR" b="1" dirty="0"/>
              <a:t>US</a:t>
            </a:r>
            <a:r>
              <a:rPr lang="pt-BR" dirty="0"/>
              <a:t> e </a:t>
            </a:r>
            <a:r>
              <a:rPr lang="pt-BR" b="1" dirty="0"/>
              <a:t>RNM</a:t>
            </a:r>
          </a:p>
        </p:txBody>
      </p:sp>
    </p:spTree>
    <p:extLst>
      <p:ext uri="{BB962C8B-B14F-4D97-AF65-F5344CB8AC3E}">
        <p14:creationId xmlns:p14="http://schemas.microsoft.com/office/powerpoint/2010/main" val="41720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0542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Condução Justa neural simples</a:t>
            </a:r>
            <a:r>
              <a:rPr lang="pt-BR" sz="3600" baseline="30000" dirty="0"/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1184850"/>
            <a:ext cx="2592288" cy="20654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73" y="1184849"/>
            <a:ext cx="2592288" cy="20654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438151"/>
            <a:ext cx="3168353" cy="1841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31439"/>
            <a:ext cx="2952328" cy="179659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0273" y="618359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1. Garbino JA, Kirchner DR, Urriola MJA. Condução justa-neural para a investigação de neuroma de </a:t>
            </a:r>
            <a:r>
              <a:rPr lang="pt-BR" sz="1200" dirty="0" err="1"/>
              <a:t>Morton</a:t>
            </a:r>
            <a:r>
              <a:rPr lang="pt-BR" sz="1200" dirty="0"/>
              <a:t>. Workshop da Pós-graduação em Neurofisiologia Clínica do ILSL. </a:t>
            </a:r>
            <a:r>
              <a:rPr lang="pt-BR" sz="1200" dirty="0" err="1"/>
              <a:t>Video</a:t>
            </a:r>
            <a:r>
              <a:rPr lang="pt-BR" sz="1200" dirty="0"/>
              <a:t> disponível no Site </a:t>
            </a:r>
            <a:r>
              <a:rPr lang="pt-BR" sz="1200" dirty="0">
                <a:hlinkClick r:id="rId6"/>
              </a:rPr>
              <a:t>www.climedbauru.com</a:t>
            </a:r>
            <a:r>
              <a:rPr lang="pt-BR" sz="1200" dirty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4005" y="1659803"/>
            <a:ext cx="139502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Montagem</a:t>
            </a:r>
          </a:p>
          <a:p>
            <a:r>
              <a:rPr lang="pt-BR" dirty="0">
                <a:solidFill>
                  <a:srgbClr val="FF0000"/>
                </a:solidFill>
              </a:rPr>
              <a:t>Bipolar</a:t>
            </a:r>
            <a:r>
              <a:rPr lang="pt-BR" dirty="0"/>
              <a:t>, os eletrodos na sequencia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0273" y="1218979"/>
            <a:ext cx="139502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Montagem</a:t>
            </a:r>
          </a:p>
          <a:p>
            <a:r>
              <a:rPr lang="pt-BR" dirty="0">
                <a:solidFill>
                  <a:srgbClr val="FF0000"/>
                </a:solidFill>
              </a:rPr>
              <a:t>Monopolar</a:t>
            </a:r>
            <a:r>
              <a:rPr lang="pt-BR" dirty="0"/>
              <a:t>, os eletrodos separados, com o referencia distante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7177" y="5382647"/>
            <a:ext cx="80855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Estímulos com agulha monopolar nos ramos interdigitais, um a um, nos I-II, II e III, III e IV e IV e V espaços</a:t>
            </a:r>
          </a:p>
        </p:txBody>
      </p:sp>
    </p:spTree>
    <p:extLst>
      <p:ext uri="{BB962C8B-B14F-4D97-AF65-F5344CB8AC3E}">
        <p14:creationId xmlns:p14="http://schemas.microsoft.com/office/powerpoint/2010/main" val="389948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85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Condução normal nos ramos interdigitais I-II, II-III, III-IV e IV-V</a:t>
            </a:r>
            <a:r>
              <a:rPr lang="pt-BR" sz="3600" b="1" baseline="30000" dirty="0"/>
              <a:t>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8" y="1822834"/>
            <a:ext cx="4276389" cy="3193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02" y="1822834"/>
            <a:ext cx="3807855" cy="3193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484399" y="5301208"/>
            <a:ext cx="822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000" dirty="0"/>
              <a:t>Os </a:t>
            </a:r>
            <a:r>
              <a:rPr lang="pt-BR" sz="2000" dirty="0" err="1"/>
              <a:t>CNAPs</a:t>
            </a:r>
            <a:r>
              <a:rPr lang="pt-BR" sz="2000" dirty="0"/>
              <a:t> (</a:t>
            </a:r>
            <a:r>
              <a:rPr lang="pt-BR" sz="2000" dirty="0" err="1"/>
              <a:t>compound</a:t>
            </a:r>
            <a:r>
              <a:rPr lang="pt-BR" sz="2000" dirty="0"/>
              <a:t> </a:t>
            </a:r>
            <a:r>
              <a:rPr lang="pt-BR" sz="2000" dirty="0" err="1"/>
              <a:t>sensory</a:t>
            </a:r>
            <a:r>
              <a:rPr lang="pt-BR" sz="2000" dirty="0"/>
              <a:t> </a:t>
            </a:r>
            <a:r>
              <a:rPr lang="pt-BR" sz="2000" dirty="0" err="1"/>
              <a:t>action</a:t>
            </a:r>
            <a:r>
              <a:rPr lang="pt-BR" sz="2000" dirty="0"/>
              <a:t> </a:t>
            </a:r>
            <a:r>
              <a:rPr lang="pt-BR" sz="2000" dirty="0" err="1"/>
              <a:t>potential</a:t>
            </a:r>
            <a:r>
              <a:rPr lang="pt-BR" sz="2000" dirty="0"/>
              <a:t>)/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PASC (potencial de ação sensitivo composto)</a:t>
            </a:r>
            <a:r>
              <a:rPr lang="pt-BR" sz="2000" dirty="0"/>
              <a:t> são </a:t>
            </a:r>
            <a:r>
              <a:rPr lang="pt-BR" sz="2000" dirty="0">
                <a:solidFill>
                  <a:srgbClr val="FF0000"/>
                </a:solidFill>
              </a:rPr>
              <a:t>polifásicos </a:t>
            </a:r>
            <a:r>
              <a:rPr lang="pt-BR" sz="2000" dirty="0"/>
              <a:t>e as velocidades em torno de </a:t>
            </a:r>
            <a:r>
              <a:rPr lang="pt-BR" sz="2000" b="1" dirty="0"/>
              <a:t>40 m/s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58" y="614364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1. Bjorn </a:t>
            </a:r>
            <a:r>
              <a:rPr lang="en-US" sz="1200" dirty="0" err="1"/>
              <a:t>Falck</a:t>
            </a:r>
            <a:r>
              <a:rPr lang="en-US" sz="1200" dirty="0"/>
              <a:t> M. D. et al . </a:t>
            </a:r>
            <a:r>
              <a:rPr lang="en-US" sz="1200" u="sng" dirty="0"/>
              <a:t>Sensory conduction velocity of  plantar digital nerves in Morton’s </a:t>
            </a:r>
            <a:r>
              <a:rPr lang="en-US" sz="1200" u="sng" dirty="0" err="1"/>
              <a:t>metatarsalgia</a:t>
            </a:r>
            <a:r>
              <a:rPr lang="en-US" sz="1200" dirty="0"/>
              <a:t>.  </a:t>
            </a:r>
            <a:r>
              <a:rPr lang="pt-BR" sz="1200" dirty="0" err="1"/>
              <a:t>Neurology</a:t>
            </a:r>
            <a:r>
              <a:rPr lang="pt-BR" sz="1200" dirty="0"/>
              <a:t> (Cleveland)  1984; 34: 698-701.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59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/>
              <a:t>Condução com alteração focal da VC e com ↓ da VC e amplitude do PAMC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2485"/>
            <a:ext cx="4103648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4" y="1932485"/>
            <a:ext cx="4238128" cy="3456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513184" y="5775647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Se valoriza a discrepância das velocidades e da amplitude</a:t>
            </a:r>
          </a:p>
        </p:txBody>
      </p:sp>
    </p:spTree>
    <p:extLst>
      <p:ext uri="{BB962C8B-B14F-4D97-AF65-F5344CB8AC3E}">
        <p14:creationId xmlns:p14="http://schemas.microsoft.com/office/powerpoint/2010/main" val="397314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804389" cy="40324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Compressão</a:t>
            </a:r>
            <a:r>
              <a:rPr lang="en-US" dirty="0"/>
              <a:t> do </a:t>
            </a:r>
            <a:r>
              <a:rPr lang="en-US" dirty="0" err="1"/>
              <a:t>nervo</a:t>
            </a:r>
            <a:r>
              <a:rPr lang="en-US" dirty="0"/>
              <a:t> tibial no </a:t>
            </a:r>
            <a:r>
              <a:rPr lang="en-US" b="1" dirty="0" err="1"/>
              <a:t>túnel</a:t>
            </a:r>
            <a:r>
              <a:rPr lang="en-US" b="1" dirty="0"/>
              <a:t> do </a:t>
            </a:r>
            <a:r>
              <a:rPr lang="en-US" b="1" dirty="0" err="1"/>
              <a:t>tarso</a:t>
            </a:r>
            <a:r>
              <a:rPr lang="en-US" b="1" dirty="0"/>
              <a:t> posterior</a:t>
            </a:r>
            <a:r>
              <a:rPr lang="en-US" dirty="0"/>
              <a:t>: </a:t>
            </a:r>
            <a:r>
              <a:rPr lang="en-US" dirty="0" err="1"/>
              <a:t>formado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ligamento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retináculo</a:t>
            </a:r>
            <a:r>
              <a:rPr lang="en-US" dirty="0">
                <a:solidFill>
                  <a:srgbClr val="FF0000"/>
                </a:solidFill>
              </a:rPr>
              <a:t> dos </a:t>
            </a:r>
            <a:r>
              <a:rPr lang="en-US" dirty="0" err="1">
                <a:solidFill>
                  <a:srgbClr val="FF0000"/>
                </a:solidFill>
              </a:rPr>
              <a:t>flexores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do </a:t>
            </a:r>
            <a:r>
              <a:rPr lang="en-US" dirty="0" err="1"/>
              <a:t>maleolo</a:t>
            </a:r>
            <a:r>
              <a:rPr lang="en-US" dirty="0"/>
              <a:t> medial ao </a:t>
            </a:r>
            <a:r>
              <a:rPr lang="en-US" dirty="0" err="1"/>
              <a:t>calcaneo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estruturas</a:t>
            </a:r>
            <a:r>
              <a:rPr lang="en-US" dirty="0"/>
              <a:t> do </a:t>
            </a:r>
            <a:r>
              <a:rPr lang="en-US" dirty="0" err="1"/>
              <a:t>túnel</a:t>
            </a:r>
            <a:r>
              <a:rPr lang="en-US" dirty="0"/>
              <a:t>: </a:t>
            </a:r>
            <a:r>
              <a:rPr lang="en-US" dirty="0" err="1"/>
              <a:t>tendões</a:t>
            </a:r>
            <a:r>
              <a:rPr lang="en-US" dirty="0"/>
              <a:t> do tibial posterior, dos </a:t>
            </a:r>
            <a:r>
              <a:rPr lang="en-US" dirty="0" err="1"/>
              <a:t>flexores</a:t>
            </a:r>
            <a:r>
              <a:rPr lang="en-US" dirty="0"/>
              <a:t> </a:t>
            </a:r>
            <a:r>
              <a:rPr lang="en-US" dirty="0" err="1"/>
              <a:t>longos</a:t>
            </a:r>
            <a:r>
              <a:rPr lang="en-US" dirty="0"/>
              <a:t> dos </a:t>
            </a:r>
            <a:r>
              <a:rPr lang="en-US" dirty="0" err="1"/>
              <a:t>dedos</a:t>
            </a:r>
            <a:r>
              <a:rPr lang="en-US" dirty="0"/>
              <a:t> e hálux, </a:t>
            </a:r>
            <a:r>
              <a:rPr lang="en-US" dirty="0" err="1"/>
              <a:t>feixe</a:t>
            </a:r>
            <a:r>
              <a:rPr lang="en-US" dirty="0"/>
              <a:t> vascular: arteria e </a:t>
            </a:r>
            <a:r>
              <a:rPr lang="en-US" dirty="0" err="1"/>
              <a:t>veias</a:t>
            </a:r>
            <a:endParaRPr lang="en-US" dirty="0"/>
          </a:p>
          <a:p>
            <a:endParaRPr lang="en-US" dirty="0"/>
          </a:p>
          <a:p>
            <a:r>
              <a:rPr lang="en-US" dirty="0"/>
              <a:t>Local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de </a:t>
            </a:r>
            <a:r>
              <a:rPr lang="en-US" dirty="0" err="1">
                <a:solidFill>
                  <a:srgbClr val="FF0000"/>
                </a:solidFill>
              </a:rPr>
              <a:t>mononeuropatia</a:t>
            </a:r>
            <a:r>
              <a:rPr lang="en-US" dirty="0">
                <a:solidFill>
                  <a:srgbClr val="FF0000"/>
                </a:solidFill>
              </a:rPr>
              <a:t> tibial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Síndrome</a:t>
            </a:r>
            <a:r>
              <a:rPr lang="en-US" dirty="0"/>
              <a:t> do </a:t>
            </a:r>
            <a:r>
              <a:rPr lang="en-US" dirty="0" err="1"/>
              <a:t>Túnel</a:t>
            </a:r>
            <a:r>
              <a:rPr lang="en-US" dirty="0"/>
              <a:t> do </a:t>
            </a:r>
            <a:r>
              <a:rPr lang="en-US" dirty="0" err="1"/>
              <a:t>Tarso</a:t>
            </a:r>
            <a:r>
              <a:rPr lang="en-US" dirty="0"/>
              <a:t> (STT)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17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Condução com alteração focal pronunciada, </a:t>
            </a:r>
            <a:r>
              <a:rPr lang="pt-BR" sz="4000" dirty="0">
                <a:solidFill>
                  <a:srgbClr val="FF0000"/>
                </a:solidFill>
              </a:rPr>
              <a:t>sem respostas detect</a:t>
            </a:r>
            <a:r>
              <a:rPr lang="pt-BR" dirty="0">
                <a:solidFill>
                  <a:srgbClr val="FF0000"/>
                </a:solidFill>
              </a:rPr>
              <a:t>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2" y="2033543"/>
            <a:ext cx="4088942" cy="30752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22113"/>
            <a:ext cx="3932065" cy="3106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251520" y="5647749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Alteração entre o III e IV “clássica”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88464" y="5733256"/>
            <a:ext cx="4736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Alteração entre o II e III, e III  e IV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13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Joplin</a:t>
            </a:r>
            <a:r>
              <a:rPr lang="pt-BR" dirty="0"/>
              <a:t>: ramo </a:t>
            </a:r>
            <a:r>
              <a:rPr lang="pt-BR" i="1" dirty="0"/>
              <a:t>nervo</a:t>
            </a:r>
            <a:r>
              <a:rPr lang="pt-BR" dirty="0"/>
              <a:t> </a:t>
            </a:r>
            <a:r>
              <a:rPr lang="pt-BR" i="1" dirty="0"/>
              <a:t>digital plantar próprio do </a:t>
            </a:r>
            <a:r>
              <a:rPr lang="pt-BR" i="1" dirty="0" err="1"/>
              <a:t>hallux</a:t>
            </a:r>
            <a:r>
              <a:rPr lang="pt-BR" i="1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960440" cy="2708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FFA9A49-F441-4CDD-AE1C-66186F27F756}"/>
              </a:ext>
            </a:extLst>
          </p:cNvPr>
          <p:cNvSpPr txBox="1"/>
          <p:nvPr/>
        </p:nvSpPr>
        <p:spPr>
          <a:xfrm>
            <a:off x="539552" y="5445224"/>
            <a:ext cx="40324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Estimulo na pele do </a:t>
            </a:r>
            <a:r>
              <a:rPr lang="pt-BR" dirty="0" err="1"/>
              <a:t>hallux</a:t>
            </a:r>
            <a:r>
              <a:rPr lang="pt-BR" dirty="0"/>
              <a:t> na região medial, condução sensitiva pura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EA9F61-8577-4C86-ABA9-C013EC08C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98" y="2375407"/>
            <a:ext cx="3309581" cy="2493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7514BCC-0A4C-4129-BF3C-21E38D4E96ED}"/>
              </a:ext>
            </a:extLst>
          </p:cNvPr>
          <p:cNvSpPr txBox="1"/>
          <p:nvPr/>
        </p:nvSpPr>
        <p:spPr>
          <a:xfrm>
            <a:off x="5265398" y="5229200"/>
            <a:ext cx="330958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Não terá o artefato motor, e não será polifásico (PAS). Se registrar e estimular com agulha poderá ser polifásico (CNAP)</a:t>
            </a:r>
          </a:p>
        </p:txBody>
      </p:sp>
    </p:spTree>
    <p:extLst>
      <p:ext uri="{BB962C8B-B14F-4D97-AF65-F5344CB8AC3E}">
        <p14:creationId xmlns:p14="http://schemas.microsoft.com/office/powerpoint/2010/main" val="169714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ons de cinza ago3">
            <a:extLst>
              <a:ext uri="{FF2B5EF4-FFF2-40B4-BE49-F238E27FC236}">
                <a16:creationId xmlns:a16="http://schemas.microsoft.com/office/drawing/2014/main" id="{E61868C8-E232-43EF-8D45-A77FFE53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690660" cy="54426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00437A7-F555-42BF-AB24-660445924813}"/>
              </a:ext>
            </a:extLst>
          </p:cNvPr>
          <p:cNvSpPr txBox="1">
            <a:spLocks/>
          </p:cNvSpPr>
          <p:nvPr/>
        </p:nvSpPr>
        <p:spPr>
          <a:xfrm>
            <a:off x="827584" y="764703"/>
            <a:ext cx="3604656" cy="54426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Tons de cinza</a:t>
            </a:r>
            <a:r>
              <a:rPr lang="pt-BR" sz="2800" dirty="0"/>
              <a:t> 2013 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Acrílico sobre tela, dimensões: 100X150 cm</a:t>
            </a:r>
            <a:br>
              <a:rPr lang="pt-BR" sz="2800" dirty="0"/>
            </a:br>
            <a:r>
              <a:rPr lang="pt-BR" sz="2800" dirty="0"/>
              <a:t> </a:t>
            </a:r>
          </a:p>
          <a:p>
            <a:r>
              <a:rPr lang="pt-BR" sz="2800" dirty="0"/>
              <a:t>Dedicada a beleza das mulheres e a tolerância dos homens </a:t>
            </a:r>
          </a:p>
        </p:txBody>
      </p:sp>
    </p:spTree>
    <p:extLst>
      <p:ext uri="{BB962C8B-B14F-4D97-AF65-F5344CB8AC3E}">
        <p14:creationId xmlns:p14="http://schemas.microsoft.com/office/powerpoint/2010/main" val="17872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unilaterais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traumáticas</a:t>
            </a:r>
            <a:r>
              <a:rPr lang="en-US" dirty="0"/>
              <a:t> e </a:t>
            </a:r>
            <a:r>
              <a:rPr lang="en-US" dirty="0" err="1"/>
              <a:t>idiopáticas</a:t>
            </a:r>
            <a:endParaRPr lang="en-US" dirty="0"/>
          </a:p>
          <a:p>
            <a:pPr lvl="1"/>
            <a:r>
              <a:rPr lang="en-US" dirty="0" err="1"/>
              <a:t>Traumáticas</a:t>
            </a:r>
            <a:r>
              <a:rPr lang="en-US" dirty="0"/>
              <a:t>: </a:t>
            </a:r>
            <a:r>
              <a:rPr lang="en-US" dirty="0" err="1"/>
              <a:t>entorses</a:t>
            </a:r>
            <a:r>
              <a:rPr lang="en-US" dirty="0"/>
              <a:t>, </a:t>
            </a:r>
            <a:r>
              <a:rPr lang="en-US" dirty="0" err="1"/>
              <a:t>tenossinovites</a:t>
            </a:r>
            <a:r>
              <a:rPr lang="en-US" dirty="0"/>
              <a:t> e </a:t>
            </a:r>
            <a:r>
              <a:rPr lang="en-US" dirty="0" err="1"/>
              <a:t>fraturas</a:t>
            </a:r>
            <a:endParaRPr lang="en-US" dirty="0"/>
          </a:p>
          <a:p>
            <a:pPr lvl="1"/>
            <a:r>
              <a:rPr lang="en-US" dirty="0" err="1"/>
              <a:t>Outras</a:t>
            </a:r>
            <a:r>
              <a:rPr lang="en-US" dirty="0"/>
              <a:t>: </a:t>
            </a:r>
            <a:r>
              <a:rPr lang="en-US" dirty="0" err="1"/>
              <a:t>varicosidades</a:t>
            </a:r>
            <a:r>
              <a:rPr lang="en-US" dirty="0"/>
              <a:t>, </a:t>
            </a:r>
            <a:r>
              <a:rPr lang="en-US" dirty="0" err="1"/>
              <a:t>lipomas</a:t>
            </a:r>
            <a:r>
              <a:rPr lang="en-US" dirty="0"/>
              <a:t>, neurilemomas</a:t>
            </a:r>
          </a:p>
          <a:p>
            <a:r>
              <a:rPr lang="en-US" dirty="0" err="1"/>
              <a:t>Doenças</a:t>
            </a:r>
            <a:r>
              <a:rPr lang="en-US" dirty="0"/>
              <a:t> </a:t>
            </a:r>
            <a:r>
              <a:rPr lang="en-US" dirty="0" err="1"/>
              <a:t>sistêmicas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bilaterais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 diabetes, </a:t>
            </a:r>
            <a:r>
              <a:rPr lang="en-US" dirty="0" err="1"/>
              <a:t>artrite</a:t>
            </a:r>
            <a:r>
              <a:rPr lang="en-US" dirty="0"/>
              <a:t> reumatóide, </a:t>
            </a:r>
            <a:r>
              <a:rPr lang="en-US" dirty="0" err="1"/>
              <a:t>hanseníase</a:t>
            </a:r>
            <a:r>
              <a:rPr lang="en-US" dirty="0"/>
              <a:t>, </a:t>
            </a:r>
            <a:r>
              <a:rPr lang="en-US" dirty="0" err="1"/>
              <a:t>lúpus</a:t>
            </a:r>
            <a:r>
              <a:rPr lang="en-US" dirty="0"/>
              <a:t> e </a:t>
            </a:r>
            <a:r>
              <a:rPr lang="en-US" dirty="0" err="1"/>
              <a:t>hiperlipidemias</a:t>
            </a:r>
            <a:endParaRPr lang="en-US" dirty="0"/>
          </a:p>
          <a:p>
            <a:pPr lvl="1"/>
            <a:r>
              <a:rPr lang="en-US" dirty="0" err="1"/>
              <a:t>Hanseníase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uni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ou</a:t>
            </a:r>
            <a:r>
              <a:rPr lang="en-US" dirty="0">
                <a:solidFill>
                  <a:srgbClr val="FF0000"/>
                </a:solidFill>
              </a:rPr>
              <a:t> bilateral  - </a:t>
            </a:r>
            <a:r>
              <a:rPr lang="en-US" dirty="0" err="1">
                <a:solidFill>
                  <a:srgbClr val="FF0000"/>
                </a:solidFill>
              </a:rPr>
              <a:t>assimétrica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Causas</a:t>
            </a:r>
            <a:r>
              <a:rPr lang="en-US" dirty="0"/>
              <a:t>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etiologia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1904" y="1844824"/>
            <a:ext cx="8064896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400" dirty="0"/>
              <a:t>Principal </a:t>
            </a:r>
            <a:r>
              <a:rPr lang="en-US" sz="3400" dirty="0" err="1"/>
              <a:t>causa</a:t>
            </a:r>
            <a:r>
              <a:rPr lang="en-US" sz="3400" dirty="0"/>
              <a:t> de </a:t>
            </a:r>
            <a:r>
              <a:rPr lang="en-US" sz="3400" dirty="0" err="1"/>
              <a:t>neuropatias</a:t>
            </a:r>
            <a:r>
              <a:rPr lang="en-US" sz="3400" dirty="0"/>
              <a:t> </a:t>
            </a:r>
            <a:r>
              <a:rPr lang="en-US" sz="3400" dirty="0" err="1"/>
              <a:t>periféricas</a:t>
            </a:r>
            <a:r>
              <a:rPr lang="en-US" sz="3400" dirty="0"/>
              <a:t> </a:t>
            </a:r>
            <a:r>
              <a:rPr lang="en-US" sz="3400" dirty="0" err="1"/>
              <a:t>não-traumáticas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 </a:t>
            </a:r>
            <a:r>
              <a:rPr lang="en-US" sz="3400" dirty="0" err="1"/>
              <a:t>Dois</a:t>
            </a:r>
            <a:r>
              <a:rPr lang="en-US" sz="3400" dirty="0"/>
              <a:t> </a:t>
            </a:r>
            <a:r>
              <a:rPr lang="en-US" sz="3400" dirty="0" err="1"/>
              <a:t>milhões</a:t>
            </a:r>
            <a:r>
              <a:rPr lang="en-US" sz="3400" dirty="0"/>
              <a:t> de </a:t>
            </a:r>
            <a:r>
              <a:rPr lang="en-US" sz="3400" dirty="0" err="1"/>
              <a:t>portadores</a:t>
            </a:r>
            <a:r>
              <a:rPr lang="en-US" sz="3400" dirty="0"/>
              <a:t> de </a:t>
            </a:r>
            <a:r>
              <a:rPr lang="en-US" sz="3400" dirty="0" err="1"/>
              <a:t>deficiências</a:t>
            </a:r>
            <a:r>
              <a:rPr lang="en-US" sz="3400" dirty="0"/>
              <a:t> </a:t>
            </a:r>
            <a:r>
              <a:rPr lang="en-US" sz="3400" dirty="0" err="1"/>
              <a:t>físicas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 err="1"/>
              <a:t>Literatura</a:t>
            </a:r>
            <a:r>
              <a:rPr lang="en-US" sz="3400" dirty="0"/>
              <a:t> </a:t>
            </a:r>
            <a:r>
              <a:rPr lang="en-US" sz="3400" dirty="0" err="1"/>
              <a:t>escassa</a:t>
            </a:r>
            <a:r>
              <a:rPr lang="en-US" sz="3400" dirty="0"/>
              <a:t> </a:t>
            </a:r>
            <a:r>
              <a:rPr lang="en-US" sz="3400" dirty="0" err="1"/>
              <a:t>relacionando</a:t>
            </a:r>
            <a:r>
              <a:rPr lang="en-US" sz="3400" dirty="0"/>
              <a:t> STT com </a:t>
            </a:r>
            <a:r>
              <a:rPr lang="en-US" sz="3400" dirty="0" err="1"/>
              <a:t>hanseníase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Garbino et al, </a:t>
            </a:r>
            <a:r>
              <a:rPr lang="en-US" sz="3400" b="1" dirty="0"/>
              <a:t>2000</a:t>
            </a:r>
            <a:r>
              <a:rPr lang="en-US" sz="3400" dirty="0"/>
              <a:t>: </a:t>
            </a:r>
            <a:r>
              <a:rPr lang="en-US" sz="3400" dirty="0" err="1"/>
              <a:t>acometimento</a:t>
            </a:r>
            <a:r>
              <a:rPr lang="en-US" sz="3400" dirty="0"/>
              <a:t> tibial </a:t>
            </a:r>
            <a:r>
              <a:rPr lang="en-US" sz="3400" dirty="0" err="1"/>
              <a:t>mais</a:t>
            </a:r>
            <a:r>
              <a:rPr lang="en-US" sz="3400" dirty="0"/>
              <a:t> </a:t>
            </a:r>
            <a:r>
              <a:rPr lang="en-US" sz="3400" dirty="0" err="1"/>
              <a:t>frequente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(</a:t>
            </a:r>
            <a:r>
              <a:rPr lang="en-US" sz="3400" b="1" dirty="0">
                <a:solidFill>
                  <a:srgbClr val="FF0000"/>
                </a:solidFill>
              </a:rPr>
              <a:t>82%</a:t>
            </a:r>
            <a:r>
              <a:rPr lang="en-US" sz="3400" dirty="0"/>
              <a:t>) </a:t>
            </a:r>
            <a:r>
              <a:rPr lang="en-US" sz="3400" dirty="0" err="1"/>
              <a:t>em</a:t>
            </a:r>
            <a:r>
              <a:rPr lang="en-US" sz="3400" dirty="0"/>
              <a:t> 265 </a:t>
            </a:r>
            <a:r>
              <a:rPr lang="en-US" sz="3400" dirty="0" err="1"/>
              <a:t>pacientes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TARDIOS</a:t>
            </a:r>
            <a:r>
              <a:rPr lang="en-US" sz="3400" dirty="0"/>
              <a:t> com </a:t>
            </a:r>
            <a:r>
              <a:rPr lang="en-US" sz="3400" dirty="0" err="1"/>
              <a:t>neuropatia</a:t>
            </a:r>
            <a:r>
              <a:rPr lang="en-US" sz="3400" dirty="0"/>
              <a:t> da </a:t>
            </a:r>
            <a:r>
              <a:rPr lang="en-US" sz="3400" dirty="0" err="1"/>
              <a:t>hanseníase</a:t>
            </a:r>
            <a:r>
              <a:rPr lang="en-US" sz="3400" dirty="0"/>
              <a:t> (NH)</a:t>
            </a:r>
          </a:p>
          <a:p>
            <a:endParaRPr lang="en-US" sz="3400" dirty="0"/>
          </a:p>
          <a:p>
            <a:r>
              <a:rPr lang="pt-BR" sz="3400" dirty="0"/>
              <a:t>Marques VD, </a:t>
            </a:r>
            <a:r>
              <a:rPr lang="pt-BR" sz="3400" b="1" dirty="0"/>
              <a:t>2017: </a:t>
            </a:r>
            <a:r>
              <a:rPr lang="en-US" sz="3400" dirty="0" err="1"/>
              <a:t>acometimento</a:t>
            </a:r>
            <a:r>
              <a:rPr lang="en-US" sz="3400" dirty="0"/>
              <a:t> tibial </a:t>
            </a:r>
            <a:r>
              <a:rPr lang="en-US" sz="3400" dirty="0" err="1"/>
              <a:t>mais</a:t>
            </a:r>
            <a:r>
              <a:rPr lang="en-US" sz="3400" dirty="0"/>
              <a:t> </a:t>
            </a:r>
            <a:r>
              <a:rPr lang="en-US" sz="3400" dirty="0" err="1"/>
              <a:t>frequente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(</a:t>
            </a:r>
            <a:r>
              <a:rPr lang="en-US" sz="3400" b="1" dirty="0">
                <a:solidFill>
                  <a:srgbClr val="FF0000"/>
                </a:solidFill>
              </a:rPr>
              <a:t>27%</a:t>
            </a:r>
            <a:r>
              <a:rPr lang="en-US" sz="3400" dirty="0">
                <a:solidFill>
                  <a:srgbClr val="FF0000"/>
                </a:solidFill>
              </a:rPr>
              <a:t>) </a:t>
            </a:r>
            <a:r>
              <a:rPr lang="en-US" sz="3400" dirty="0" err="1"/>
              <a:t>em</a:t>
            </a:r>
            <a:r>
              <a:rPr lang="en-US" sz="3400" dirty="0"/>
              <a:t> 25 </a:t>
            </a:r>
            <a:r>
              <a:rPr lang="en-US" sz="3400" dirty="0" err="1"/>
              <a:t>pacientes</a:t>
            </a:r>
            <a:r>
              <a:rPr lang="en-US" sz="3400" dirty="0"/>
              <a:t> com NH </a:t>
            </a:r>
            <a:r>
              <a:rPr lang="en-US" sz="3400" dirty="0">
                <a:solidFill>
                  <a:srgbClr val="FF0000"/>
                </a:solidFill>
              </a:rPr>
              <a:t>RECEM</a:t>
            </a:r>
            <a:r>
              <a:rPr lang="en-US" sz="3400" dirty="0"/>
              <a:t> </a:t>
            </a:r>
            <a:r>
              <a:rPr lang="en-US" sz="3400" dirty="0" err="1"/>
              <a:t>diagnosticados</a:t>
            </a:r>
            <a:endParaRPr lang="pt-BR" sz="34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Neuropatia</a:t>
            </a:r>
            <a:r>
              <a:rPr lang="en-US" dirty="0"/>
              <a:t> da </a:t>
            </a:r>
            <a:r>
              <a:rPr lang="en-US" dirty="0" err="1"/>
              <a:t>Hanseníase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1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3473" y="1257540"/>
            <a:ext cx="8064896" cy="45477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Bilateral </a:t>
            </a:r>
            <a:r>
              <a:rPr lang="en-US" sz="2200" dirty="0" err="1"/>
              <a:t>somente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8</a:t>
            </a:r>
            <a:r>
              <a:rPr lang="en-US" sz="2200" dirty="0"/>
              <a:t> a </a:t>
            </a:r>
            <a:r>
              <a:rPr lang="en-US" sz="2200" dirty="0">
                <a:solidFill>
                  <a:srgbClr val="FF0000"/>
                </a:solidFill>
              </a:rPr>
              <a:t>24%</a:t>
            </a:r>
            <a:r>
              <a:rPr lang="en-US" sz="2200" dirty="0"/>
              <a:t> (</a:t>
            </a:r>
            <a:r>
              <a:rPr lang="en-US" sz="2200" i="1" dirty="0" err="1"/>
              <a:t>metanalise</a:t>
            </a:r>
            <a:r>
              <a:rPr lang="en-US" sz="2200" i="1" dirty="0"/>
              <a:t> </a:t>
            </a:r>
            <a:r>
              <a:rPr lang="en-US" sz="2200" dirty="0"/>
              <a:t> de Oh JS, 2007)</a:t>
            </a:r>
            <a:r>
              <a:rPr lang="en-US" sz="2200" b="1" baseline="30000" dirty="0"/>
              <a:t>1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>OH et al, 1979 e1985; </a:t>
            </a:r>
            <a:r>
              <a:rPr lang="en-US" sz="1400" dirty="0" err="1"/>
              <a:t>Galardi</a:t>
            </a:r>
            <a:r>
              <a:rPr lang="en-US" sz="1400" dirty="0"/>
              <a:t> et al, 1994, </a:t>
            </a:r>
            <a:r>
              <a:rPr lang="en-US" sz="1400" dirty="0" err="1"/>
              <a:t>Mondelli</a:t>
            </a:r>
            <a:r>
              <a:rPr lang="en-US" sz="1400" dirty="0"/>
              <a:t> et al, 1998 e 2004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Queixas</a:t>
            </a:r>
            <a:r>
              <a:rPr lang="en-US" sz="2200" dirty="0"/>
              <a:t> </a:t>
            </a:r>
            <a:r>
              <a:rPr lang="en-US" sz="2200" dirty="0" err="1"/>
              <a:t>sensitivas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relevantes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motoras</a:t>
            </a:r>
            <a:endParaRPr lang="en-US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Queimor</a:t>
            </a:r>
            <a:r>
              <a:rPr lang="en-US" sz="2200" dirty="0"/>
              <a:t> e </a:t>
            </a:r>
            <a:r>
              <a:rPr lang="en-US" sz="2200" dirty="0" err="1"/>
              <a:t>parestesias</a:t>
            </a:r>
            <a:r>
              <a:rPr lang="en-US" sz="2200" dirty="0"/>
              <a:t> </a:t>
            </a:r>
            <a:r>
              <a:rPr lang="en-US" sz="2200" dirty="0" err="1"/>
              <a:t>nas</a:t>
            </a:r>
            <a:r>
              <a:rPr lang="en-US" sz="2200" dirty="0"/>
              <a:t> </a:t>
            </a:r>
            <a:r>
              <a:rPr lang="en-US" sz="2200" dirty="0" err="1"/>
              <a:t>solas</a:t>
            </a:r>
            <a:r>
              <a:rPr lang="en-US" sz="2200" dirty="0"/>
              <a:t> dos </a:t>
            </a:r>
            <a:r>
              <a:rPr lang="en-US" sz="2200" dirty="0" err="1"/>
              <a:t>pés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distribuição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Sintomas</a:t>
            </a:r>
            <a:r>
              <a:rPr lang="en-US" sz="2200" dirty="0"/>
              <a:t> </a:t>
            </a:r>
            <a:r>
              <a:rPr lang="en-US" sz="2200" dirty="0" err="1"/>
              <a:t>aparecem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ortostatismo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prolongado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     </a:t>
            </a:r>
            <a:r>
              <a:rPr lang="en-US" sz="2200" dirty="0" err="1">
                <a:solidFill>
                  <a:srgbClr val="FF0000"/>
                </a:solidFill>
              </a:rPr>
              <a:t>caminhadas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mesmo</a:t>
            </a:r>
            <a:r>
              <a:rPr lang="en-US" sz="2200" dirty="0"/>
              <a:t> à </a:t>
            </a:r>
            <a:r>
              <a:rPr lang="en-US" sz="2200" dirty="0" err="1"/>
              <a:t>noite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repouso</a:t>
            </a:r>
            <a:endParaRPr lang="en-US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Sinal</a:t>
            </a:r>
            <a:r>
              <a:rPr lang="en-US" sz="2200" dirty="0"/>
              <a:t> de Tinel</a:t>
            </a:r>
            <a:r>
              <a:rPr lang="en-US" sz="2200" b="1" baseline="30000" dirty="0"/>
              <a:t>1,2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Diminuição</a:t>
            </a:r>
            <a:r>
              <a:rPr lang="en-US" sz="2200" dirty="0"/>
              <a:t> da </a:t>
            </a:r>
            <a:r>
              <a:rPr lang="en-US" sz="2200" dirty="0" err="1"/>
              <a:t>sensibilidade</a:t>
            </a:r>
            <a:r>
              <a:rPr lang="en-US" sz="2200" dirty="0"/>
              <a:t> plantar 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dirty="0" err="1">
                <a:solidFill>
                  <a:srgbClr val="FF0000"/>
                </a:solidFill>
              </a:rPr>
              <a:t>distribuição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err="1"/>
              <a:t>Inspeção</a:t>
            </a:r>
            <a:r>
              <a:rPr lang="en-US" sz="2200" dirty="0"/>
              <a:t> </a:t>
            </a:r>
            <a:r>
              <a:rPr lang="en-US" sz="2200" dirty="0" err="1"/>
              <a:t>trofismo</a:t>
            </a:r>
            <a:r>
              <a:rPr lang="en-US" sz="2200" dirty="0"/>
              <a:t>, </a:t>
            </a:r>
            <a:r>
              <a:rPr lang="en-US" sz="2200" dirty="0" err="1"/>
              <a:t>palpação</a:t>
            </a:r>
            <a:r>
              <a:rPr lang="en-US" sz="2200" dirty="0"/>
              <a:t> dos </a:t>
            </a:r>
            <a:r>
              <a:rPr lang="en-US" sz="2200" dirty="0" err="1"/>
              <a:t>intrínsecos</a:t>
            </a:r>
            <a:r>
              <a:rPr lang="en-US" sz="2200" dirty="0"/>
              <a:t> dos </a:t>
            </a:r>
            <a:r>
              <a:rPr lang="en-US" sz="2200" dirty="0" err="1"/>
              <a:t>pés</a:t>
            </a:r>
            <a:r>
              <a:rPr lang="en-US" sz="2200" dirty="0"/>
              <a:t>: ↓ </a:t>
            </a:r>
            <a:r>
              <a:rPr lang="en-US" sz="2200" dirty="0" err="1"/>
              <a:t>força</a:t>
            </a:r>
            <a:endParaRPr lang="en-US" sz="2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Quadro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Clínico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9457" y="60212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/>
              <a:t>Oh JS. Neuropathies of the foot. Clin </a:t>
            </a:r>
            <a:r>
              <a:rPr lang="en-US" sz="1200" dirty="0" err="1"/>
              <a:t>Neurophysiol</a:t>
            </a:r>
            <a:r>
              <a:rPr lang="en-US" sz="1200" dirty="0"/>
              <a:t>. 2007;118(5):954-80. </a:t>
            </a:r>
            <a:endParaRPr lang="pt-BR" sz="1200" dirty="0"/>
          </a:p>
          <a:p>
            <a:pPr marL="228600" indent="-228600">
              <a:buFont typeface="+mj-lt"/>
              <a:buAutoNum type="arabicPeriod"/>
            </a:pPr>
            <a:r>
              <a:rPr lang="pt-BR" sz="1200" dirty="0" err="1"/>
              <a:t>Katirji</a:t>
            </a:r>
            <a:r>
              <a:rPr lang="pt-BR" sz="1200" dirty="0"/>
              <a:t> B, </a:t>
            </a:r>
            <a:r>
              <a:rPr lang="pt-BR" sz="1200" dirty="0" err="1"/>
              <a:t>Wilbourn</a:t>
            </a:r>
            <a:r>
              <a:rPr lang="pt-BR" sz="1200" dirty="0"/>
              <a:t> AJ. </a:t>
            </a:r>
            <a:r>
              <a:rPr lang="pt-BR" sz="1200" dirty="0" err="1"/>
              <a:t>Mononeuropathies</a:t>
            </a:r>
            <a:r>
              <a:rPr lang="pt-BR" sz="1200" dirty="0"/>
              <a:t> of </a:t>
            </a:r>
            <a:r>
              <a:rPr lang="pt-BR" sz="1200" dirty="0" err="1"/>
              <a:t>the</a:t>
            </a:r>
            <a:r>
              <a:rPr lang="pt-BR" sz="1200" dirty="0"/>
              <a:t> </a:t>
            </a:r>
            <a:r>
              <a:rPr lang="pt-BR" sz="1200" dirty="0" err="1"/>
              <a:t>Lower</a:t>
            </a:r>
            <a:r>
              <a:rPr lang="pt-BR" sz="1200" dirty="0"/>
              <a:t> </a:t>
            </a:r>
            <a:r>
              <a:rPr lang="pt-BR" sz="1200" dirty="0" err="1"/>
              <a:t>Limb</a:t>
            </a:r>
            <a:r>
              <a:rPr lang="pt-BR" sz="1200" dirty="0"/>
              <a:t>. In: </a:t>
            </a:r>
            <a:r>
              <a:rPr lang="pt-BR" sz="1200" dirty="0" err="1"/>
              <a:t>Dyck</a:t>
            </a:r>
            <a:r>
              <a:rPr lang="pt-BR" sz="1200" dirty="0"/>
              <a:t> PJ, Thomas PK. </a:t>
            </a:r>
            <a:r>
              <a:rPr lang="pt-BR" sz="1200" dirty="0" err="1"/>
              <a:t>Peripheral</a:t>
            </a:r>
            <a:r>
              <a:rPr lang="pt-BR" sz="1200" dirty="0"/>
              <a:t> </a:t>
            </a:r>
            <a:r>
              <a:rPr lang="pt-BR" sz="1200" dirty="0" err="1"/>
              <a:t>neuropathy</a:t>
            </a:r>
            <a:r>
              <a:rPr lang="pt-BR" sz="1200" dirty="0"/>
              <a:t>. 4th ed. 2005.</a:t>
            </a:r>
            <a:br>
              <a:rPr lang="pt-BR" sz="1200" dirty="0"/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168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0164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Aspectos da clínica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02" y="1459902"/>
            <a:ext cx="3600400" cy="293008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7" y="1459900"/>
            <a:ext cx="3196457" cy="2930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539552" y="4681544"/>
            <a:ext cx="3752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Palpação do nervo complicada pela  multiplicidade de estruturas: </a:t>
            </a:r>
            <a:r>
              <a:rPr lang="pt-BR" sz="2000" dirty="0">
                <a:solidFill>
                  <a:srgbClr val="FF0000"/>
                </a:solidFill>
              </a:rPr>
              <a:t>Tinel (DELLON) </a:t>
            </a:r>
            <a:r>
              <a:rPr lang="pt-BR" sz="2000" dirty="0"/>
              <a:t>e </a:t>
            </a:r>
            <a:r>
              <a:rPr lang="pt-BR" sz="2000" dirty="0">
                <a:solidFill>
                  <a:srgbClr val="FF0000"/>
                </a:solidFill>
              </a:rPr>
              <a:t>Dor a palpação</a:t>
            </a:r>
            <a:r>
              <a:rPr lang="pt-BR" b="1" baseline="30000" dirty="0">
                <a:solidFill>
                  <a:srgbClr val="FF0000"/>
                </a:solidFill>
              </a:rPr>
              <a:t>1</a:t>
            </a:r>
            <a:r>
              <a:rPr lang="pt-BR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7092280" y="2780928"/>
            <a:ext cx="936104" cy="129614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438328" y="4680496"/>
            <a:ext cx="431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FF0000"/>
                </a:solidFill>
              </a:rPr>
              <a:t>Retináculo</a:t>
            </a:r>
            <a:r>
              <a:rPr lang="pt-BR" sz="2000" dirty="0">
                <a:solidFill>
                  <a:srgbClr val="FF0000"/>
                </a:solidFill>
              </a:rPr>
              <a:t> dos flexores</a:t>
            </a:r>
            <a:r>
              <a:rPr lang="pt-BR" sz="2000" dirty="0"/>
              <a:t>: linha do centro do maléolo medial ao centro da extremidade  do calcanhar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5986669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1. WAN EL, RIVADENIERA AF, SERRANO HA, NAPIT I, GARBINO JA, JOSHUA J, CARDONA-CASTRO N, </a:t>
            </a:r>
            <a:r>
              <a:rPr lang="pt-BR" sz="1100" dirty="0">
                <a:solidFill>
                  <a:srgbClr val="FF0000"/>
                </a:solidFill>
              </a:rPr>
              <a:t>DELLON A. LEE </a:t>
            </a:r>
            <a:r>
              <a:rPr lang="pt-BR" sz="1100" dirty="0"/>
              <a:t>, THEUVENE W. </a:t>
            </a:r>
            <a:r>
              <a:rPr lang="en-US" sz="1100" dirty="0"/>
              <a:t>Protocol for a Randomized Controlled Trial Investigating </a:t>
            </a:r>
            <a:r>
              <a:rPr lang="en-US" sz="1100" b="1" dirty="0"/>
              <a:t>Decompression</a:t>
            </a:r>
            <a:r>
              <a:rPr lang="en-US" sz="1100" dirty="0"/>
              <a:t> </a:t>
            </a:r>
            <a:r>
              <a:rPr lang="en-US" sz="1100" b="1" dirty="0"/>
              <a:t>for Leprous Neuropath</a:t>
            </a:r>
            <a:r>
              <a:rPr lang="en-US" sz="1100" dirty="0"/>
              <a:t>y (The DELN Protocol). </a:t>
            </a:r>
            <a:r>
              <a:rPr lang="pt-BR" sz="1100" dirty="0" err="1"/>
              <a:t>Lepr</a:t>
            </a:r>
            <a:r>
              <a:rPr lang="pt-BR" sz="1100" dirty="0"/>
              <a:t> Ver (2016) 87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95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t-BR" dirty="0"/>
              <a:t>A Pesquisa Neurofisiológica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67450"/>
            <a:ext cx="8229600" cy="48196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/>
              <a:t>Condução motora através do </a:t>
            </a:r>
            <a:r>
              <a:rPr lang="pt-BR" dirty="0" err="1"/>
              <a:t>tunel</a:t>
            </a:r>
            <a:r>
              <a:rPr lang="pt-BR" dirty="0"/>
              <a:t> do tarso</a:t>
            </a:r>
          </a:p>
          <a:p>
            <a:endParaRPr lang="pt-BR" dirty="0"/>
          </a:p>
          <a:p>
            <a:r>
              <a:rPr lang="pt-BR" dirty="0"/>
              <a:t>Condução sensitiva </a:t>
            </a:r>
          </a:p>
          <a:p>
            <a:pPr lvl="1"/>
            <a:r>
              <a:rPr lang="pt-BR" dirty="0"/>
              <a:t>Sensitiva simples</a:t>
            </a:r>
          </a:p>
          <a:p>
            <a:pPr lvl="1"/>
            <a:r>
              <a:rPr lang="pt-BR" dirty="0"/>
              <a:t>Mista</a:t>
            </a:r>
          </a:p>
          <a:p>
            <a:pPr lvl="1"/>
            <a:endParaRPr lang="pt-BR" dirty="0"/>
          </a:p>
          <a:p>
            <a:r>
              <a:rPr lang="pt-BR" dirty="0"/>
              <a:t>Com eletrodos próximos ao nervo (justa-neural)</a:t>
            </a:r>
          </a:p>
          <a:p>
            <a:pPr lvl="2"/>
            <a:r>
              <a:rPr lang="pt-BR" dirty="0"/>
              <a:t>Registro do CNAP (</a:t>
            </a:r>
            <a:r>
              <a:rPr lang="pt-BR" dirty="0" err="1"/>
              <a:t>compound</a:t>
            </a:r>
            <a:r>
              <a:rPr lang="pt-BR" dirty="0"/>
              <a:t> </a:t>
            </a:r>
            <a:r>
              <a:rPr lang="pt-BR" dirty="0" err="1"/>
              <a:t>sensory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potential</a:t>
            </a:r>
            <a:r>
              <a:rPr lang="pt-BR" dirty="0"/>
              <a:t>)/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PASC (potencial de ação sensitivo composto)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04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0264" r="481" b="47390"/>
          <a:stretch/>
        </p:blipFill>
        <p:spPr>
          <a:xfrm>
            <a:off x="1043608" y="1444594"/>
            <a:ext cx="7128792" cy="43606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055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Técnica</a:t>
            </a:r>
            <a:r>
              <a:rPr lang="en-US" sz="3200" dirty="0"/>
              <a:t> de </a:t>
            </a:r>
            <a:r>
              <a:rPr lang="en-US" sz="3200" dirty="0" err="1"/>
              <a:t>condução</a:t>
            </a:r>
            <a:r>
              <a:rPr lang="en-US" sz="3200" dirty="0"/>
              <a:t> </a:t>
            </a:r>
            <a:r>
              <a:rPr lang="en-US" sz="3200" dirty="0" err="1"/>
              <a:t>motora</a:t>
            </a:r>
            <a:r>
              <a:rPr lang="en-US" sz="3200" dirty="0"/>
              <a:t> – esquema</a:t>
            </a:r>
            <a:r>
              <a:rPr lang="en-US" sz="3200" baseline="30000" dirty="0"/>
              <a:t>1</a:t>
            </a:r>
            <a:endParaRPr lang="pt-BR" sz="3200" baseline="30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594350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Felsenthal</a:t>
            </a:r>
            <a:r>
              <a:rPr lang="pt-BR" sz="1400" dirty="0"/>
              <a:t> G, </a:t>
            </a:r>
            <a:r>
              <a:rPr lang="pt-BR" sz="1400" dirty="0" err="1"/>
              <a:t>Butler</a:t>
            </a:r>
            <a:r>
              <a:rPr lang="pt-BR" sz="1400" dirty="0"/>
              <a:t> DH, </a:t>
            </a:r>
            <a:r>
              <a:rPr lang="pt-BR" sz="1400" dirty="0" err="1"/>
              <a:t>Shear</a:t>
            </a:r>
            <a:r>
              <a:rPr lang="pt-BR" sz="1400" dirty="0"/>
              <a:t> MS. </a:t>
            </a:r>
            <a:r>
              <a:rPr lang="pt-BR" sz="1400" b="1" dirty="0" err="1"/>
              <a:t>Across-tarsaltunnel</a:t>
            </a:r>
            <a:r>
              <a:rPr lang="pt-BR" sz="1400" b="1" dirty="0"/>
              <a:t> motor-</a:t>
            </a:r>
            <a:r>
              <a:rPr lang="pt-BR" sz="1400" b="1" dirty="0" err="1"/>
              <a:t>nerve</a:t>
            </a:r>
            <a:r>
              <a:rPr lang="pt-BR" sz="1400" b="1" dirty="0"/>
              <a:t> </a:t>
            </a:r>
            <a:r>
              <a:rPr lang="pt-BR" sz="1400" b="1" dirty="0" err="1"/>
              <a:t>conduction</a:t>
            </a:r>
            <a:r>
              <a:rPr lang="pt-BR" sz="1400" b="1" dirty="0"/>
              <a:t> </a:t>
            </a:r>
            <a:r>
              <a:rPr lang="pt-BR" sz="1400" b="1" dirty="0" err="1"/>
              <a:t>technique</a:t>
            </a:r>
            <a:r>
              <a:rPr lang="pt-BR" sz="1400" dirty="0"/>
              <a:t>. </a:t>
            </a:r>
            <a:r>
              <a:rPr lang="pt-BR" sz="1400" dirty="0" err="1"/>
              <a:t>Arch</a:t>
            </a:r>
            <a:r>
              <a:rPr lang="pt-BR" sz="1400" dirty="0"/>
              <a:t> </a:t>
            </a:r>
            <a:r>
              <a:rPr lang="pt-BR" sz="1400" dirty="0" err="1"/>
              <a:t>Phys</a:t>
            </a:r>
            <a:r>
              <a:rPr lang="pt-BR" sz="1400" dirty="0"/>
              <a:t> </a:t>
            </a:r>
            <a:r>
              <a:rPr lang="pt-BR" sz="1400" dirty="0" err="1"/>
              <a:t>Med</a:t>
            </a:r>
            <a:r>
              <a:rPr lang="pt-BR" sz="1400" dirty="0"/>
              <a:t> </a:t>
            </a:r>
            <a:r>
              <a:rPr lang="pt-BR" sz="1400" dirty="0" err="1"/>
              <a:t>Rehabil</a:t>
            </a:r>
            <a:r>
              <a:rPr lang="pt-BR" sz="1400" dirty="0"/>
              <a:t>. 1992;73(1):64-9. In: </a:t>
            </a:r>
            <a:r>
              <a:rPr lang="pt-BR" sz="1400" b="1" dirty="0"/>
              <a:t>Oh S. </a:t>
            </a:r>
            <a:r>
              <a:rPr lang="en-US" sz="1400" b="1" dirty="0"/>
              <a:t>Clinical Electromyography: Nerve Conduction Studies</a:t>
            </a:r>
            <a:r>
              <a:rPr lang="en-US" sz="1400" dirty="0"/>
              <a:t>, 1993</a:t>
            </a:r>
            <a:endParaRPr lang="pt-BR" sz="16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652120" y="2780928"/>
            <a:ext cx="108012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827495" y="3312790"/>
            <a:ext cx="16085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err="1"/>
              <a:t>Retináculo</a:t>
            </a:r>
            <a:r>
              <a:rPr lang="pt-BR" b="1" dirty="0"/>
              <a:t> </a:t>
            </a:r>
            <a:r>
              <a:rPr lang="pt-BR" dirty="0"/>
              <a:t>dos flexores (</a:t>
            </a:r>
            <a:r>
              <a:rPr lang="pt-BR" b="1" dirty="0">
                <a:solidFill>
                  <a:srgbClr val="FF0000"/>
                </a:solidFill>
              </a:rPr>
              <a:t>RF</a:t>
            </a:r>
            <a:r>
              <a:rPr lang="pt-BR" dirty="0"/>
              <a:t>)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5364088" y="3356992"/>
            <a:ext cx="28803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627740" y="3804571"/>
            <a:ext cx="1224136" cy="545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23874" y="4332875"/>
            <a:ext cx="15478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Túnel fibromuscular</a:t>
            </a:r>
          </a:p>
        </p:txBody>
      </p:sp>
    </p:spTree>
    <p:extLst>
      <p:ext uri="{BB962C8B-B14F-4D97-AF65-F5344CB8AC3E}">
        <p14:creationId xmlns:p14="http://schemas.microsoft.com/office/powerpoint/2010/main" val="422940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Técnica</a:t>
            </a:r>
            <a:r>
              <a:rPr lang="en-US" dirty="0"/>
              <a:t> de </a:t>
            </a:r>
            <a:r>
              <a:rPr lang="en-US" dirty="0" err="1"/>
              <a:t>condução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–</a:t>
            </a:r>
            <a:r>
              <a:rPr lang="en-US" dirty="0" err="1"/>
              <a:t>montagem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5881" y="1417638"/>
            <a:ext cx="3822192" cy="639762"/>
          </a:xfrm>
        </p:spPr>
        <p:txBody>
          <a:bodyPr/>
          <a:lstStyle/>
          <a:p>
            <a:r>
              <a:rPr lang="en-US" dirty="0"/>
              <a:t>Plantar Medial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05120" y="1417638"/>
            <a:ext cx="3822192" cy="639762"/>
          </a:xfrm>
        </p:spPr>
        <p:txBody>
          <a:bodyPr/>
          <a:lstStyle/>
          <a:p>
            <a:r>
              <a:rPr lang="en-US" dirty="0"/>
              <a:t>Plantar Lateral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1" y="2340091"/>
            <a:ext cx="3738245" cy="2961117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2" y="2372363"/>
            <a:ext cx="3852145" cy="2961118"/>
          </a:xfrm>
        </p:spPr>
      </p:pic>
      <p:cxnSp>
        <p:nvCxnSpPr>
          <p:cNvPr id="7" name="Conector de seta reta 6"/>
          <p:cNvCxnSpPr/>
          <p:nvPr/>
        </p:nvCxnSpPr>
        <p:spPr>
          <a:xfrm flipH="1">
            <a:off x="2072055" y="4168233"/>
            <a:ext cx="432048" cy="511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2380206" y="4390623"/>
            <a:ext cx="1039666" cy="225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563888" y="4293096"/>
            <a:ext cx="17720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Retináculo</a:t>
            </a:r>
            <a:r>
              <a:rPr lang="pt-BR" dirty="0"/>
              <a:t> </a:t>
            </a:r>
          </a:p>
          <a:p>
            <a:r>
              <a:rPr lang="pt-BR" dirty="0"/>
              <a:t>dos flexores (</a:t>
            </a:r>
            <a:r>
              <a:rPr lang="pt-BR" b="1" dirty="0">
                <a:solidFill>
                  <a:srgbClr val="FF0000"/>
                </a:solidFill>
              </a:rPr>
              <a:t>RF</a:t>
            </a:r>
            <a:r>
              <a:rPr lang="pt-BR" dirty="0"/>
              <a:t>)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1826709" y="3568621"/>
            <a:ext cx="582819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547664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 cm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0CE6FB-8D49-49B5-AF90-5910EE6A524C}"/>
              </a:ext>
            </a:extLst>
          </p:cNvPr>
          <p:cNvSpPr txBox="1"/>
          <p:nvPr/>
        </p:nvSpPr>
        <p:spPr>
          <a:xfrm>
            <a:off x="457200" y="5589240"/>
            <a:ext cx="37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Padronizar da distancia para a latência distal em </a:t>
            </a:r>
            <a:r>
              <a:rPr lang="pt-BR" sz="2400" b="1" dirty="0">
                <a:solidFill>
                  <a:srgbClr val="FF0000"/>
                </a:solidFill>
              </a:rPr>
              <a:t>8 cm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93C5B3-4674-4F67-BA86-72A8DDD85135}"/>
              </a:ext>
            </a:extLst>
          </p:cNvPr>
          <p:cNvSpPr txBox="1"/>
          <p:nvPr/>
        </p:nvSpPr>
        <p:spPr>
          <a:xfrm>
            <a:off x="4823322" y="5583899"/>
            <a:ext cx="385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 Plantar Lateral manter os pontos de estimulo: imediatamente abaixo do </a:t>
            </a:r>
            <a:r>
              <a:rPr lang="pt-BR" dirty="0">
                <a:solidFill>
                  <a:srgbClr val="FF0000"/>
                </a:solidFill>
              </a:rPr>
              <a:t>RF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8 cm acima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08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1210</Words>
  <Application>Microsoft Office PowerPoint</Application>
  <PresentationFormat>Apresentação na tela (4:3)</PresentationFormat>
  <Paragraphs>136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Rounded MT Bold</vt:lpstr>
      <vt:lpstr>Bodoni MT Black</vt:lpstr>
      <vt:lpstr>Bradley Hand ITC</vt:lpstr>
      <vt:lpstr>Britannic Bold</vt:lpstr>
      <vt:lpstr>Calibri</vt:lpstr>
      <vt:lpstr>Tema do Office</vt:lpstr>
      <vt:lpstr>Apresentação do PowerPoint</vt:lpstr>
      <vt:lpstr>Síndrome do Túnel do Tarso (STT)</vt:lpstr>
      <vt:lpstr>Causas/etiologia</vt:lpstr>
      <vt:lpstr>Neuropatia da Hanseníase</vt:lpstr>
      <vt:lpstr>Quadro Clínico</vt:lpstr>
      <vt:lpstr>Aspectos da clínica</vt:lpstr>
      <vt:lpstr>A Pesquisa Neurofisiológica</vt:lpstr>
      <vt:lpstr>Técnica de condução motora – esquema1</vt:lpstr>
      <vt:lpstr>Técnica de condução motora –montagem</vt:lpstr>
      <vt:lpstr>Condução sensitiva mista/ Mixed sensory conduction</vt:lpstr>
      <vt:lpstr>  Quadro neurofisiológico Metanalise  de Oh JS, 2007)  OH et al, 1979 (n:21) e1985 (n:25); Galardi et al, 1994 (n:14)  , Mondelli et al, 1998  (n:65) e 2004 (n:111) </vt:lpstr>
      <vt:lpstr>Condução motora através do TT, 75 pacientes   53 ♂♀ e 22 ♀♂, Id: 44,5 M (21 a 73), n: 150 nervos1</vt:lpstr>
      <vt:lpstr>Padrão neurofisiológico durante as reações subagudas  -neurites – períodos de intensa inflamação e desmielinização</vt:lpstr>
      <vt:lpstr>Conclusões1</vt:lpstr>
      <vt:lpstr>“Neuromas” sensitivos do pé  as causas mais relevantes são as traumáticas </vt:lpstr>
      <vt:lpstr>Neuroma Morton: Exame clinico e imagem</vt:lpstr>
      <vt:lpstr>Condução Justa neural simples1</vt:lpstr>
      <vt:lpstr>Condução normal nos ramos interdigitais I-II, II-III, III-IV e IV-V1</vt:lpstr>
      <vt:lpstr>Condução com alteração focal da VC e com ↓ da VC e amplitude do PAMC</vt:lpstr>
      <vt:lpstr>Condução com alteração focal pronunciada, sem respostas detectadas</vt:lpstr>
      <vt:lpstr>Joplin: ramo nervo digital plantar próprio do hallux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HANSENÍASE NEURAL PRIMÁRIA (HNP) – Revisão sistemática</dc:title>
  <dc:creator>Celso</dc:creator>
  <cp:lastModifiedBy>Garbino</cp:lastModifiedBy>
  <cp:revision>700</cp:revision>
  <dcterms:created xsi:type="dcterms:W3CDTF">2011-04-10T13:28:24Z</dcterms:created>
  <dcterms:modified xsi:type="dcterms:W3CDTF">2017-10-22T23:08:55Z</dcterms:modified>
</cp:coreProperties>
</file>