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397700" cy="431927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5870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0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25870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0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25870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0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25870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0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25870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0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25870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0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25870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0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25870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0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25870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0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briel Pinheiro Modolo" initials="GPM" lastIdx="2" clrIdx="0">
    <p:extLst>
      <p:ext uri="{19B8F6BF-5375-455C-9EA6-DF929625EA0E}">
        <p15:presenceInfo xmlns:p15="http://schemas.microsoft.com/office/powerpoint/2012/main" userId="c6a4be8c983cdc42" providerId="Windows Live"/>
      </p:ext>
    </p:extLst>
  </p:cmAuthor>
  <p:cmAuthor id="2" name="Juliana Akita" initials="JA" lastIdx="2" clrIdx="1">
    <p:extLst>
      <p:ext uri="{19B8F6BF-5375-455C-9EA6-DF929625EA0E}">
        <p15:presenceInfo xmlns:p15="http://schemas.microsoft.com/office/powerpoint/2012/main" userId="df9e64a03cae360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3175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B8B8B8"/>
              </a:solidFill>
              <a:prstDash val="solid"/>
              <a:miter lim="400000"/>
            </a:ln>
          </a:left>
          <a:right>
            <a:ln w="3175" cap="flat">
              <a:solidFill>
                <a:srgbClr val="B8B8B8"/>
              </a:solidFill>
              <a:prstDash val="solid"/>
              <a:miter lim="400000"/>
            </a:ln>
          </a:right>
          <a:top>
            <a:ln w="3175" cap="flat">
              <a:solidFill>
                <a:srgbClr val="B8B8B8"/>
              </a:solidFill>
              <a:prstDash val="solid"/>
              <a:miter lim="400000"/>
            </a:ln>
          </a:top>
          <a:bottom>
            <a:ln w="3175" cap="flat">
              <a:solidFill>
                <a:srgbClr val="B8B8B8"/>
              </a:solidFill>
              <a:prstDash val="solid"/>
              <a:miter lim="400000"/>
            </a:ln>
          </a:bottom>
          <a:insideH>
            <a:ln w="3175" cap="flat">
              <a:solidFill>
                <a:srgbClr val="B8B8B8"/>
              </a:solidFill>
              <a:prstDash val="solid"/>
              <a:miter lim="400000"/>
            </a:ln>
          </a:insideH>
          <a:insideV>
            <a:ln w="3175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929292"/>
              </a:solidFill>
              <a:prstDash val="solid"/>
              <a:miter lim="400000"/>
            </a:ln>
          </a:left>
          <a:right>
            <a:ln w="3175" cap="flat">
              <a:solidFill>
                <a:srgbClr val="929292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929292"/>
              </a:solidFill>
              <a:prstDash val="solid"/>
              <a:miter lim="400000"/>
            </a:ln>
          </a:insideH>
          <a:insideV>
            <a:ln w="3175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0000"/>
    <p:restoredTop sz="94674"/>
  </p:normalViewPr>
  <p:slideViewPr>
    <p:cSldViewPr snapToGrid="0" snapToObjects="1">
      <p:cViewPr>
        <p:scale>
          <a:sx n="46" d="100"/>
          <a:sy n="46" d="100"/>
        </p:scale>
        <p:origin x="1064" y="-1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/Users/julianaakita/Desktop/Tabela%20dado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336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b="1"/>
              <a:t>Doppler flow presence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36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0.19288374238141823"/>
          <c:y val="9.9519076356137062E-2"/>
          <c:w val="0.78821956432953177"/>
          <c:h val="0.6920977225716256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Planilha4!$D$37</c:f>
              <c:strCache>
                <c:ptCount val="1"/>
                <c:pt idx="0">
                  <c:v>Doppler flow present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Planilha4!$E$36:$F$36</c:f>
              <c:strCache>
                <c:ptCount val="2"/>
                <c:pt idx="0">
                  <c:v>Myelinic</c:v>
                </c:pt>
                <c:pt idx="1">
                  <c:v>Axonal</c:v>
                </c:pt>
              </c:strCache>
            </c:strRef>
          </c:cat>
          <c:val>
            <c:numRef>
              <c:f>Planilha4!$E$37:$F$37</c:f>
              <c:numCache>
                <c:formatCode>General</c:formatCode>
                <c:ptCount val="2"/>
                <c:pt idx="0">
                  <c:v>5</c:v>
                </c:pt>
                <c:pt idx="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54-C24F-83C1-47DFC4F9D6E2}"/>
            </c:ext>
          </c:extLst>
        </c:ser>
        <c:ser>
          <c:idx val="1"/>
          <c:order val="1"/>
          <c:tx>
            <c:strRef>
              <c:f>Planilha4!$D$38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000000"/>
            </a:solidFill>
            <a:ln>
              <a:noFill/>
            </a:ln>
            <a:effectLst/>
          </c:spPr>
          <c:invertIfNegative val="0"/>
          <c:cat>
            <c:strRef>
              <c:f>Planilha4!$E$36:$F$36</c:f>
              <c:strCache>
                <c:ptCount val="2"/>
                <c:pt idx="0">
                  <c:v>Myelinic</c:v>
                </c:pt>
                <c:pt idx="1">
                  <c:v>Axonal</c:v>
                </c:pt>
              </c:strCache>
            </c:strRef>
          </c:cat>
          <c:val>
            <c:numRef>
              <c:f>Planilha4!$E$38:$F$38</c:f>
              <c:numCache>
                <c:formatCode>General</c:formatCode>
                <c:ptCount val="2"/>
                <c:pt idx="0">
                  <c:v>16</c:v>
                </c:pt>
                <c:pt idx="1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654-C24F-83C1-47DFC4F9D6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897482688"/>
        <c:axId val="1859899008"/>
      </c:barChart>
      <c:catAx>
        <c:axId val="18974826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859899008"/>
        <c:crosses val="autoZero"/>
        <c:auto val="1"/>
        <c:lblAlgn val="ctr"/>
        <c:lblOffset val="100"/>
        <c:noMultiLvlLbl val="0"/>
      </c:catAx>
      <c:valAx>
        <c:axId val="18598990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897482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800"/>
      </a:pPr>
      <a:endParaRPr lang="pt-BR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5-28T20:16:53.397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16863 1580 6975,'-211'151'-55,"146"-109"1,-1-1 0,-3 1 0,-3-1 0,-7 2 0,-4-1 0,-2-1 0,1-2 0,-3-2 0,0-1 0,0-3 0,1-3 0,9-4 0,0-3 0,2-2 0,2 0 0,-11 0 0,3-1 0,5-1 0,-11 3 0,8 1 0,16-1 0,6 1-327,8-1 1,7 1 0,-3 23 1519,-45-46-1177,72-2 0,-3 0 0,-4-1 0,-3-1 0,-2 0 0,-5-1 0,-2 0 0,-3-1 0,-3-1 1,-3 0-1,-3 0 0,-3-1 0,-3-1 0,-2 0 0,-3-1 0,-3 0 0,-2-1 0,-3 0 1,-2 0-1,-2-1 0,-3-1 0,-3 0 0,-1 0 0,-3-1 0,-2 0 0,-2-1 0,-2 0 0,-3 0 1,-1-1-1,-2 0 0,-2-1 0,-1 1 0,-3-2 0,-1 1 0,-2-1 0,-1 0 0,-2 0 1,-1-1-1,-2 0 0,-1 0 0,-2 0 0,-1-1 0,-1 0 0,-1 0 0,-1-1 0,-2 1 1,0-1-1,-2 0 0,0 0 0,-1 0 0,-1-1 0,-1 1 0,-1-1 0,0 0 0,-1 0 0,0 0 1,-1 0-1,0-1 0,-1 1 0,0-1 0,-1 1 0,1-1 0,-1 1 0,0-1 0,0 0 1,0 1-1,0-1 0,0 0 0,0 1 0,0-1 0,0 0 0,1 1 0,0-1 0,0 1 1,1 0-1,0-1 0,1 1 0,1 0 0,0 0 0,0 0 0,2 0 0,0 1 0,1-1 0,1 1 1,1 0-1,1 0 0,1 0 0,1 1 0,1-1 0,1 1 0,2 0 0,1 1 0,1-1 1,1 1-1,3 0 0,0 1 0,2-1 0,2 1 0,2 1 0,1-1 0,2 1 0,1 0 1,3 1-1,2 0 0,1 0 0,3 1 0,1 0 0,3 1 0,2-1 0,2 2 0,3-1 0,1 1 1,3 1-1,3 0 0,2 1 34,-57-11 1,6 2 0,6 1-1,4 0 1,5 2 0,4 0 0,4 1-1,4 0 1,2 1 0,3 0-1,2 1 1,1 0 0,2 1 0,1-1-1,0 0 1,0 1 0,0-1 0,-1 1-1,-2-1 1,-1-1 0,-2 1-1,-3-1 1,-2-1 0,-4 0 0,-4-1-1,-4 0 1,-5-2 0,-4 0 0,-6-1-1,-6-2 4,57 11 0,-4-1 0,-1 0 0,-4-1 0,-2 0 0,-2 0 0,-3-1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ítulo e Sub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 do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12" name="Nível de Corpo Um…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13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aime Silveira"/>
          <p:cNvSpPr txBox="1">
            <a:spLocks noGrp="1"/>
          </p:cNvSpPr>
          <p:nvPr>
            <p:ph type="body" sz="quarter" idx="13"/>
          </p:nvPr>
        </p:nvSpPr>
        <p:spPr>
          <a:xfrm>
            <a:off x="3165114" y="25297677"/>
            <a:ext cx="26067471" cy="1778912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10200" i="1"/>
            </a:lvl1pPr>
          </a:lstStyle>
          <a:p>
            <a:r>
              <a:t>–Jaime Silveira</a:t>
            </a:r>
          </a:p>
        </p:txBody>
      </p:sp>
      <p:sp>
        <p:nvSpPr>
          <p:cNvPr id="94" name="“Digite uma citação aqui.”"/>
          <p:cNvSpPr txBox="1">
            <a:spLocks noGrp="1"/>
          </p:cNvSpPr>
          <p:nvPr>
            <p:ph type="body" sz="quarter" idx="14"/>
          </p:nvPr>
        </p:nvSpPr>
        <p:spPr>
          <a:xfrm>
            <a:off x="3165114" y="19607154"/>
            <a:ext cx="26067471" cy="2459899"/>
          </a:xfrm>
          <a:prstGeom prst="rect">
            <a:avLst/>
          </a:prstGeom>
        </p:spPr>
        <p:txBody>
          <a:bodyPr anchor="ctr">
            <a:spAutoFit/>
          </a:bodyPr>
          <a:lstStyle>
            <a:lvl1pPr>
              <a:defRPr sz="146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“Digite uma citação aqui.” </a:t>
            </a:r>
          </a:p>
        </p:txBody>
      </p:sp>
      <p:sp>
        <p:nvSpPr>
          <p:cNvPr id="95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m"/>
          <p:cNvSpPr>
            <a:spLocks noGrp="1"/>
          </p:cNvSpPr>
          <p:nvPr>
            <p:ph type="pic" idx="13"/>
          </p:nvPr>
        </p:nvSpPr>
        <p:spPr>
          <a:xfrm>
            <a:off x="1586" y="9448402"/>
            <a:ext cx="32394526" cy="2429589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03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m"/>
          <p:cNvSpPr>
            <a:spLocks noGrp="1"/>
          </p:cNvSpPr>
          <p:nvPr>
            <p:ph type="pic" sz="half" idx="13"/>
          </p:nvPr>
        </p:nvSpPr>
        <p:spPr>
          <a:xfrm>
            <a:off x="4050902" y="11125072"/>
            <a:ext cx="24295896" cy="1471040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1" name="Texto do Título"/>
          <p:cNvSpPr txBox="1">
            <a:spLocks noGrp="1"/>
          </p:cNvSpPr>
          <p:nvPr>
            <p:ph type="title"/>
          </p:nvPr>
        </p:nvSpPr>
        <p:spPr>
          <a:xfrm>
            <a:off x="3165114" y="26183465"/>
            <a:ext cx="26067471" cy="3543152"/>
          </a:xfrm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22" name="Nível de Corpo Um…"/>
          <p:cNvSpPr txBox="1">
            <a:spLocks noGrp="1"/>
          </p:cNvSpPr>
          <p:nvPr>
            <p:ph type="body" sz="quarter" idx="1"/>
          </p:nvPr>
        </p:nvSpPr>
        <p:spPr>
          <a:xfrm>
            <a:off x="3165114" y="29758251"/>
            <a:ext cx="26067471" cy="2815541"/>
          </a:xfrm>
          <a:prstGeom prst="rect">
            <a:avLst/>
          </a:prstGeom>
        </p:spPr>
        <p:txBody>
          <a:bodyPr/>
          <a:lstStyle/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23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- Ce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o do Título"/>
          <p:cNvSpPr txBox="1">
            <a:spLocks noGrp="1"/>
          </p:cNvSpPr>
          <p:nvPr>
            <p:ph type="title"/>
          </p:nvPr>
        </p:nvSpPr>
        <p:spPr>
          <a:xfrm>
            <a:off x="3165114" y="17483763"/>
            <a:ext cx="26067471" cy="8225174"/>
          </a:xfrm>
          <a:prstGeom prst="rect">
            <a:avLst/>
          </a:prstGeom>
        </p:spPr>
        <p:txBody>
          <a:bodyPr anchor="ctr"/>
          <a:lstStyle/>
          <a:p>
            <a:r>
              <a:t>Texto do Título</a:t>
            </a:r>
          </a:p>
        </p:txBody>
      </p:sp>
      <p:sp>
        <p:nvSpPr>
          <p:cNvPr id="31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m"/>
          <p:cNvSpPr>
            <a:spLocks noGrp="1"/>
          </p:cNvSpPr>
          <p:nvPr>
            <p:ph type="pic" sz="quarter" idx="13"/>
          </p:nvPr>
        </p:nvSpPr>
        <p:spPr>
          <a:xfrm>
            <a:off x="16736649" y="11030166"/>
            <a:ext cx="13286818" cy="2046802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9" name="Texto do Título"/>
          <p:cNvSpPr txBox="1">
            <a:spLocks noGrp="1"/>
          </p:cNvSpPr>
          <p:nvPr>
            <p:ph type="title"/>
          </p:nvPr>
        </p:nvSpPr>
        <p:spPr>
          <a:xfrm>
            <a:off x="2374232" y="11030167"/>
            <a:ext cx="13286818" cy="9933478"/>
          </a:xfrm>
          <a:prstGeom prst="rect">
            <a:avLst/>
          </a:prstGeom>
        </p:spPr>
        <p:txBody>
          <a:bodyPr/>
          <a:lstStyle>
            <a:lvl1pPr>
              <a:defRPr sz="26000"/>
            </a:lvl1pPr>
          </a:lstStyle>
          <a:p>
            <a:r>
              <a:t>Texto do Título</a:t>
            </a:r>
          </a:p>
        </p:txBody>
      </p:sp>
      <p:sp>
        <p:nvSpPr>
          <p:cNvPr id="40" name="Nível de Corpo Um…"/>
          <p:cNvSpPr txBox="1">
            <a:spLocks noGrp="1"/>
          </p:cNvSpPr>
          <p:nvPr>
            <p:ph type="body" sz="quarter" idx="1"/>
          </p:nvPr>
        </p:nvSpPr>
        <p:spPr>
          <a:xfrm>
            <a:off x="2374232" y="21216726"/>
            <a:ext cx="13286818" cy="10249831"/>
          </a:xfrm>
          <a:prstGeom prst="rect">
            <a:avLst/>
          </a:prstGeom>
        </p:spPr>
        <p:txBody>
          <a:bodyPr/>
          <a:lstStyle/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1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- Superi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o do Título"/>
          <p:cNvSpPr txBox="1">
            <a:spLocks noGrp="1"/>
          </p:cNvSpPr>
          <p:nvPr>
            <p:ph type="title"/>
          </p:nvPr>
        </p:nvSpPr>
        <p:spPr>
          <a:xfrm>
            <a:off x="2374232" y="10081107"/>
            <a:ext cx="27649235" cy="5377999"/>
          </a:xfrm>
          <a:prstGeom prst="rect">
            <a:avLst/>
          </a:prstGeom>
        </p:spPr>
        <p:txBody>
          <a:bodyPr anchor="ctr"/>
          <a:lstStyle/>
          <a:p>
            <a:r>
              <a:t>Texto do Título</a:t>
            </a:r>
          </a:p>
        </p:txBody>
      </p:sp>
      <p:sp>
        <p:nvSpPr>
          <p:cNvPr id="49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Marcado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o do Título"/>
          <p:cNvSpPr txBox="1">
            <a:spLocks noGrp="1"/>
          </p:cNvSpPr>
          <p:nvPr>
            <p:ph type="title"/>
          </p:nvPr>
        </p:nvSpPr>
        <p:spPr>
          <a:xfrm>
            <a:off x="2374232" y="10081107"/>
            <a:ext cx="27649235" cy="5377999"/>
          </a:xfrm>
          <a:prstGeom prst="rect">
            <a:avLst/>
          </a:prstGeom>
        </p:spPr>
        <p:txBody>
          <a:bodyPr anchor="ctr"/>
          <a:lstStyle/>
          <a:p>
            <a:r>
              <a:t>Texto do Título</a:t>
            </a:r>
          </a:p>
        </p:txBody>
      </p:sp>
      <p:sp>
        <p:nvSpPr>
          <p:cNvPr id="57" name="Nível de Corpo Um…"/>
          <p:cNvSpPr txBox="1">
            <a:spLocks noGrp="1"/>
          </p:cNvSpPr>
          <p:nvPr>
            <p:ph type="body" sz="half" idx="1"/>
          </p:nvPr>
        </p:nvSpPr>
        <p:spPr>
          <a:xfrm>
            <a:off x="2374232" y="15901999"/>
            <a:ext cx="27649235" cy="15659464"/>
          </a:xfrm>
          <a:prstGeom prst="rect">
            <a:avLst/>
          </a:prstGeom>
        </p:spPr>
        <p:txBody>
          <a:bodyPr anchor="ctr"/>
          <a:lstStyle>
            <a:lvl1pPr marL="1944687" indent="-1944687" algn="l">
              <a:spcBef>
                <a:spcPts val="18500"/>
              </a:spcBef>
              <a:buSzPct val="145000"/>
              <a:buChar char="•"/>
              <a:defRPr sz="14000"/>
            </a:lvl1pPr>
            <a:lvl2pPr marL="2389187" indent="-1944687" algn="l">
              <a:spcBef>
                <a:spcPts val="18500"/>
              </a:spcBef>
              <a:buSzPct val="145000"/>
              <a:buChar char="•"/>
              <a:defRPr sz="14000"/>
            </a:lvl2pPr>
            <a:lvl3pPr marL="2833687" indent="-1944687" algn="l">
              <a:spcBef>
                <a:spcPts val="18500"/>
              </a:spcBef>
              <a:buSzPct val="145000"/>
              <a:buChar char="•"/>
              <a:defRPr sz="14000"/>
            </a:lvl3pPr>
            <a:lvl4pPr marL="3278187" indent="-1944687" algn="l">
              <a:spcBef>
                <a:spcPts val="18500"/>
              </a:spcBef>
              <a:buSzPct val="145000"/>
              <a:buChar char="•"/>
              <a:defRPr sz="14000"/>
            </a:lvl4pPr>
            <a:lvl5pPr marL="3722687" indent="-1944687" algn="l">
              <a:spcBef>
                <a:spcPts val="18500"/>
              </a:spcBef>
              <a:buSzPct val="145000"/>
              <a:buChar char="•"/>
              <a:defRPr sz="14000"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58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, Marcadores e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m"/>
          <p:cNvSpPr>
            <a:spLocks noGrp="1"/>
          </p:cNvSpPr>
          <p:nvPr>
            <p:ph type="pic" sz="quarter" idx="13"/>
          </p:nvPr>
        </p:nvSpPr>
        <p:spPr>
          <a:xfrm>
            <a:off x="16736649" y="15901999"/>
            <a:ext cx="13286818" cy="1565946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6" name="Texto do Título"/>
          <p:cNvSpPr txBox="1">
            <a:spLocks noGrp="1"/>
          </p:cNvSpPr>
          <p:nvPr>
            <p:ph type="title"/>
          </p:nvPr>
        </p:nvSpPr>
        <p:spPr>
          <a:xfrm>
            <a:off x="2374232" y="10081107"/>
            <a:ext cx="27649235" cy="5377999"/>
          </a:xfrm>
          <a:prstGeom prst="rect">
            <a:avLst/>
          </a:prstGeom>
        </p:spPr>
        <p:txBody>
          <a:bodyPr anchor="ctr"/>
          <a:lstStyle/>
          <a:p>
            <a:r>
              <a:t>Texto do Título</a:t>
            </a:r>
          </a:p>
        </p:txBody>
      </p:sp>
      <p:sp>
        <p:nvSpPr>
          <p:cNvPr id="67" name="Nível de Corpo Um…"/>
          <p:cNvSpPr txBox="1">
            <a:spLocks noGrp="1"/>
          </p:cNvSpPr>
          <p:nvPr>
            <p:ph type="body" sz="quarter" idx="1"/>
          </p:nvPr>
        </p:nvSpPr>
        <p:spPr>
          <a:xfrm>
            <a:off x="2374232" y="15901999"/>
            <a:ext cx="13286818" cy="15659464"/>
          </a:xfrm>
          <a:prstGeom prst="rect">
            <a:avLst/>
          </a:prstGeom>
        </p:spPr>
        <p:txBody>
          <a:bodyPr anchor="ctr"/>
          <a:lstStyle>
            <a:lvl1pPr marL="1445078" indent="-1445078" algn="l">
              <a:spcBef>
                <a:spcPts val="14100"/>
              </a:spcBef>
              <a:buSzPct val="145000"/>
              <a:buChar char="•"/>
              <a:defRPr sz="11800"/>
            </a:lvl1pPr>
            <a:lvl2pPr marL="1787978" indent="-1445078" algn="l">
              <a:spcBef>
                <a:spcPts val="14100"/>
              </a:spcBef>
              <a:buSzPct val="145000"/>
              <a:buChar char="•"/>
              <a:defRPr sz="11800"/>
            </a:lvl2pPr>
            <a:lvl3pPr marL="2130878" indent="-1445078" algn="l">
              <a:spcBef>
                <a:spcPts val="14100"/>
              </a:spcBef>
              <a:buSzPct val="145000"/>
              <a:buChar char="•"/>
              <a:defRPr sz="11800"/>
            </a:lvl3pPr>
            <a:lvl4pPr marL="2473778" indent="-1445078" algn="l">
              <a:spcBef>
                <a:spcPts val="14100"/>
              </a:spcBef>
              <a:buSzPct val="145000"/>
              <a:buChar char="•"/>
              <a:defRPr sz="11800"/>
            </a:lvl4pPr>
            <a:lvl5pPr marL="2816678" indent="-1445078" algn="l">
              <a:spcBef>
                <a:spcPts val="14100"/>
              </a:spcBef>
              <a:buSzPct val="145000"/>
              <a:buChar char="•"/>
              <a:defRPr sz="11800"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68" name="Número do Slide"/>
          <p:cNvSpPr txBox="1">
            <a:spLocks noGrp="1"/>
          </p:cNvSpPr>
          <p:nvPr>
            <p:ph type="sldNum" sz="quarter" idx="2"/>
          </p:nvPr>
        </p:nvSpPr>
        <p:spPr>
          <a:xfrm>
            <a:off x="15577360" y="32605426"/>
            <a:ext cx="1226107" cy="1294484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Marcado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Nível de Corpo Um…"/>
          <p:cNvSpPr txBox="1">
            <a:spLocks noGrp="1"/>
          </p:cNvSpPr>
          <p:nvPr>
            <p:ph type="body" sz="half" idx="1"/>
          </p:nvPr>
        </p:nvSpPr>
        <p:spPr>
          <a:xfrm>
            <a:off x="2374232" y="12611930"/>
            <a:ext cx="27649235" cy="17968840"/>
          </a:xfrm>
          <a:prstGeom prst="rect">
            <a:avLst/>
          </a:prstGeom>
        </p:spPr>
        <p:txBody>
          <a:bodyPr anchor="ctr"/>
          <a:lstStyle>
            <a:lvl1pPr marL="1944687" indent="-1944687" algn="l">
              <a:spcBef>
                <a:spcPts val="18500"/>
              </a:spcBef>
              <a:buSzPct val="145000"/>
              <a:buChar char="•"/>
              <a:defRPr sz="14000"/>
            </a:lvl1pPr>
            <a:lvl2pPr marL="2389187" indent="-1944687" algn="l">
              <a:spcBef>
                <a:spcPts val="18500"/>
              </a:spcBef>
              <a:buSzPct val="145000"/>
              <a:buChar char="•"/>
              <a:defRPr sz="14000"/>
            </a:lvl2pPr>
            <a:lvl3pPr marL="2833687" indent="-1944687" algn="l">
              <a:spcBef>
                <a:spcPts val="18500"/>
              </a:spcBef>
              <a:buSzPct val="145000"/>
              <a:buChar char="•"/>
              <a:defRPr sz="14000"/>
            </a:lvl3pPr>
            <a:lvl4pPr marL="3278187" indent="-1944687" algn="l">
              <a:spcBef>
                <a:spcPts val="18500"/>
              </a:spcBef>
              <a:buSzPct val="145000"/>
              <a:buChar char="•"/>
              <a:defRPr sz="14000"/>
            </a:lvl4pPr>
            <a:lvl5pPr marL="3722687" indent="-1944687" algn="l">
              <a:spcBef>
                <a:spcPts val="18500"/>
              </a:spcBef>
              <a:buSzPct val="145000"/>
              <a:buChar char="•"/>
              <a:defRPr sz="14000"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76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rês F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m"/>
          <p:cNvSpPr>
            <a:spLocks noGrp="1"/>
          </p:cNvSpPr>
          <p:nvPr>
            <p:ph type="pic" sz="quarter" idx="13"/>
          </p:nvPr>
        </p:nvSpPr>
        <p:spPr>
          <a:xfrm>
            <a:off x="16736649" y="22134149"/>
            <a:ext cx="13286818" cy="939567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4" name="Imagem"/>
          <p:cNvSpPr>
            <a:spLocks noGrp="1"/>
          </p:cNvSpPr>
          <p:nvPr>
            <p:ph type="pic" sz="quarter" idx="14"/>
          </p:nvPr>
        </p:nvSpPr>
        <p:spPr>
          <a:xfrm>
            <a:off x="16736649" y="11662872"/>
            <a:ext cx="13286818" cy="939567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5" name="Imagem"/>
          <p:cNvSpPr>
            <a:spLocks noGrp="1"/>
          </p:cNvSpPr>
          <p:nvPr>
            <p:ph type="pic" sz="quarter" idx="15"/>
          </p:nvPr>
        </p:nvSpPr>
        <p:spPr>
          <a:xfrm>
            <a:off x="2374232" y="11662872"/>
            <a:ext cx="13286818" cy="1986695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6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o Título"/>
          <p:cNvSpPr txBox="1">
            <a:spLocks noGrp="1"/>
          </p:cNvSpPr>
          <p:nvPr>
            <p:ph type="title"/>
          </p:nvPr>
        </p:nvSpPr>
        <p:spPr>
          <a:xfrm>
            <a:off x="3165114" y="13529354"/>
            <a:ext cx="26067471" cy="822517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126541" tIns="126541" rIns="126541" bIns="126541" anchor="b">
            <a:normAutofit/>
          </a:bodyPr>
          <a:lstStyle/>
          <a:p>
            <a:r>
              <a:t>Texto do Título</a:t>
            </a:r>
          </a:p>
        </p:txBody>
      </p:sp>
      <p:sp>
        <p:nvSpPr>
          <p:cNvPr id="3" name="Nível de Corpo Um…"/>
          <p:cNvSpPr txBox="1">
            <a:spLocks noGrp="1"/>
          </p:cNvSpPr>
          <p:nvPr>
            <p:ph type="body" idx="1"/>
          </p:nvPr>
        </p:nvSpPr>
        <p:spPr>
          <a:xfrm>
            <a:off x="3165114" y="22007608"/>
            <a:ext cx="26067471" cy="281554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126541" tIns="126541" rIns="126541" bIns="126541">
            <a:normAutofit/>
          </a:bodyPr>
          <a:lstStyle/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" name="Número do Slide"/>
          <p:cNvSpPr txBox="1">
            <a:spLocks noGrp="1"/>
          </p:cNvSpPr>
          <p:nvPr>
            <p:ph type="sldNum" sz="quarter" idx="2"/>
          </p:nvPr>
        </p:nvSpPr>
        <p:spPr>
          <a:xfrm>
            <a:off x="15577360" y="32605426"/>
            <a:ext cx="1226107" cy="1269433"/>
          </a:xfrm>
          <a:prstGeom prst="rect">
            <a:avLst/>
          </a:prstGeom>
          <a:ln w="3175">
            <a:miter lim="400000"/>
          </a:ln>
        </p:spPr>
        <p:txBody>
          <a:bodyPr wrap="none" lIns="126541" tIns="126541" rIns="126541" bIns="126541">
            <a:spAutoFit/>
          </a:bodyPr>
          <a:lstStyle>
            <a:lvl1pPr>
              <a:defRPr sz="6800" b="0"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22860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45720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68580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91440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114300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137160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160020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182880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5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0" marR="0" indent="22860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5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0" marR="0" indent="45720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5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0" marR="0" indent="68580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5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0" marR="0" indent="91440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5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0" marR="0" indent="114300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5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0" marR="0" indent="137160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5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0" marR="0" indent="160020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5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0" marR="0" indent="182880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5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258706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1pPr>
      <a:lvl2pPr marL="0" marR="0" indent="228600" algn="ctr" defTabSz="258706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2pPr>
      <a:lvl3pPr marL="0" marR="0" indent="457200" algn="ctr" defTabSz="258706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3pPr>
      <a:lvl4pPr marL="0" marR="0" indent="685800" algn="ctr" defTabSz="258706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4pPr>
      <a:lvl5pPr marL="0" marR="0" indent="914400" algn="ctr" defTabSz="258706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5pPr>
      <a:lvl6pPr marL="0" marR="0" indent="1143000" algn="ctr" defTabSz="258706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6pPr>
      <a:lvl7pPr marL="0" marR="0" indent="1371600" algn="ctr" defTabSz="258706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7pPr>
      <a:lvl8pPr marL="0" marR="0" indent="1600200" algn="ctr" defTabSz="258706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8pPr>
      <a:lvl9pPr marL="0" marR="0" indent="1828800" algn="ctr" defTabSz="258706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image" Target="../media/image2.png"/><Relationship Id="rId3" Type="http://schemas.openxmlformats.org/officeDocument/2006/relationships/customXml" Target="../ink/ink1.xml"/><Relationship Id="rId25" Type="http://schemas.openxmlformats.org/officeDocument/2006/relationships/image" Target="../media/image1.tiff"/><Relationship Id="rId2" Type="http://schemas.openxmlformats.org/officeDocument/2006/relationships/hyperlink" Target="mailto:robsonsteodoro@gmail.com" TargetMode="External"/><Relationship Id="rId29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24" Type="http://schemas.openxmlformats.org/officeDocument/2006/relationships/image" Target="../media/image20.png"/><Relationship Id="rId28" Type="http://schemas.openxmlformats.org/officeDocument/2006/relationships/image" Target="../media/image4.tiff"/><Relationship Id="rId27" Type="http://schemas.openxmlformats.org/officeDocument/2006/relationships/image" Target="../media/image3.png"/><Relationship Id="rId30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onclusões Finais"/>
          <p:cNvSpPr/>
          <p:nvPr/>
        </p:nvSpPr>
        <p:spPr>
          <a:xfrm>
            <a:off x="16631761" y="32413549"/>
            <a:ext cx="14973316" cy="102345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126541" tIns="126541" rIns="126541" bIns="126541" anchor="ctr"/>
          <a:lstStyle>
            <a:lvl1pPr>
              <a:defRPr sz="5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 err="1"/>
              <a:t>Conclus</a:t>
            </a:r>
            <a:r>
              <a:rPr lang="pt-BR" dirty="0" err="1"/>
              <a:t>ion</a:t>
            </a:r>
            <a:endParaRPr dirty="0"/>
          </a:p>
        </p:txBody>
      </p:sp>
      <p:sp>
        <p:nvSpPr>
          <p:cNvPr id="131" name="Paciente de 64 anos, sexo masculino. Portador de Hipertensão Arterial Sistêmica(HAS) e Linfoma Não-Hodgkin Difuso de Grandes Células B(LNH DGCB) orbital com extensão para seios paranasais e infiltração meníngea e intra-axial temporal e orbito-frontal esquerda. Estava em nadir de Quimioterapia com R-CHOP (rituximabe, ciclofosfamida, doxorrubicina, vincristina, prednisona). Apresentou sintomas súbitos de heminegligência espacial, hemianopsia homônima nasal direita e amaurose em olho esquerdo (prévio pelo tumor), associado a hemiparesia desproporcional esquerda, hemianestesia ipsilateral e disartria com escore National Institute of Health Stroke Scale(NIHSS)  de 19."/>
          <p:cNvSpPr txBox="1"/>
          <p:nvPr/>
        </p:nvSpPr>
        <p:spPr>
          <a:xfrm>
            <a:off x="1280041" y="9121101"/>
            <a:ext cx="14988255" cy="753446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126541" tIns="126541" rIns="126541" bIns="126541" anchor="ctr">
            <a:spAutoFit/>
          </a:bodyPr>
          <a:lstStyle>
            <a:lvl1pPr algn="just" defTabSz="457200">
              <a:defRPr sz="4300" b="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pt-BR" i="1" dirty="0"/>
              <a:t>Mycobacterium </a:t>
            </a:r>
            <a:r>
              <a:rPr lang="pt-BR" i="1" dirty="0" err="1"/>
              <a:t>leprae</a:t>
            </a:r>
            <a:r>
              <a:rPr lang="pt-BR" dirty="0"/>
              <a:t> </a:t>
            </a:r>
            <a:r>
              <a:rPr lang="pt-BR" dirty="0" err="1"/>
              <a:t>is</a:t>
            </a:r>
            <a:r>
              <a:rPr lang="pt-BR" dirty="0"/>
              <a:t>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most</a:t>
            </a:r>
            <a:r>
              <a:rPr lang="pt-BR" dirty="0"/>
              <a:t> </a:t>
            </a:r>
            <a:r>
              <a:rPr lang="pt-BR" dirty="0" err="1"/>
              <a:t>treatable</a:t>
            </a:r>
            <a:r>
              <a:rPr lang="pt-BR" dirty="0"/>
              <a:t> </a:t>
            </a:r>
            <a:r>
              <a:rPr lang="pt-BR" dirty="0" err="1"/>
              <a:t>etiology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peripheral</a:t>
            </a:r>
            <a:r>
              <a:rPr lang="pt-BR" dirty="0"/>
              <a:t> </a:t>
            </a:r>
            <a:r>
              <a:rPr lang="pt-BR" dirty="0" err="1"/>
              <a:t>neuropathy</a:t>
            </a:r>
            <a:r>
              <a:rPr lang="pt-BR" dirty="0"/>
              <a:t> in </a:t>
            </a:r>
            <a:r>
              <a:rPr lang="pt-BR" dirty="0" err="1"/>
              <a:t>developing</a:t>
            </a:r>
            <a:r>
              <a:rPr lang="pt-BR" dirty="0"/>
              <a:t> countries in tropical </a:t>
            </a:r>
            <a:r>
              <a:rPr lang="pt-BR" dirty="0" err="1"/>
              <a:t>and</a:t>
            </a:r>
            <a:r>
              <a:rPr lang="pt-BR" dirty="0"/>
              <a:t> subtropical </a:t>
            </a:r>
            <a:r>
              <a:rPr lang="pt-BR" dirty="0" err="1"/>
              <a:t>areas</a:t>
            </a:r>
            <a:r>
              <a:rPr lang="pt-BR" dirty="0"/>
              <a:t>. </a:t>
            </a:r>
            <a:r>
              <a:rPr lang="pt-BR" dirty="0" err="1"/>
              <a:t>Although</a:t>
            </a:r>
            <a:r>
              <a:rPr lang="pt-BR" dirty="0"/>
              <a:t> </a:t>
            </a:r>
            <a:r>
              <a:rPr lang="pt-BR" dirty="0" err="1"/>
              <a:t>ultrasound</a:t>
            </a:r>
            <a:r>
              <a:rPr lang="pt-BR" dirty="0"/>
              <a:t> </a:t>
            </a:r>
            <a:r>
              <a:rPr lang="pt-BR" dirty="0" err="1"/>
              <a:t>has</a:t>
            </a:r>
            <a:r>
              <a:rPr lang="pt-BR" dirty="0"/>
              <a:t> </a:t>
            </a:r>
            <a:r>
              <a:rPr lang="pt-BR" dirty="0" err="1"/>
              <a:t>been</a:t>
            </a:r>
            <a:r>
              <a:rPr lang="pt-BR" dirty="0"/>
              <a:t> </a:t>
            </a:r>
            <a:r>
              <a:rPr lang="pt-BR" dirty="0" err="1"/>
              <a:t>used</a:t>
            </a:r>
            <a:r>
              <a:rPr lang="pt-BR" dirty="0"/>
              <a:t>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evaluate</a:t>
            </a:r>
            <a:r>
              <a:rPr lang="pt-BR" dirty="0"/>
              <a:t> </a:t>
            </a:r>
            <a:r>
              <a:rPr lang="pt-BR" dirty="0" err="1"/>
              <a:t>peripheral</a:t>
            </a:r>
            <a:r>
              <a:rPr lang="pt-BR" dirty="0"/>
              <a:t> </a:t>
            </a:r>
            <a:r>
              <a:rPr lang="pt-BR" dirty="0" err="1"/>
              <a:t>nerves</a:t>
            </a:r>
            <a:r>
              <a:rPr lang="pt-BR" dirty="0"/>
              <a:t>, </a:t>
            </a:r>
            <a:r>
              <a:rPr lang="pt-BR" dirty="0" err="1"/>
              <a:t>only</a:t>
            </a:r>
            <a:r>
              <a:rPr lang="pt-BR" dirty="0"/>
              <a:t> </a:t>
            </a:r>
            <a:r>
              <a:rPr lang="pt-BR" dirty="0" err="1"/>
              <a:t>recently</a:t>
            </a:r>
            <a:r>
              <a:rPr lang="pt-BR" dirty="0"/>
              <a:t> it </a:t>
            </a:r>
            <a:r>
              <a:rPr lang="pt-BR" dirty="0" err="1"/>
              <a:t>has</a:t>
            </a:r>
            <a:r>
              <a:rPr lang="pt-BR" dirty="0"/>
              <a:t> </a:t>
            </a:r>
            <a:r>
              <a:rPr lang="pt-BR" dirty="0" err="1"/>
              <a:t>been</a:t>
            </a:r>
            <a:r>
              <a:rPr lang="pt-BR" dirty="0"/>
              <a:t> </a:t>
            </a:r>
            <a:r>
              <a:rPr lang="pt-BR" dirty="0" err="1"/>
              <a:t>used</a:t>
            </a:r>
            <a:r>
              <a:rPr lang="pt-BR" dirty="0"/>
              <a:t> in </a:t>
            </a:r>
            <a:r>
              <a:rPr lang="pt-BR" dirty="0" err="1"/>
              <a:t>leprosy</a:t>
            </a:r>
            <a:r>
              <a:rPr lang="pt-BR" dirty="0"/>
              <a:t> </a:t>
            </a:r>
            <a:r>
              <a:rPr lang="pt-BR" dirty="0" err="1"/>
              <a:t>neuropathy</a:t>
            </a:r>
            <a:r>
              <a:rPr lang="pt-BR" dirty="0"/>
              <a:t>. In </a:t>
            </a:r>
            <a:r>
              <a:rPr lang="pt-BR" dirty="0" err="1"/>
              <a:t>this</a:t>
            </a:r>
            <a:r>
              <a:rPr lang="pt-BR" dirty="0"/>
              <a:t> </a:t>
            </a:r>
            <a:r>
              <a:rPr lang="pt-BR" dirty="0" err="1"/>
              <a:t>disease</a:t>
            </a:r>
            <a:r>
              <a:rPr lang="pt-BR" dirty="0"/>
              <a:t>,  </a:t>
            </a:r>
            <a:r>
              <a:rPr lang="pt-BR" dirty="0" err="1"/>
              <a:t>just</a:t>
            </a:r>
            <a:r>
              <a:rPr lang="pt-BR" dirty="0"/>
              <a:t> </a:t>
            </a:r>
            <a:r>
              <a:rPr lang="pt-BR" dirty="0" err="1"/>
              <a:t>few</a:t>
            </a:r>
            <a:r>
              <a:rPr lang="pt-BR" dirty="0"/>
              <a:t> </a:t>
            </a:r>
            <a:r>
              <a:rPr lang="pt-BR" dirty="0" err="1"/>
              <a:t>studies</a:t>
            </a:r>
            <a:r>
              <a:rPr lang="pt-BR" dirty="0"/>
              <a:t> </a:t>
            </a:r>
            <a:r>
              <a:rPr lang="pt-BR" dirty="0" err="1"/>
              <a:t>correlated</a:t>
            </a:r>
            <a:r>
              <a:rPr lang="pt-BR" dirty="0"/>
              <a:t> </a:t>
            </a:r>
            <a:r>
              <a:rPr lang="pt-BR" dirty="0" err="1"/>
              <a:t>ultrasonographic</a:t>
            </a:r>
            <a:r>
              <a:rPr lang="pt-BR" dirty="0"/>
              <a:t> </a:t>
            </a:r>
            <a:r>
              <a:rPr lang="pt-BR" dirty="0" err="1"/>
              <a:t>findings</a:t>
            </a:r>
            <a:r>
              <a:rPr lang="pt-BR" dirty="0"/>
              <a:t> </a:t>
            </a:r>
            <a:r>
              <a:rPr lang="pt-BR" dirty="0" err="1"/>
              <a:t>with</a:t>
            </a:r>
            <a:r>
              <a:rPr lang="pt-BR" dirty="0"/>
              <a:t> </a:t>
            </a:r>
            <a:r>
              <a:rPr lang="pt-BR" dirty="0" err="1"/>
              <a:t>nerve</a:t>
            </a:r>
            <a:r>
              <a:rPr lang="pt-BR" dirty="0"/>
              <a:t> </a:t>
            </a:r>
            <a:r>
              <a:rPr lang="pt-BR" dirty="0" err="1"/>
              <a:t>conduction</a:t>
            </a:r>
            <a:r>
              <a:rPr lang="pt-BR" dirty="0"/>
              <a:t> (NC) </a:t>
            </a:r>
            <a:r>
              <a:rPr lang="pt-BR" dirty="0" err="1"/>
              <a:t>changes</a:t>
            </a:r>
            <a:r>
              <a:rPr lang="pt-BR" dirty="0"/>
              <a:t>. </a:t>
            </a:r>
            <a:r>
              <a:rPr lang="pt-BR" dirty="0" err="1"/>
              <a:t>Even</a:t>
            </a:r>
            <a:r>
              <a:rPr lang="pt-BR" dirty="0"/>
              <a:t> </a:t>
            </a:r>
            <a:r>
              <a:rPr lang="pt-BR" dirty="0" err="1"/>
              <a:t>so</a:t>
            </a:r>
            <a:r>
              <a:rPr lang="pt-BR" dirty="0"/>
              <a:t>,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attempt</a:t>
            </a:r>
            <a:r>
              <a:rPr lang="pt-BR" dirty="0"/>
              <a:t> </a:t>
            </a:r>
            <a:r>
              <a:rPr lang="pt-BR" dirty="0" err="1"/>
              <a:t>to</a:t>
            </a:r>
            <a:r>
              <a:rPr lang="pt-BR" dirty="0"/>
              <a:t> correlate </a:t>
            </a:r>
            <a:r>
              <a:rPr lang="pt-BR" dirty="0" err="1"/>
              <a:t>early</a:t>
            </a:r>
            <a:r>
              <a:rPr lang="pt-BR" dirty="0"/>
              <a:t> </a:t>
            </a:r>
            <a:r>
              <a:rPr lang="pt-BR" dirty="0" err="1"/>
              <a:t>ultrasound</a:t>
            </a:r>
            <a:r>
              <a:rPr lang="pt-BR" dirty="0"/>
              <a:t> </a:t>
            </a:r>
            <a:r>
              <a:rPr lang="pt-BR" dirty="0" err="1"/>
              <a:t>abnormalities</a:t>
            </a:r>
            <a:r>
              <a:rPr lang="pt-BR" dirty="0"/>
              <a:t> </a:t>
            </a:r>
            <a:r>
              <a:rPr lang="pt-BR" dirty="0" err="1"/>
              <a:t>with</a:t>
            </a:r>
            <a:r>
              <a:rPr lang="pt-BR" dirty="0"/>
              <a:t> </a:t>
            </a:r>
            <a:r>
              <a:rPr lang="pt-BR" dirty="0" err="1"/>
              <a:t>the</a:t>
            </a:r>
            <a:r>
              <a:rPr lang="pt-BR" dirty="0"/>
              <a:t> color doppler as a </a:t>
            </a:r>
            <a:r>
              <a:rPr lang="pt-BR" dirty="0" err="1"/>
              <a:t>marker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reactional</a:t>
            </a:r>
            <a:r>
              <a:rPr lang="pt-BR" dirty="0"/>
              <a:t> </a:t>
            </a:r>
            <a:r>
              <a:rPr lang="pt-BR" dirty="0" err="1"/>
              <a:t>episodes</a:t>
            </a:r>
            <a:r>
              <a:rPr lang="pt-BR" dirty="0"/>
              <a:t>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findings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inflammatory</a:t>
            </a:r>
            <a:r>
              <a:rPr lang="pt-BR" dirty="0"/>
              <a:t> </a:t>
            </a:r>
            <a:r>
              <a:rPr lang="pt-BR" dirty="0" err="1"/>
              <a:t>activity</a:t>
            </a:r>
            <a:r>
              <a:rPr lang="pt-BR" dirty="0"/>
              <a:t> </a:t>
            </a:r>
            <a:r>
              <a:rPr lang="pt-BR" dirty="0" err="1"/>
              <a:t>at</a:t>
            </a:r>
            <a:r>
              <a:rPr lang="pt-BR" dirty="0"/>
              <a:t> </a:t>
            </a:r>
            <a:r>
              <a:rPr lang="pt-BR" dirty="0" err="1"/>
              <a:t>nerve</a:t>
            </a:r>
            <a:r>
              <a:rPr lang="pt-BR" dirty="0"/>
              <a:t> </a:t>
            </a:r>
            <a:r>
              <a:rPr lang="pt-BR" dirty="0" err="1"/>
              <a:t>conduction</a:t>
            </a:r>
            <a:r>
              <a:rPr lang="pt-BR" dirty="0"/>
              <a:t>, </a:t>
            </a:r>
            <a:r>
              <a:rPr lang="pt-BR" dirty="0" err="1"/>
              <a:t>accepted</a:t>
            </a:r>
            <a:r>
              <a:rPr lang="pt-BR" dirty="0"/>
              <a:t> in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literature</a:t>
            </a:r>
            <a:r>
              <a:rPr lang="pt-BR" dirty="0"/>
              <a:t>, </a:t>
            </a:r>
            <a:r>
              <a:rPr lang="pt-BR" dirty="0" err="1"/>
              <a:t>has</a:t>
            </a:r>
            <a:r>
              <a:rPr lang="pt-BR" dirty="0"/>
              <a:t> </a:t>
            </a:r>
            <a:r>
              <a:rPr lang="pt-BR" dirty="0" err="1"/>
              <a:t>not</a:t>
            </a:r>
            <a:r>
              <a:rPr lang="pt-BR" dirty="0"/>
              <a:t> </a:t>
            </a:r>
            <a:r>
              <a:rPr lang="pt-BR" dirty="0" err="1"/>
              <a:t>already</a:t>
            </a:r>
            <a:r>
              <a:rPr lang="pt-BR" dirty="0"/>
              <a:t> </a:t>
            </a:r>
            <a:r>
              <a:rPr lang="pt-BR" dirty="0" err="1"/>
              <a:t>been</a:t>
            </a:r>
            <a:r>
              <a:rPr lang="pt-BR" dirty="0"/>
              <a:t> </a:t>
            </a:r>
            <a:r>
              <a:rPr lang="pt-BR" dirty="0" err="1"/>
              <a:t>performed</a:t>
            </a:r>
            <a:r>
              <a:rPr lang="pt-BR" dirty="0"/>
              <a:t>.</a:t>
            </a:r>
          </a:p>
        </p:txBody>
      </p:sp>
      <p:sp>
        <p:nvSpPr>
          <p:cNvPr id="134" name="Este relato sugere que apesar da contra-indicação de trombólise em tumores intra-axiais, a utilização de fatores como: decisão conjunta com a família; avaliação de risco de sequelas, incapacidade funcional, utilização de métodos de imagem como perfusão e contra-indicação a trombectomia mecânica, a trombólise pode ser uma uma opção terapêutica visando redução de morbidade."/>
          <p:cNvSpPr txBox="1"/>
          <p:nvPr/>
        </p:nvSpPr>
        <p:spPr>
          <a:xfrm>
            <a:off x="16631759" y="33407983"/>
            <a:ext cx="14973317" cy="885790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126541" tIns="126541" rIns="126541" bIns="126541" anchor="ctr">
            <a:spAutoFit/>
          </a:bodyPr>
          <a:lstStyle>
            <a:lvl1pPr algn="just" defTabSz="457200">
              <a:defRPr sz="4300" b="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pt-BR" dirty="0"/>
              <a:t>The doppler </a:t>
            </a:r>
            <a:r>
              <a:rPr lang="pt-BR" dirty="0" err="1"/>
              <a:t>study</a:t>
            </a:r>
            <a:r>
              <a:rPr lang="pt-BR" dirty="0"/>
              <a:t> </a:t>
            </a:r>
            <a:r>
              <a:rPr lang="pt-BR" dirty="0" err="1"/>
              <a:t>with</a:t>
            </a:r>
            <a:r>
              <a:rPr lang="pt-BR" dirty="0"/>
              <a:t> </a:t>
            </a:r>
            <a:r>
              <a:rPr lang="pt-BR" dirty="0" err="1"/>
              <a:t>increased</a:t>
            </a:r>
            <a:r>
              <a:rPr lang="pt-BR" dirty="0"/>
              <a:t> </a:t>
            </a:r>
            <a:r>
              <a:rPr lang="pt-BR" dirty="0" err="1"/>
              <a:t>peripheral</a:t>
            </a:r>
            <a:r>
              <a:rPr lang="pt-BR" dirty="0"/>
              <a:t> </a:t>
            </a:r>
            <a:r>
              <a:rPr lang="pt-BR" dirty="0" err="1"/>
              <a:t>vascularization</a:t>
            </a:r>
            <a:r>
              <a:rPr lang="pt-BR" dirty="0"/>
              <a:t> </a:t>
            </a:r>
            <a:r>
              <a:rPr lang="pt-BR" dirty="0" err="1"/>
              <a:t>at</a:t>
            </a:r>
            <a:r>
              <a:rPr lang="pt-BR" dirty="0"/>
              <a:t>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nerve</a:t>
            </a:r>
            <a:r>
              <a:rPr lang="pt-BR" dirty="0"/>
              <a:t>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err="1"/>
              <a:t>at</a:t>
            </a:r>
            <a:r>
              <a:rPr lang="pt-BR" dirty="0"/>
              <a:t> </a:t>
            </a:r>
            <a:r>
              <a:rPr lang="pt-BR" dirty="0" err="1"/>
              <a:t>the</a:t>
            </a:r>
            <a:r>
              <a:rPr lang="pt-BR" dirty="0"/>
              <a:t> center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trunk</a:t>
            </a:r>
            <a:r>
              <a:rPr lang="pt-BR" dirty="0"/>
              <a:t> </a:t>
            </a:r>
            <a:r>
              <a:rPr lang="pt-BR" dirty="0" err="1"/>
              <a:t>was</a:t>
            </a:r>
            <a:r>
              <a:rPr lang="pt-BR" dirty="0"/>
              <a:t> more </a:t>
            </a:r>
            <a:r>
              <a:rPr lang="pt-BR" dirty="0" err="1"/>
              <a:t>frequently</a:t>
            </a:r>
            <a:r>
              <a:rPr lang="pt-BR" dirty="0"/>
              <a:t> </a:t>
            </a:r>
            <a:r>
              <a:rPr lang="pt-BR" dirty="0" err="1"/>
              <a:t>present</a:t>
            </a:r>
            <a:r>
              <a:rPr lang="pt-BR" dirty="0"/>
              <a:t> (31%) in cases </a:t>
            </a:r>
            <a:r>
              <a:rPr lang="pt-BR" dirty="0" err="1"/>
              <a:t>with</a:t>
            </a:r>
            <a:r>
              <a:rPr lang="pt-BR" dirty="0"/>
              <a:t> segmental </a:t>
            </a:r>
            <a:r>
              <a:rPr lang="pt-BR" dirty="0" err="1"/>
              <a:t>demyelination</a:t>
            </a:r>
            <a:r>
              <a:rPr lang="pt-BR" dirty="0"/>
              <a:t>, </a:t>
            </a:r>
            <a:r>
              <a:rPr lang="pt-BR" dirty="0" err="1"/>
              <a:t>that</a:t>
            </a:r>
            <a:r>
              <a:rPr lang="pt-BR" dirty="0"/>
              <a:t> </a:t>
            </a:r>
            <a:r>
              <a:rPr lang="pt-BR" dirty="0" err="1"/>
              <a:t>is</a:t>
            </a:r>
            <a:r>
              <a:rPr lang="pt-BR" dirty="0"/>
              <a:t>, a </a:t>
            </a:r>
            <a:r>
              <a:rPr lang="pt-BR" dirty="0" err="1"/>
              <a:t>characteristic</a:t>
            </a:r>
            <a:r>
              <a:rPr lang="pt-BR" dirty="0"/>
              <a:t> </a:t>
            </a:r>
            <a:r>
              <a:rPr lang="pt-BR" dirty="0" err="1"/>
              <a:t>finding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inflammatory</a:t>
            </a:r>
            <a:r>
              <a:rPr lang="pt-BR" dirty="0"/>
              <a:t> </a:t>
            </a:r>
            <a:r>
              <a:rPr lang="pt-BR" dirty="0" err="1"/>
              <a:t>neuropathy</a:t>
            </a:r>
            <a:r>
              <a:rPr lang="pt-BR" dirty="0"/>
              <a:t>. In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nerves</a:t>
            </a:r>
            <a:r>
              <a:rPr lang="pt-BR" dirty="0"/>
              <a:t> </a:t>
            </a:r>
            <a:r>
              <a:rPr lang="pt-BR" dirty="0" err="1"/>
              <a:t>with</a:t>
            </a:r>
            <a:r>
              <a:rPr lang="pt-BR" dirty="0"/>
              <a:t> axonal </a:t>
            </a:r>
            <a:r>
              <a:rPr lang="pt-BR" dirty="0" err="1"/>
              <a:t>injury</a:t>
            </a:r>
            <a:r>
              <a:rPr lang="pt-BR" dirty="0"/>
              <a:t> </a:t>
            </a:r>
            <a:r>
              <a:rPr lang="pt-BR" dirty="0" err="1"/>
              <a:t>to</a:t>
            </a:r>
            <a:r>
              <a:rPr lang="pt-BR" dirty="0"/>
              <a:t> NC, </a:t>
            </a:r>
            <a:r>
              <a:rPr lang="pt-BR" dirty="0" err="1"/>
              <a:t>the</a:t>
            </a:r>
            <a:r>
              <a:rPr lang="pt-BR" dirty="0"/>
              <a:t> US </a:t>
            </a:r>
            <a:r>
              <a:rPr lang="pt-BR" dirty="0" err="1"/>
              <a:t>with</a:t>
            </a:r>
            <a:r>
              <a:rPr lang="pt-BR" dirty="0"/>
              <a:t> doppler </a:t>
            </a:r>
            <a:r>
              <a:rPr lang="pt-BR" dirty="0" err="1"/>
              <a:t>was</a:t>
            </a:r>
            <a:r>
              <a:rPr lang="pt-BR" dirty="0"/>
              <a:t> </a:t>
            </a:r>
            <a:r>
              <a:rPr lang="pt-BR" dirty="0" err="1"/>
              <a:t>less</a:t>
            </a:r>
            <a:r>
              <a:rPr lang="pt-BR" dirty="0"/>
              <a:t> positive (1.5%), </a:t>
            </a:r>
            <a:r>
              <a:rPr lang="pt-BR" dirty="0" err="1"/>
              <a:t>presumed</a:t>
            </a:r>
            <a:r>
              <a:rPr lang="pt-BR" dirty="0"/>
              <a:t>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be</a:t>
            </a:r>
            <a:r>
              <a:rPr lang="pt-BR" dirty="0"/>
              <a:t> a </a:t>
            </a:r>
            <a:r>
              <a:rPr lang="pt-BR" dirty="0" err="1"/>
              <a:t>older</a:t>
            </a:r>
            <a:r>
              <a:rPr lang="pt-BR" dirty="0"/>
              <a:t> </a:t>
            </a:r>
            <a:r>
              <a:rPr lang="pt-BR" dirty="0" err="1"/>
              <a:t>injury</a:t>
            </a:r>
            <a:r>
              <a:rPr lang="pt-BR" dirty="0"/>
              <a:t>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err="1"/>
              <a:t>without</a:t>
            </a:r>
            <a:r>
              <a:rPr lang="pt-BR" dirty="0"/>
              <a:t> </a:t>
            </a:r>
            <a:r>
              <a:rPr lang="pt-BR" dirty="0" err="1"/>
              <a:t>recent</a:t>
            </a:r>
            <a:r>
              <a:rPr lang="pt-BR" dirty="0"/>
              <a:t> </a:t>
            </a:r>
            <a:r>
              <a:rPr lang="pt-BR" dirty="0" err="1"/>
              <a:t>inflammatory</a:t>
            </a:r>
            <a:r>
              <a:rPr lang="pt-BR" dirty="0"/>
              <a:t> </a:t>
            </a:r>
            <a:r>
              <a:rPr lang="pt-BR" dirty="0" err="1"/>
              <a:t>activity</a:t>
            </a:r>
            <a:r>
              <a:rPr lang="pt-BR" dirty="0"/>
              <a:t>. </a:t>
            </a:r>
            <a:r>
              <a:rPr lang="pt-BR" dirty="0" err="1"/>
              <a:t>With</a:t>
            </a:r>
            <a:r>
              <a:rPr lang="pt-BR" dirty="0"/>
              <a:t> normal NC, </a:t>
            </a:r>
            <a:r>
              <a:rPr lang="pt-BR" dirty="0" err="1"/>
              <a:t>the</a:t>
            </a:r>
            <a:r>
              <a:rPr lang="pt-BR" dirty="0"/>
              <a:t> doppler </a:t>
            </a:r>
            <a:r>
              <a:rPr lang="pt-BR" dirty="0" err="1"/>
              <a:t>was</a:t>
            </a:r>
            <a:r>
              <a:rPr lang="pt-BR" dirty="0"/>
              <a:t> positive </a:t>
            </a:r>
            <a:r>
              <a:rPr lang="pt-BR" dirty="0" err="1"/>
              <a:t>at</a:t>
            </a:r>
            <a:r>
              <a:rPr lang="pt-BR" dirty="0"/>
              <a:t> </a:t>
            </a:r>
            <a:r>
              <a:rPr lang="pt-BR" dirty="0" err="1"/>
              <a:t>only</a:t>
            </a:r>
            <a:r>
              <a:rPr lang="pt-BR" dirty="0"/>
              <a:t> </a:t>
            </a:r>
            <a:r>
              <a:rPr lang="pt-BR" dirty="0" err="1"/>
              <a:t>one</a:t>
            </a:r>
            <a:r>
              <a:rPr lang="pt-BR" dirty="0"/>
              <a:t> </a:t>
            </a:r>
            <a:r>
              <a:rPr lang="pt-BR" dirty="0" err="1"/>
              <a:t>nerve</a:t>
            </a:r>
            <a:r>
              <a:rPr lang="pt-BR" dirty="0"/>
              <a:t>. </a:t>
            </a:r>
            <a:r>
              <a:rPr lang="pt-BR" dirty="0" err="1"/>
              <a:t>This</a:t>
            </a:r>
            <a:r>
              <a:rPr lang="pt-BR" dirty="0"/>
              <a:t> </a:t>
            </a:r>
            <a:r>
              <a:rPr lang="pt-BR" dirty="0" err="1"/>
              <a:t>study</a:t>
            </a:r>
            <a:r>
              <a:rPr lang="pt-BR" dirty="0"/>
              <a:t> </a:t>
            </a:r>
            <a:r>
              <a:rPr lang="pt-BR" dirty="0" err="1"/>
              <a:t>suggests</a:t>
            </a:r>
            <a:r>
              <a:rPr lang="pt-BR" dirty="0"/>
              <a:t> </a:t>
            </a:r>
            <a:r>
              <a:rPr lang="pt-BR" dirty="0" err="1"/>
              <a:t>that</a:t>
            </a:r>
            <a:r>
              <a:rPr lang="pt-BR" dirty="0"/>
              <a:t>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sonographic</a:t>
            </a:r>
            <a:r>
              <a:rPr lang="pt-BR" dirty="0"/>
              <a:t> </a:t>
            </a:r>
            <a:r>
              <a:rPr lang="pt-BR" dirty="0" err="1"/>
              <a:t>study</a:t>
            </a:r>
            <a:r>
              <a:rPr lang="pt-BR" dirty="0"/>
              <a:t> </a:t>
            </a:r>
            <a:r>
              <a:rPr lang="pt-BR" dirty="0" err="1"/>
              <a:t>can</a:t>
            </a:r>
            <a:r>
              <a:rPr lang="pt-BR" dirty="0"/>
              <a:t> </a:t>
            </a:r>
            <a:r>
              <a:rPr lang="pt-BR" dirty="0" err="1"/>
              <a:t>aid</a:t>
            </a:r>
            <a:r>
              <a:rPr lang="pt-BR" dirty="0"/>
              <a:t> in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diagnosis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inflammatory</a:t>
            </a:r>
            <a:r>
              <a:rPr lang="pt-BR" dirty="0"/>
              <a:t> </a:t>
            </a:r>
            <a:r>
              <a:rPr lang="pt-BR" dirty="0" err="1"/>
              <a:t>neuropathy</a:t>
            </a:r>
            <a:r>
              <a:rPr lang="pt-BR" dirty="0"/>
              <a:t> in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nerves</a:t>
            </a:r>
            <a:r>
              <a:rPr lang="pt-BR" dirty="0"/>
              <a:t> </a:t>
            </a:r>
            <a:r>
              <a:rPr lang="pt-BR" dirty="0" err="1"/>
              <a:t>where</a:t>
            </a:r>
            <a:r>
              <a:rPr lang="pt-BR" dirty="0"/>
              <a:t> NC </a:t>
            </a:r>
            <a:r>
              <a:rPr lang="pt-BR" dirty="0" err="1"/>
              <a:t>is</a:t>
            </a:r>
            <a:r>
              <a:rPr lang="pt-BR" dirty="0"/>
              <a:t> </a:t>
            </a:r>
            <a:r>
              <a:rPr lang="pt-BR" dirty="0" err="1"/>
              <a:t>not</a:t>
            </a:r>
            <a:r>
              <a:rPr lang="pt-BR" dirty="0"/>
              <a:t> </a:t>
            </a:r>
            <a:r>
              <a:rPr lang="pt-BR" dirty="0" err="1"/>
              <a:t>characteristic</a:t>
            </a:r>
            <a:r>
              <a:rPr lang="pt-BR" dirty="0"/>
              <a:t>.</a:t>
            </a:r>
          </a:p>
          <a:p>
            <a:br>
              <a:rPr lang="pt-BR" dirty="0"/>
            </a:br>
            <a:endParaRPr dirty="0"/>
          </a:p>
        </p:txBody>
      </p:sp>
      <p:sp>
        <p:nvSpPr>
          <p:cNvPr id="136" name="Robson Sarmento Teodoro ; Maria Yvone Carlos Formiga de Queiroz ;  Luisa Crevelin Costa ; Jordana Sartori Tartaglia ; Gustavo Leal Coutinho ; Juliana Luchin Diniz Silva ; Gabriel Pereira Modolo ; Rodrigo Bazan ; Silmeia Garcia Zanati Bazan…"/>
          <p:cNvSpPr txBox="1"/>
          <p:nvPr/>
        </p:nvSpPr>
        <p:spPr>
          <a:xfrm>
            <a:off x="4898573" y="4192762"/>
            <a:ext cx="26240103" cy="253310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126541" tIns="126541" rIns="126541" bIns="126541" anchor="ctr">
            <a:spAutoFit/>
          </a:bodyPr>
          <a:lstStyle/>
          <a:p>
            <a:pPr>
              <a:defRPr sz="3700"/>
            </a:pPr>
            <a:r>
              <a:rPr lang="pt-BR" b="0" dirty="0"/>
              <a:t>Juliana Akita; Luiz Henrique Granja Miller; Flávia </a:t>
            </a:r>
            <a:r>
              <a:rPr lang="pt-BR" b="0" dirty="0" err="1"/>
              <a:t>Moerbeck</a:t>
            </a:r>
            <a:r>
              <a:rPr lang="pt-BR" b="0" dirty="0"/>
              <a:t> </a:t>
            </a:r>
            <a:r>
              <a:rPr lang="pt-BR" b="0" dirty="0" err="1"/>
              <a:t>Casadei</a:t>
            </a:r>
            <a:r>
              <a:rPr lang="pt-BR" b="0" dirty="0"/>
              <a:t> de Mello; </a:t>
            </a:r>
            <a:r>
              <a:rPr lang="pt-BR" b="0" dirty="0" err="1"/>
              <a:t>Jaison</a:t>
            </a:r>
            <a:r>
              <a:rPr lang="pt-BR" b="0" dirty="0"/>
              <a:t> </a:t>
            </a:r>
            <a:r>
              <a:rPr lang="pt-BR" b="0" dirty="0" err="1"/>
              <a:t>Antonio</a:t>
            </a:r>
            <a:r>
              <a:rPr lang="pt-BR" b="0" dirty="0"/>
              <a:t> Barreto; Ana Lucila Moreira; Daniel Rocco Kirchner; José </a:t>
            </a:r>
            <a:r>
              <a:rPr lang="pt-BR" b="0" dirty="0" err="1"/>
              <a:t>Antonio</a:t>
            </a:r>
            <a:r>
              <a:rPr lang="pt-BR" dirty="0"/>
              <a:t> </a:t>
            </a:r>
            <a:r>
              <a:rPr lang="pt-BR" b="0" dirty="0" err="1"/>
              <a:t>Garbino</a:t>
            </a:r>
            <a:r>
              <a:rPr lang="pt-BR" b="0" dirty="0"/>
              <a:t> </a:t>
            </a:r>
          </a:p>
          <a:p>
            <a:pPr>
              <a:defRPr sz="3700"/>
            </a:pPr>
            <a:r>
              <a:rPr dirty="0"/>
              <a:t>E-mail: </a:t>
            </a:r>
            <a:r>
              <a:rPr lang="pt-BR" sz="3700" u="sng" dirty="0" err="1">
                <a:solidFill>
                  <a:schemeClr val="accent1"/>
                </a:solidFill>
              </a:rPr>
              <a:t>akitajuliana</a:t>
            </a:r>
            <a:r>
              <a:rPr sz="3700" u="sng" dirty="0">
                <a:solidFill>
                  <a:schemeClr val="accent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@gmail.com</a:t>
            </a:r>
          </a:p>
          <a:p>
            <a:pPr>
              <a:defRPr sz="3700"/>
            </a:pPr>
            <a:r>
              <a:rPr lang="pt-BR" dirty="0"/>
              <a:t>Instituto Lauro de Souza Lima - ILSL</a:t>
            </a:r>
            <a:endParaRPr dirty="0"/>
          </a:p>
        </p:txBody>
      </p:sp>
      <p:sp>
        <p:nvSpPr>
          <p:cNvPr id="137" name="Trombólise intravenosa em paciente com Acidente Vascular Cerebral Isquêmico portador de Linfoma Não-Hodgkin Intra-axial : Relato de Caso"/>
          <p:cNvSpPr/>
          <p:nvPr/>
        </p:nvSpPr>
        <p:spPr>
          <a:xfrm>
            <a:off x="4898572" y="1126700"/>
            <a:ext cx="25760721" cy="277702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126541" tIns="126541" rIns="126541" bIns="126541" anchor="ctr"/>
          <a:lstStyle>
            <a:lvl1pPr defTabSz="457200">
              <a:defRPr sz="61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pt-BR" b="0" dirty="0" err="1"/>
              <a:t>Neurophysiological</a:t>
            </a:r>
            <a:r>
              <a:rPr lang="pt-BR" b="0" dirty="0"/>
              <a:t> </a:t>
            </a:r>
            <a:r>
              <a:rPr lang="pt-BR" b="0" dirty="0" err="1"/>
              <a:t>and</a:t>
            </a:r>
            <a:r>
              <a:rPr lang="pt-BR" b="0" dirty="0"/>
              <a:t> </a:t>
            </a:r>
            <a:r>
              <a:rPr lang="pt-BR" b="0" dirty="0" err="1"/>
              <a:t>ultrasonographic</a:t>
            </a:r>
            <a:r>
              <a:rPr lang="pt-BR" b="0" dirty="0"/>
              <a:t> </a:t>
            </a:r>
            <a:r>
              <a:rPr lang="pt-BR" b="0" dirty="0" err="1"/>
              <a:t>study</a:t>
            </a:r>
            <a:r>
              <a:rPr lang="pt-BR" b="0" dirty="0"/>
              <a:t> </a:t>
            </a:r>
            <a:r>
              <a:rPr lang="pt-BR" b="0" dirty="0" err="1"/>
              <a:t>with</a:t>
            </a:r>
            <a:r>
              <a:rPr lang="pt-BR" b="0"/>
              <a:t> doppler </a:t>
            </a:r>
            <a:r>
              <a:rPr lang="pt-BR" b="0" dirty="0"/>
              <a:t>in </a:t>
            </a:r>
            <a:r>
              <a:rPr lang="pt-BR" b="0" dirty="0" err="1"/>
              <a:t>leprosy</a:t>
            </a:r>
            <a:r>
              <a:rPr lang="pt-BR" b="0" dirty="0"/>
              <a:t> </a:t>
            </a:r>
            <a:r>
              <a:rPr lang="pt-BR" b="0" dirty="0" err="1"/>
              <a:t>neuropathy</a:t>
            </a:r>
            <a:endParaRPr dirty="0"/>
          </a:p>
        </p:txBody>
      </p:sp>
      <p:sp>
        <p:nvSpPr>
          <p:cNvPr id="138" name="Apresentação do Caso"/>
          <p:cNvSpPr/>
          <p:nvPr/>
        </p:nvSpPr>
        <p:spPr>
          <a:xfrm>
            <a:off x="1314761" y="7939472"/>
            <a:ext cx="14988255" cy="118174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126541" tIns="126541" rIns="126541" bIns="126541" anchor="ctr"/>
          <a:lstStyle>
            <a:lvl1pPr>
              <a:defRPr sz="5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pt-BR" dirty="0" err="1"/>
              <a:t>Introduction</a:t>
            </a:r>
            <a:endParaRPr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0" name="Tinta 9">
                <a:extLst>
                  <a:ext uri="{FF2B5EF4-FFF2-40B4-BE49-F238E27FC236}">
                    <a16:creationId xmlns:a16="http://schemas.microsoft.com/office/drawing/2014/main" id="{43D6C4EA-5D3C-D741-AF61-00DB39D1778D}"/>
                  </a:ext>
                </a:extLst>
              </p14:cNvPr>
              <p14:cNvContentPartPr/>
              <p14:nvPr/>
            </p14:nvContentPartPr>
            <p14:xfrm>
              <a:off x="55031511" y="6053133"/>
              <a:ext cx="6070680" cy="911160"/>
            </p14:xfrm>
          </p:contentPart>
        </mc:Choice>
        <mc:Fallback xmlns="">
          <p:pic>
            <p:nvPicPr>
              <p:cNvPr id="10" name="Tinta 9">
                <a:extLst>
                  <a:ext uri="{FF2B5EF4-FFF2-40B4-BE49-F238E27FC236}">
                    <a16:creationId xmlns:a16="http://schemas.microsoft.com/office/drawing/2014/main" id="{43D6C4EA-5D3C-D741-AF61-00DB39D1778D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55016391" y="6037653"/>
                <a:ext cx="6101280" cy="941400"/>
              </a:xfrm>
              <a:prstGeom prst="rect">
                <a:avLst/>
              </a:prstGeom>
            </p:spPr>
          </p:pic>
        </mc:Fallback>
      </mc:AlternateContent>
      <p:sp>
        <p:nvSpPr>
          <p:cNvPr id="51" name="Apresentação do Caso">
            <a:extLst>
              <a:ext uri="{FF2B5EF4-FFF2-40B4-BE49-F238E27FC236}">
                <a16:creationId xmlns:a16="http://schemas.microsoft.com/office/drawing/2014/main" id="{C0A48E7F-52EB-774E-88CD-F7169D522310}"/>
              </a:ext>
            </a:extLst>
          </p:cNvPr>
          <p:cNvSpPr/>
          <p:nvPr/>
        </p:nvSpPr>
        <p:spPr>
          <a:xfrm>
            <a:off x="1349485" y="16644416"/>
            <a:ext cx="14988255" cy="1148273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126541" tIns="126541" rIns="126541" bIns="126541" anchor="ctr"/>
          <a:lstStyle>
            <a:lvl1pPr>
              <a:defRPr sz="5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pt-BR" dirty="0" err="1"/>
              <a:t>Objective</a:t>
            </a:r>
            <a:endParaRPr dirty="0"/>
          </a:p>
        </p:txBody>
      </p:sp>
      <p:sp>
        <p:nvSpPr>
          <p:cNvPr id="52" name="Paciente de 64 anos, sexo masculino. Portador de Hipertensão Arterial Sistêmica(HAS) e Linfoma Não-Hodgkin Difuso de Grandes Células B(LNH DGCB) orbital com extensão para seios paranasais e infiltração meníngea e intra-axial temporal e orbito-frontal esquerda. Estava em nadir de Quimioterapia com R-CHOP (rituximabe, ciclofosfamida, doxorrubicina, vincristina, prednisona). Apresentou sintomas súbitos de heminegligência espacial, hemianopsia homônima nasal direita e amaurose em olho esquerdo (prévio pelo tumor), associado a hemiparesia desproporcional esquerda, hemianestesia ipsilateral e disartria com escore National Institute of Health Stroke Scale(NIHSS)  de 19.">
            <a:extLst>
              <a:ext uri="{FF2B5EF4-FFF2-40B4-BE49-F238E27FC236}">
                <a16:creationId xmlns:a16="http://schemas.microsoft.com/office/drawing/2014/main" id="{02393296-23C0-D049-8E77-22D688A673FD}"/>
              </a:ext>
            </a:extLst>
          </p:cNvPr>
          <p:cNvSpPr txBox="1"/>
          <p:nvPr/>
        </p:nvSpPr>
        <p:spPr>
          <a:xfrm>
            <a:off x="4219779" y="25985860"/>
            <a:ext cx="13394810" cy="91727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126541" tIns="126541" rIns="126541" bIns="126541" anchor="ctr">
            <a:spAutoFit/>
          </a:bodyPr>
          <a:lstStyle>
            <a:lvl1pPr algn="just" defTabSz="457200">
              <a:defRPr sz="4300" b="0">
                <a:latin typeface="Arial"/>
                <a:ea typeface="Arial"/>
                <a:cs typeface="Arial"/>
                <a:sym typeface="Arial"/>
              </a:defRPr>
            </a:lvl1pPr>
          </a:lstStyle>
          <a:p>
            <a:endParaRPr lang="pt-BR" dirty="0"/>
          </a:p>
        </p:txBody>
      </p:sp>
      <p:sp>
        <p:nvSpPr>
          <p:cNvPr id="53" name="Paciente de 64 anos, sexo masculino. Portador de Hipertensão Arterial Sistêmica(HAS) e Linfoma Não-Hodgkin Difuso de Grandes Células B(LNH DGCB) orbital com extensão para seios paranasais e infiltração meníngea e intra-axial temporal e orbito-frontal esquerda. Estava em nadir de Quimioterapia com R-CHOP (rituximabe, ciclofosfamida, doxorrubicina, vincristina, prednisona). Apresentou sintomas súbitos de heminegligência espacial, hemianopsia homônima nasal direita e amaurose em olho esquerdo (prévio pelo tumor), associado a hemiparesia desproporcional esquerda, hemianestesia ipsilateral e disartria com escore National Institute of Health Stroke Scale(NIHSS)  de 19.">
            <a:extLst>
              <a:ext uri="{FF2B5EF4-FFF2-40B4-BE49-F238E27FC236}">
                <a16:creationId xmlns:a16="http://schemas.microsoft.com/office/drawing/2014/main" id="{613BF004-A486-E343-885C-D39E03494093}"/>
              </a:ext>
            </a:extLst>
          </p:cNvPr>
          <p:cNvSpPr txBox="1"/>
          <p:nvPr/>
        </p:nvSpPr>
        <p:spPr>
          <a:xfrm>
            <a:off x="1280039" y="18000104"/>
            <a:ext cx="14988255" cy="224071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126541" tIns="126541" rIns="126541" bIns="126541" anchor="ctr">
            <a:spAutoFit/>
          </a:bodyPr>
          <a:lstStyle>
            <a:lvl1pPr algn="just" defTabSz="457200">
              <a:defRPr sz="4300" b="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pt-BR" dirty="0" err="1"/>
              <a:t>Evaluate</a:t>
            </a:r>
            <a:r>
              <a:rPr lang="pt-BR" dirty="0"/>
              <a:t>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peripheral</a:t>
            </a:r>
            <a:r>
              <a:rPr lang="pt-BR" dirty="0"/>
              <a:t> </a:t>
            </a:r>
            <a:r>
              <a:rPr lang="pt-BR" dirty="0" err="1"/>
              <a:t>nerves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leprosy</a:t>
            </a:r>
            <a:r>
              <a:rPr lang="pt-BR" dirty="0"/>
              <a:t> </a:t>
            </a:r>
            <a:r>
              <a:rPr lang="pt-BR" dirty="0" err="1"/>
              <a:t>patients</a:t>
            </a:r>
            <a:r>
              <a:rPr lang="pt-BR" dirty="0"/>
              <a:t> </a:t>
            </a:r>
            <a:r>
              <a:rPr lang="pt-BR" dirty="0" err="1"/>
              <a:t>with</a:t>
            </a:r>
            <a:r>
              <a:rPr lang="pt-BR" dirty="0"/>
              <a:t> </a:t>
            </a:r>
            <a:r>
              <a:rPr lang="pt-BR" dirty="0" err="1"/>
              <a:t>acute</a:t>
            </a:r>
            <a:r>
              <a:rPr lang="pt-BR" dirty="0"/>
              <a:t> </a:t>
            </a:r>
            <a:r>
              <a:rPr lang="pt-BR" dirty="0" err="1"/>
              <a:t>neuritis</a:t>
            </a:r>
            <a:r>
              <a:rPr lang="pt-BR" dirty="0"/>
              <a:t> </a:t>
            </a:r>
            <a:r>
              <a:rPr lang="pt-BR" dirty="0" err="1"/>
              <a:t>clinic</a:t>
            </a:r>
            <a:r>
              <a:rPr lang="pt-BR" dirty="0"/>
              <a:t>, </a:t>
            </a:r>
            <a:r>
              <a:rPr lang="pt-BR" dirty="0" err="1"/>
              <a:t>without</a:t>
            </a:r>
            <a:r>
              <a:rPr lang="pt-BR" dirty="0"/>
              <a:t> </a:t>
            </a:r>
            <a:r>
              <a:rPr lang="pt-BR" dirty="0" err="1"/>
              <a:t>corticosteroids</a:t>
            </a:r>
            <a:r>
              <a:rPr lang="pt-BR" dirty="0"/>
              <a:t> </a:t>
            </a:r>
            <a:r>
              <a:rPr lang="pt-BR" dirty="0" err="1"/>
              <a:t>treatment</a:t>
            </a:r>
            <a:r>
              <a:rPr lang="pt-BR" dirty="0"/>
              <a:t>, </a:t>
            </a:r>
            <a:r>
              <a:rPr lang="pt-BR" dirty="0" err="1"/>
              <a:t>by</a:t>
            </a:r>
            <a:r>
              <a:rPr lang="pt-BR" dirty="0"/>
              <a:t> doppler </a:t>
            </a:r>
            <a:r>
              <a:rPr lang="pt-BR" dirty="0" err="1"/>
              <a:t>ultrasonography</a:t>
            </a:r>
            <a:r>
              <a:rPr lang="pt-BR" dirty="0"/>
              <a:t>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err="1"/>
              <a:t>nerve</a:t>
            </a:r>
            <a:r>
              <a:rPr lang="pt-BR" dirty="0"/>
              <a:t> </a:t>
            </a:r>
            <a:r>
              <a:rPr lang="pt-BR" dirty="0" err="1"/>
              <a:t>conduction</a:t>
            </a:r>
            <a:r>
              <a:rPr lang="pt-BR" dirty="0"/>
              <a:t> </a:t>
            </a:r>
            <a:r>
              <a:rPr lang="pt-BR" dirty="0" err="1"/>
              <a:t>study</a:t>
            </a:r>
            <a:r>
              <a:rPr lang="pt-BR" dirty="0"/>
              <a:t>.</a:t>
            </a:r>
          </a:p>
        </p:txBody>
      </p:sp>
      <p:sp>
        <p:nvSpPr>
          <p:cNvPr id="54" name="Apresentação do Caso">
            <a:extLst>
              <a:ext uri="{FF2B5EF4-FFF2-40B4-BE49-F238E27FC236}">
                <a16:creationId xmlns:a16="http://schemas.microsoft.com/office/drawing/2014/main" id="{69964FD7-CA35-E54F-AFBF-0A5A85198418}"/>
              </a:ext>
            </a:extLst>
          </p:cNvPr>
          <p:cNvSpPr/>
          <p:nvPr/>
        </p:nvSpPr>
        <p:spPr>
          <a:xfrm>
            <a:off x="1280039" y="20633042"/>
            <a:ext cx="14988255" cy="136997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126541" tIns="126541" rIns="126541" bIns="126541" anchor="ctr"/>
          <a:lstStyle>
            <a:lvl1pPr>
              <a:defRPr sz="5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pt-BR" dirty="0" err="1"/>
              <a:t>Methods</a:t>
            </a:r>
            <a:endParaRPr dirty="0"/>
          </a:p>
        </p:txBody>
      </p:sp>
      <p:sp>
        <p:nvSpPr>
          <p:cNvPr id="55" name="Paciente de 64 anos, sexo masculino. Portador de Hipertensão Arterial Sistêmica(HAS) e Linfoma Não-Hodgkin Difuso de Grandes Células B(LNH DGCB) orbital com extensão para seios paranasais e infiltração meníngea e intra-axial temporal e orbito-frontal esquerda. Estava em nadir de Quimioterapia com R-CHOP (rituximabe, ciclofosfamida, doxorrubicina, vincristina, prednisona). Apresentou sintomas súbitos de heminegligência espacial, hemianopsia homônima nasal direita e amaurose em olho esquerdo (prévio pelo tumor), associado a hemiparesia desproporcional esquerda, hemianestesia ipsilateral e disartria com escore National Institute of Health Stroke Scale(NIHSS)  de 19.">
            <a:extLst>
              <a:ext uri="{FF2B5EF4-FFF2-40B4-BE49-F238E27FC236}">
                <a16:creationId xmlns:a16="http://schemas.microsoft.com/office/drawing/2014/main" id="{5D25362A-FCAF-9445-A4B6-10BCFEE2EFB8}"/>
              </a:ext>
            </a:extLst>
          </p:cNvPr>
          <p:cNvSpPr txBox="1"/>
          <p:nvPr/>
        </p:nvSpPr>
        <p:spPr>
          <a:xfrm>
            <a:off x="1280040" y="21898517"/>
            <a:ext cx="14918810" cy="819618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126541" tIns="126541" rIns="126541" bIns="126541" anchor="ctr">
            <a:spAutoFit/>
          </a:bodyPr>
          <a:lstStyle>
            <a:lvl1pPr algn="just" defTabSz="457200">
              <a:defRPr sz="4300" b="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pt-BR" dirty="0" err="1"/>
              <a:t>Patients</a:t>
            </a:r>
            <a:r>
              <a:rPr lang="pt-BR" dirty="0"/>
              <a:t> </a:t>
            </a:r>
            <a:r>
              <a:rPr lang="pt-BR" dirty="0" err="1"/>
              <a:t>with</a:t>
            </a:r>
            <a:r>
              <a:rPr lang="pt-BR" dirty="0"/>
              <a:t> </a:t>
            </a:r>
            <a:r>
              <a:rPr lang="pt-BR" dirty="0" err="1"/>
              <a:t>leprosy</a:t>
            </a:r>
            <a:r>
              <a:rPr lang="pt-BR" dirty="0"/>
              <a:t>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err="1"/>
              <a:t>clinical</a:t>
            </a:r>
            <a:r>
              <a:rPr lang="pt-BR" dirty="0"/>
              <a:t> </a:t>
            </a:r>
            <a:r>
              <a:rPr lang="pt-BR" dirty="0" err="1"/>
              <a:t>signs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acute</a:t>
            </a:r>
            <a:r>
              <a:rPr lang="pt-BR" dirty="0"/>
              <a:t> </a:t>
            </a:r>
            <a:r>
              <a:rPr lang="pt-BR" dirty="0" err="1"/>
              <a:t>neuritis</a:t>
            </a:r>
            <a:r>
              <a:rPr lang="pt-BR" dirty="0"/>
              <a:t> </a:t>
            </a:r>
            <a:r>
              <a:rPr lang="pt-BR" dirty="0" err="1"/>
              <a:t>were</a:t>
            </a:r>
            <a:r>
              <a:rPr lang="pt-BR" dirty="0"/>
              <a:t> </a:t>
            </a:r>
            <a:r>
              <a:rPr lang="pt-BR" dirty="0" err="1"/>
              <a:t>first</a:t>
            </a:r>
            <a:r>
              <a:rPr lang="pt-BR" dirty="0"/>
              <a:t> </a:t>
            </a:r>
            <a:r>
              <a:rPr lang="pt-BR" dirty="0" err="1"/>
              <a:t>evaluated</a:t>
            </a:r>
            <a:r>
              <a:rPr lang="pt-BR" dirty="0"/>
              <a:t> </a:t>
            </a:r>
            <a:r>
              <a:rPr lang="pt-BR" dirty="0" err="1"/>
              <a:t>with</a:t>
            </a:r>
            <a:r>
              <a:rPr lang="pt-BR" dirty="0"/>
              <a:t> NC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err="1"/>
              <a:t>then</a:t>
            </a:r>
            <a:r>
              <a:rPr lang="pt-BR" dirty="0"/>
              <a:t> </a:t>
            </a:r>
            <a:r>
              <a:rPr lang="pt-BR" dirty="0" err="1"/>
              <a:t>with</a:t>
            </a:r>
            <a:r>
              <a:rPr lang="pt-BR" dirty="0"/>
              <a:t> doppler </a:t>
            </a:r>
            <a:r>
              <a:rPr lang="pt-BR" dirty="0" err="1"/>
              <a:t>ultrasonography</a:t>
            </a:r>
            <a:r>
              <a:rPr lang="pt-BR" dirty="0"/>
              <a:t> (US). The </a:t>
            </a:r>
            <a:r>
              <a:rPr lang="pt-BR" dirty="0" err="1"/>
              <a:t>diagnosis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leprosy</a:t>
            </a:r>
            <a:r>
              <a:rPr lang="pt-BR" dirty="0"/>
              <a:t> </a:t>
            </a:r>
            <a:r>
              <a:rPr lang="pt-BR" dirty="0" err="1"/>
              <a:t>was</a:t>
            </a:r>
            <a:r>
              <a:rPr lang="pt-BR" dirty="0"/>
              <a:t> </a:t>
            </a:r>
            <a:r>
              <a:rPr lang="pt-BR" dirty="0" err="1"/>
              <a:t>previously</a:t>
            </a:r>
            <a:r>
              <a:rPr lang="pt-BR" dirty="0"/>
              <a:t> </a:t>
            </a:r>
            <a:r>
              <a:rPr lang="pt-BR" dirty="0" err="1"/>
              <a:t>established</a:t>
            </a:r>
            <a:r>
              <a:rPr lang="pt-BR" dirty="0"/>
              <a:t> in a </a:t>
            </a:r>
            <a:r>
              <a:rPr lang="pt-BR" dirty="0" err="1"/>
              <a:t>specialized</a:t>
            </a:r>
            <a:r>
              <a:rPr lang="pt-BR" dirty="0"/>
              <a:t> </a:t>
            </a:r>
            <a:r>
              <a:rPr lang="pt-BR" dirty="0" err="1"/>
              <a:t>outpatient</a:t>
            </a:r>
            <a:r>
              <a:rPr lang="pt-BR" dirty="0"/>
              <a:t> </a:t>
            </a:r>
            <a:r>
              <a:rPr lang="pt-BR" dirty="0" err="1"/>
              <a:t>clinic</a:t>
            </a:r>
            <a:r>
              <a:rPr lang="pt-BR" dirty="0"/>
              <a:t>. The </a:t>
            </a:r>
            <a:r>
              <a:rPr lang="pt-BR" dirty="0" err="1"/>
              <a:t>nerves</a:t>
            </a:r>
            <a:r>
              <a:rPr lang="pt-BR" dirty="0"/>
              <a:t> </a:t>
            </a:r>
            <a:r>
              <a:rPr lang="pt-BR" dirty="0" err="1"/>
              <a:t>evaluated</a:t>
            </a:r>
            <a:r>
              <a:rPr lang="pt-BR" dirty="0"/>
              <a:t> </a:t>
            </a:r>
            <a:r>
              <a:rPr lang="pt-BR" dirty="0" err="1"/>
              <a:t>were</a:t>
            </a:r>
            <a:r>
              <a:rPr lang="pt-BR" dirty="0"/>
              <a:t>: ulnar, in </a:t>
            </a:r>
            <a:r>
              <a:rPr lang="pt-BR" dirty="0" err="1"/>
              <a:t>segments</a:t>
            </a:r>
            <a:r>
              <a:rPr lang="pt-BR" dirty="0"/>
              <a:t> </a:t>
            </a:r>
            <a:r>
              <a:rPr lang="pt-BR" dirty="0" err="1"/>
              <a:t>at</a:t>
            </a:r>
            <a:r>
              <a:rPr lang="pt-BR" dirty="0"/>
              <a:t>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elbow</a:t>
            </a:r>
            <a:r>
              <a:rPr lang="pt-BR" dirty="0"/>
              <a:t>, </a:t>
            </a:r>
            <a:r>
              <a:rPr lang="pt-BR" dirty="0" err="1"/>
              <a:t>forearm</a:t>
            </a:r>
            <a:r>
              <a:rPr lang="pt-BR" dirty="0"/>
              <a:t> </a:t>
            </a:r>
            <a:r>
              <a:rPr lang="pt-BR" dirty="0" err="1"/>
              <a:t>and</a:t>
            </a:r>
            <a:r>
              <a:rPr lang="pt-BR" dirty="0"/>
              <a:t> distal </a:t>
            </a:r>
            <a:r>
              <a:rPr lang="pt-BR" dirty="0" err="1"/>
              <a:t>third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forearm</a:t>
            </a:r>
            <a:r>
              <a:rPr lang="pt-BR" dirty="0"/>
              <a:t>; fibular, </a:t>
            </a:r>
            <a:r>
              <a:rPr lang="pt-BR" dirty="0" err="1"/>
              <a:t>on</a:t>
            </a:r>
            <a:r>
              <a:rPr lang="pt-BR" dirty="0"/>
              <a:t>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head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fibula</a:t>
            </a:r>
            <a:r>
              <a:rPr lang="pt-BR" dirty="0"/>
              <a:t>, 2 cm distal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err="1"/>
              <a:t>popliteal</a:t>
            </a:r>
            <a:r>
              <a:rPr lang="pt-BR" dirty="0"/>
              <a:t> </a:t>
            </a:r>
            <a:r>
              <a:rPr lang="pt-BR" dirty="0" err="1"/>
              <a:t>region</a:t>
            </a:r>
            <a:r>
              <a:rPr lang="pt-BR" dirty="0"/>
              <a:t>; </a:t>
            </a:r>
            <a:r>
              <a:rPr lang="pt-BR" dirty="0" err="1"/>
              <a:t>median</a:t>
            </a:r>
            <a:r>
              <a:rPr lang="pt-BR" dirty="0"/>
              <a:t>, in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wrist</a:t>
            </a:r>
            <a:r>
              <a:rPr lang="pt-BR" dirty="0"/>
              <a:t> </a:t>
            </a:r>
            <a:r>
              <a:rPr lang="pt-BR" dirty="0" err="1"/>
              <a:t>and</a:t>
            </a:r>
            <a:r>
              <a:rPr lang="pt-BR" dirty="0"/>
              <a:t> in </a:t>
            </a:r>
            <a:r>
              <a:rPr lang="pt-BR" dirty="0" err="1"/>
              <a:t>the</a:t>
            </a:r>
            <a:r>
              <a:rPr lang="pt-BR" dirty="0"/>
              <a:t> antecubital </a:t>
            </a:r>
            <a:r>
              <a:rPr lang="pt-BR" dirty="0" err="1"/>
              <a:t>and</a:t>
            </a:r>
            <a:r>
              <a:rPr lang="pt-BR" dirty="0"/>
              <a:t> tibial fossa, in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tarsus</a:t>
            </a:r>
            <a:r>
              <a:rPr lang="pt-BR" dirty="0"/>
              <a:t> </a:t>
            </a:r>
            <a:r>
              <a:rPr lang="pt-BR" dirty="0" err="1"/>
              <a:t>and</a:t>
            </a:r>
            <a:r>
              <a:rPr lang="pt-BR" dirty="0"/>
              <a:t> proximal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the</a:t>
            </a:r>
            <a:r>
              <a:rPr lang="pt-BR" dirty="0"/>
              <a:t> medial </a:t>
            </a:r>
            <a:r>
              <a:rPr lang="pt-BR" dirty="0" err="1"/>
              <a:t>malleolus</a:t>
            </a:r>
            <a:r>
              <a:rPr lang="pt-BR" dirty="0"/>
              <a:t>). The </a:t>
            </a:r>
            <a:r>
              <a:rPr lang="pt-BR" dirty="0" err="1"/>
              <a:t>following</a:t>
            </a:r>
            <a:r>
              <a:rPr lang="pt-BR" dirty="0"/>
              <a:t> </a:t>
            </a:r>
            <a:r>
              <a:rPr lang="pt-BR" dirty="0" err="1"/>
              <a:t>parameters</a:t>
            </a:r>
            <a:r>
              <a:rPr lang="pt-BR" dirty="0"/>
              <a:t> </a:t>
            </a:r>
            <a:r>
              <a:rPr lang="pt-BR" dirty="0" err="1"/>
              <a:t>were</a:t>
            </a:r>
            <a:r>
              <a:rPr lang="pt-BR" dirty="0"/>
              <a:t> </a:t>
            </a:r>
            <a:r>
              <a:rPr lang="pt-BR" dirty="0" err="1"/>
              <a:t>analyzed</a:t>
            </a:r>
            <a:r>
              <a:rPr lang="pt-BR" dirty="0"/>
              <a:t>: </a:t>
            </a:r>
            <a:r>
              <a:rPr lang="pt-BR" dirty="0" err="1"/>
              <a:t>nerve</a:t>
            </a:r>
            <a:r>
              <a:rPr lang="pt-BR" dirty="0"/>
              <a:t> </a:t>
            </a:r>
            <a:r>
              <a:rPr lang="pt-BR" dirty="0" err="1"/>
              <a:t>ecotexture</a:t>
            </a:r>
            <a:r>
              <a:rPr lang="pt-BR" dirty="0"/>
              <a:t>, perineural edema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err="1"/>
              <a:t>presence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peripheral</a:t>
            </a:r>
            <a:r>
              <a:rPr lang="pt-BR" dirty="0"/>
              <a:t> </a:t>
            </a:r>
            <a:r>
              <a:rPr lang="pt-BR" dirty="0" err="1"/>
              <a:t>and</a:t>
            </a:r>
            <a:r>
              <a:rPr lang="pt-BR" dirty="0"/>
              <a:t> central </a:t>
            </a:r>
            <a:r>
              <a:rPr lang="pt-BR" dirty="0" err="1"/>
              <a:t>flow</a:t>
            </a:r>
            <a:r>
              <a:rPr lang="pt-BR" dirty="0"/>
              <a:t> </a:t>
            </a:r>
            <a:r>
              <a:rPr lang="pt-BR" dirty="0" err="1"/>
              <a:t>at</a:t>
            </a:r>
            <a:r>
              <a:rPr lang="pt-BR" dirty="0"/>
              <a:t> </a:t>
            </a:r>
            <a:r>
              <a:rPr lang="pt-BR" dirty="0" err="1"/>
              <a:t>the</a:t>
            </a:r>
            <a:r>
              <a:rPr lang="pt-BR" dirty="0"/>
              <a:t> doppler.</a:t>
            </a:r>
            <a:br>
              <a:rPr lang="pt-BR" dirty="0"/>
            </a:br>
            <a:endParaRPr lang="pt-BR" dirty="0"/>
          </a:p>
        </p:txBody>
      </p:sp>
      <p:sp>
        <p:nvSpPr>
          <p:cNvPr id="56" name="Apresentação do Caso">
            <a:extLst>
              <a:ext uri="{FF2B5EF4-FFF2-40B4-BE49-F238E27FC236}">
                <a16:creationId xmlns:a16="http://schemas.microsoft.com/office/drawing/2014/main" id="{A0B04B01-AAA9-7A4A-A775-FC9F916312A3}"/>
              </a:ext>
            </a:extLst>
          </p:cNvPr>
          <p:cNvSpPr/>
          <p:nvPr/>
        </p:nvSpPr>
        <p:spPr>
          <a:xfrm>
            <a:off x="1314761" y="30060004"/>
            <a:ext cx="14918810" cy="111133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126541" tIns="126541" rIns="126541" bIns="126541" anchor="ctr"/>
          <a:lstStyle>
            <a:lvl1pPr>
              <a:defRPr sz="5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pt-BR" dirty="0" err="1"/>
              <a:t>Results</a:t>
            </a:r>
            <a:endParaRPr dirty="0"/>
          </a:p>
        </p:txBody>
      </p:sp>
      <p:sp>
        <p:nvSpPr>
          <p:cNvPr id="57" name="Paciente de 64 anos, sexo masculino. Portador de Hipertensão Arterial Sistêmica(HAS) e Linfoma Não-Hodgkin Difuso de Grandes Células B(LNH DGCB) orbital com extensão para seios paranasais e infiltração meníngea e intra-axial temporal e orbito-frontal esquerda. Estava em nadir de Quimioterapia com R-CHOP (rituximabe, ciclofosfamida, doxorrubicina, vincristina, prednisona). Apresentou sintomas súbitos de heminegligência espacial, hemianopsia homônima nasal direita e amaurose em olho esquerdo (prévio pelo tumor), associado a hemiparesia desproporcional esquerda, hemianestesia ipsilateral e disartria com escore National Institute of Health Stroke Scale(NIHSS)  de 19.">
            <a:extLst>
              <a:ext uri="{FF2B5EF4-FFF2-40B4-BE49-F238E27FC236}">
                <a16:creationId xmlns:a16="http://schemas.microsoft.com/office/drawing/2014/main" id="{B2F1ED35-C8E2-1846-9723-CED3A93DCE25}"/>
              </a:ext>
            </a:extLst>
          </p:cNvPr>
          <p:cNvSpPr txBox="1"/>
          <p:nvPr/>
        </p:nvSpPr>
        <p:spPr>
          <a:xfrm>
            <a:off x="1280039" y="31211078"/>
            <a:ext cx="14988255" cy="1018134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126541" tIns="126541" rIns="126541" bIns="126541" anchor="ctr">
            <a:spAutoFit/>
          </a:bodyPr>
          <a:lstStyle>
            <a:lvl1pPr algn="just" defTabSz="457200">
              <a:defRPr sz="4300" b="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pt-BR" dirty="0"/>
              <a:t>In total, </a:t>
            </a:r>
            <a:r>
              <a:rPr lang="pt-BR" dirty="0" err="1"/>
              <a:t>seven</a:t>
            </a:r>
            <a:r>
              <a:rPr lang="pt-BR" dirty="0"/>
              <a:t> </a:t>
            </a:r>
            <a:r>
              <a:rPr lang="pt-BR" dirty="0" err="1"/>
              <a:t>patients</a:t>
            </a:r>
            <a:r>
              <a:rPr lang="pt-BR" dirty="0"/>
              <a:t> </a:t>
            </a:r>
            <a:r>
              <a:rPr lang="pt-BR" dirty="0" err="1"/>
              <a:t>and</a:t>
            </a:r>
            <a:r>
              <a:rPr lang="pt-BR" dirty="0"/>
              <a:t> 68 </a:t>
            </a:r>
            <a:r>
              <a:rPr lang="pt-BR" dirty="0" err="1"/>
              <a:t>nerves</a:t>
            </a:r>
            <a:r>
              <a:rPr lang="pt-BR" dirty="0"/>
              <a:t> </a:t>
            </a:r>
            <a:r>
              <a:rPr lang="pt-BR" dirty="0" err="1"/>
              <a:t>were</a:t>
            </a:r>
            <a:r>
              <a:rPr lang="pt-BR" dirty="0"/>
              <a:t> </a:t>
            </a:r>
            <a:r>
              <a:rPr lang="pt-BR" dirty="0" err="1"/>
              <a:t>analyzed</a:t>
            </a:r>
            <a:r>
              <a:rPr lang="pt-BR" dirty="0"/>
              <a:t> (29 ulnar, 20 fibular, </a:t>
            </a:r>
            <a:r>
              <a:rPr lang="pt-BR" dirty="0" err="1"/>
              <a:t>eight</a:t>
            </a:r>
            <a:r>
              <a:rPr lang="pt-BR" dirty="0"/>
              <a:t> </a:t>
            </a:r>
            <a:r>
              <a:rPr lang="pt-BR" dirty="0" err="1"/>
              <a:t>median</a:t>
            </a:r>
            <a:r>
              <a:rPr lang="pt-BR" dirty="0"/>
              <a:t> </a:t>
            </a:r>
            <a:r>
              <a:rPr lang="pt-BR" dirty="0" err="1"/>
              <a:t>and</a:t>
            </a:r>
            <a:r>
              <a:rPr lang="pt-BR" dirty="0"/>
              <a:t> 11 tibial). </a:t>
            </a:r>
            <a:r>
              <a:rPr lang="pt-BR" dirty="0" err="1"/>
              <a:t>Sixteen</a:t>
            </a:r>
            <a:r>
              <a:rPr lang="pt-BR" dirty="0"/>
              <a:t> </a:t>
            </a:r>
            <a:r>
              <a:rPr lang="pt-BR" dirty="0" err="1"/>
              <a:t>nerves</a:t>
            </a:r>
            <a:r>
              <a:rPr lang="pt-BR" dirty="0"/>
              <a:t> (23%) </a:t>
            </a:r>
            <a:r>
              <a:rPr lang="pt-BR" dirty="0" err="1"/>
              <a:t>presented</a:t>
            </a:r>
            <a:r>
              <a:rPr lang="pt-BR" dirty="0"/>
              <a:t> temporal </a:t>
            </a:r>
            <a:r>
              <a:rPr lang="pt-BR" dirty="0" err="1"/>
              <a:t>dispersion</a:t>
            </a:r>
            <a:r>
              <a:rPr lang="pt-BR" dirty="0"/>
              <a:t>.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these</a:t>
            </a:r>
            <a:r>
              <a:rPr lang="pt-BR" dirty="0"/>
              <a:t>, </a:t>
            </a:r>
            <a:r>
              <a:rPr lang="pt-BR" dirty="0" err="1"/>
              <a:t>five</a:t>
            </a:r>
            <a:r>
              <a:rPr lang="pt-BR" dirty="0"/>
              <a:t> (31%) </a:t>
            </a:r>
            <a:r>
              <a:rPr lang="pt-BR" dirty="0" err="1"/>
              <a:t>had</a:t>
            </a:r>
            <a:r>
              <a:rPr lang="pt-BR" dirty="0"/>
              <a:t> positive doppler </a:t>
            </a:r>
            <a:r>
              <a:rPr lang="pt-BR" dirty="0" err="1"/>
              <a:t>flow</a:t>
            </a:r>
            <a:r>
              <a:rPr lang="pt-BR" dirty="0"/>
              <a:t> (</a:t>
            </a:r>
            <a:r>
              <a:rPr lang="pt-BR" b="1" dirty="0"/>
              <a:t>Figure 1</a:t>
            </a:r>
            <a:r>
              <a:rPr lang="pt-BR" dirty="0"/>
              <a:t>), </a:t>
            </a:r>
            <a:r>
              <a:rPr lang="pt-BR" dirty="0" err="1"/>
              <a:t>two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them</a:t>
            </a:r>
            <a:r>
              <a:rPr lang="pt-BR" dirty="0"/>
              <a:t> </a:t>
            </a:r>
            <a:r>
              <a:rPr lang="pt-BR" dirty="0" err="1"/>
              <a:t>with</a:t>
            </a:r>
            <a:r>
              <a:rPr lang="pt-BR" dirty="0"/>
              <a:t> central </a:t>
            </a:r>
            <a:r>
              <a:rPr lang="pt-BR" dirty="0" err="1"/>
              <a:t>flow</a:t>
            </a:r>
            <a:r>
              <a:rPr lang="pt-BR" dirty="0"/>
              <a:t>. </a:t>
            </a:r>
            <a:r>
              <a:rPr lang="pt-BR" dirty="0" err="1"/>
              <a:t>Seven</a:t>
            </a:r>
            <a:r>
              <a:rPr lang="pt-BR" dirty="0"/>
              <a:t> (43%) </a:t>
            </a:r>
            <a:r>
              <a:rPr lang="pt-BR" dirty="0" err="1"/>
              <a:t>had</a:t>
            </a:r>
            <a:r>
              <a:rPr lang="pt-BR" dirty="0"/>
              <a:t> </a:t>
            </a:r>
            <a:r>
              <a:rPr lang="pt-BR" dirty="0" err="1"/>
              <a:t>loss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ecotexture</a:t>
            </a:r>
            <a:r>
              <a:rPr lang="pt-BR" dirty="0"/>
              <a:t> </a:t>
            </a:r>
            <a:r>
              <a:rPr lang="pt-BR" dirty="0" err="1"/>
              <a:t>pattern</a:t>
            </a:r>
            <a:r>
              <a:rPr lang="pt-BR" dirty="0"/>
              <a:t> </a:t>
            </a:r>
            <a:r>
              <a:rPr lang="pt-BR" dirty="0" err="1"/>
              <a:t>and</a:t>
            </a:r>
            <a:r>
              <a:rPr lang="pt-BR" dirty="0"/>
              <a:t> 10 (62%) </a:t>
            </a:r>
            <a:r>
              <a:rPr lang="pt-BR" dirty="0" err="1"/>
              <a:t>had</a:t>
            </a:r>
            <a:r>
              <a:rPr lang="pt-BR" dirty="0"/>
              <a:t> perineural edema. </a:t>
            </a:r>
            <a:r>
              <a:rPr lang="pt-BR" dirty="0" err="1"/>
              <a:t>Twenty</a:t>
            </a:r>
            <a:r>
              <a:rPr lang="pt-BR" dirty="0"/>
              <a:t> </a:t>
            </a:r>
            <a:r>
              <a:rPr lang="pt-BR" dirty="0" err="1"/>
              <a:t>nerves</a:t>
            </a:r>
            <a:r>
              <a:rPr lang="pt-BR" dirty="0"/>
              <a:t> (29%) </a:t>
            </a:r>
            <a:r>
              <a:rPr lang="pt-BR" dirty="0" err="1"/>
              <a:t>presented</a:t>
            </a:r>
            <a:r>
              <a:rPr lang="pt-BR" dirty="0"/>
              <a:t> </a:t>
            </a:r>
            <a:r>
              <a:rPr lang="pt-BR" dirty="0" err="1"/>
              <a:t>with</a:t>
            </a:r>
            <a:r>
              <a:rPr lang="pt-BR" dirty="0"/>
              <a:t> axonal </a:t>
            </a:r>
            <a:r>
              <a:rPr lang="pt-BR" dirty="0" err="1"/>
              <a:t>lesions</a:t>
            </a:r>
            <a:r>
              <a:rPr lang="pt-BR" dirty="0"/>
              <a:t>,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which</a:t>
            </a:r>
            <a:r>
              <a:rPr lang="pt-BR" dirty="0"/>
              <a:t> </a:t>
            </a:r>
            <a:r>
              <a:rPr lang="pt-BR" dirty="0" err="1"/>
              <a:t>three</a:t>
            </a:r>
            <a:r>
              <a:rPr lang="pt-BR" dirty="0"/>
              <a:t> (1.5%) </a:t>
            </a:r>
            <a:r>
              <a:rPr lang="pt-BR" dirty="0" err="1"/>
              <a:t>had</a:t>
            </a:r>
            <a:r>
              <a:rPr lang="pt-BR" dirty="0"/>
              <a:t> positive doppler </a:t>
            </a:r>
            <a:r>
              <a:rPr lang="pt-BR" dirty="0" err="1"/>
              <a:t>flow</a:t>
            </a:r>
            <a:r>
              <a:rPr lang="pt-BR" dirty="0"/>
              <a:t>, </a:t>
            </a:r>
            <a:r>
              <a:rPr lang="pt-BR" dirty="0" err="1"/>
              <a:t>all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them</a:t>
            </a:r>
            <a:r>
              <a:rPr lang="pt-BR" dirty="0"/>
              <a:t> </a:t>
            </a:r>
            <a:r>
              <a:rPr lang="pt-BR" dirty="0" err="1"/>
              <a:t>with</a:t>
            </a:r>
            <a:r>
              <a:rPr lang="pt-BR" dirty="0"/>
              <a:t> central </a:t>
            </a:r>
            <a:r>
              <a:rPr lang="pt-BR" dirty="0" err="1"/>
              <a:t>flow</a:t>
            </a:r>
            <a:r>
              <a:rPr lang="pt-BR" dirty="0"/>
              <a:t> (</a:t>
            </a:r>
            <a:r>
              <a:rPr lang="pt-BR" b="1" dirty="0" err="1"/>
              <a:t>Table</a:t>
            </a:r>
            <a:r>
              <a:rPr lang="pt-BR" b="1" dirty="0"/>
              <a:t> 1</a:t>
            </a:r>
            <a:r>
              <a:rPr lang="pt-BR" dirty="0"/>
              <a:t>). </a:t>
            </a:r>
            <a:r>
              <a:rPr lang="pt-BR" dirty="0" err="1"/>
              <a:t>Seven</a:t>
            </a:r>
            <a:r>
              <a:rPr lang="pt-BR" dirty="0"/>
              <a:t> (35%) </a:t>
            </a:r>
            <a:r>
              <a:rPr lang="pt-BR" dirty="0" err="1"/>
              <a:t>had</a:t>
            </a:r>
            <a:r>
              <a:rPr lang="pt-BR" dirty="0"/>
              <a:t> </a:t>
            </a:r>
            <a:r>
              <a:rPr lang="pt-BR" dirty="0" err="1"/>
              <a:t>loss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ecotexture</a:t>
            </a:r>
            <a:r>
              <a:rPr lang="pt-BR" dirty="0"/>
              <a:t> </a:t>
            </a:r>
            <a:r>
              <a:rPr lang="pt-BR" dirty="0" err="1"/>
              <a:t>pattern</a:t>
            </a:r>
            <a:r>
              <a:rPr lang="pt-BR" dirty="0"/>
              <a:t>, </a:t>
            </a:r>
            <a:r>
              <a:rPr lang="pt-BR" dirty="0" err="1"/>
              <a:t>and</a:t>
            </a:r>
            <a:r>
              <a:rPr lang="pt-BR" dirty="0"/>
              <a:t> 10 (50%) </a:t>
            </a:r>
            <a:r>
              <a:rPr lang="pt-BR" dirty="0" err="1"/>
              <a:t>had</a:t>
            </a:r>
            <a:r>
              <a:rPr lang="pt-BR" dirty="0"/>
              <a:t> perineural edema. Four </a:t>
            </a:r>
            <a:r>
              <a:rPr lang="pt-BR" dirty="0" err="1"/>
              <a:t>nerves</a:t>
            </a:r>
            <a:r>
              <a:rPr lang="pt-BR" dirty="0"/>
              <a:t> </a:t>
            </a:r>
            <a:r>
              <a:rPr lang="pt-BR" dirty="0" err="1"/>
              <a:t>presented</a:t>
            </a:r>
            <a:r>
              <a:rPr lang="pt-BR" dirty="0"/>
              <a:t> positive doppler </a:t>
            </a:r>
            <a:r>
              <a:rPr lang="pt-BR" dirty="0" err="1"/>
              <a:t>flow</a:t>
            </a:r>
            <a:r>
              <a:rPr lang="pt-BR" dirty="0"/>
              <a:t> </a:t>
            </a:r>
            <a:r>
              <a:rPr lang="pt-BR" dirty="0" err="1"/>
              <a:t>without</a:t>
            </a:r>
            <a:r>
              <a:rPr lang="pt-BR" dirty="0"/>
              <a:t> </a:t>
            </a:r>
            <a:r>
              <a:rPr lang="pt-BR" dirty="0" err="1"/>
              <a:t>significant</a:t>
            </a:r>
            <a:r>
              <a:rPr lang="pt-BR" dirty="0"/>
              <a:t> </a:t>
            </a:r>
            <a:r>
              <a:rPr lang="pt-BR" dirty="0" err="1"/>
              <a:t>changes</a:t>
            </a:r>
            <a:r>
              <a:rPr lang="pt-BR" dirty="0"/>
              <a:t> in </a:t>
            </a:r>
            <a:r>
              <a:rPr lang="pt-BR" dirty="0" err="1"/>
              <a:t>nerve</a:t>
            </a:r>
            <a:r>
              <a:rPr lang="pt-BR" dirty="0"/>
              <a:t> </a:t>
            </a:r>
            <a:r>
              <a:rPr lang="pt-BR" dirty="0" err="1"/>
              <a:t>conduction</a:t>
            </a:r>
            <a:r>
              <a:rPr lang="pt-BR" dirty="0"/>
              <a:t> (temporal </a:t>
            </a:r>
            <a:r>
              <a:rPr lang="pt-BR" dirty="0" err="1"/>
              <a:t>dispersion</a:t>
            </a:r>
            <a:r>
              <a:rPr lang="pt-BR" dirty="0"/>
              <a:t> </a:t>
            </a:r>
            <a:r>
              <a:rPr lang="pt-BR" dirty="0" err="1"/>
              <a:t>or</a:t>
            </a:r>
            <a:r>
              <a:rPr lang="pt-BR" dirty="0"/>
              <a:t> axonal </a:t>
            </a:r>
            <a:r>
              <a:rPr lang="pt-BR" dirty="0" err="1"/>
              <a:t>injury</a:t>
            </a:r>
            <a:r>
              <a:rPr lang="pt-BR" dirty="0"/>
              <a:t>), </a:t>
            </a:r>
            <a:r>
              <a:rPr lang="pt-BR" dirty="0" err="1"/>
              <a:t>three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them</a:t>
            </a:r>
            <a:r>
              <a:rPr lang="pt-BR" dirty="0"/>
              <a:t> </a:t>
            </a:r>
            <a:r>
              <a:rPr lang="pt-BR" dirty="0" err="1"/>
              <a:t>had</a:t>
            </a:r>
            <a:r>
              <a:rPr lang="pt-BR" dirty="0"/>
              <a:t> </a:t>
            </a:r>
            <a:r>
              <a:rPr lang="pt-BR" dirty="0" err="1"/>
              <a:t>minimal</a:t>
            </a:r>
            <a:r>
              <a:rPr lang="pt-BR" dirty="0"/>
              <a:t> </a:t>
            </a:r>
            <a:r>
              <a:rPr lang="pt-BR" dirty="0" err="1"/>
              <a:t>changes</a:t>
            </a:r>
            <a:r>
              <a:rPr lang="pt-BR" dirty="0"/>
              <a:t> (</a:t>
            </a:r>
            <a:r>
              <a:rPr lang="pt-BR" dirty="0" err="1"/>
              <a:t>reductions</a:t>
            </a:r>
            <a:r>
              <a:rPr lang="pt-BR" dirty="0"/>
              <a:t> in motor </a:t>
            </a:r>
            <a:r>
              <a:rPr lang="pt-BR" dirty="0" err="1"/>
              <a:t>or</a:t>
            </a:r>
            <a:r>
              <a:rPr lang="pt-BR" dirty="0"/>
              <a:t> </a:t>
            </a:r>
            <a:r>
              <a:rPr lang="pt-BR" dirty="0" err="1"/>
              <a:t>sensory</a:t>
            </a:r>
            <a:r>
              <a:rPr lang="pt-BR" dirty="0"/>
              <a:t> </a:t>
            </a:r>
            <a:r>
              <a:rPr lang="pt-BR" dirty="0" err="1"/>
              <a:t>conduction</a:t>
            </a:r>
            <a:r>
              <a:rPr lang="pt-BR" dirty="0"/>
              <a:t> </a:t>
            </a:r>
            <a:r>
              <a:rPr lang="pt-BR" dirty="0" err="1"/>
              <a:t>velocities</a:t>
            </a:r>
            <a:r>
              <a:rPr lang="pt-BR" dirty="0"/>
              <a:t>). </a:t>
            </a:r>
            <a:r>
              <a:rPr lang="pt-BR" dirty="0" err="1"/>
              <a:t>Only</a:t>
            </a:r>
            <a:r>
              <a:rPr lang="pt-BR" dirty="0"/>
              <a:t> </a:t>
            </a:r>
            <a:r>
              <a:rPr lang="pt-BR" dirty="0" err="1"/>
              <a:t>one</a:t>
            </a:r>
            <a:r>
              <a:rPr lang="pt-BR" dirty="0"/>
              <a:t> </a:t>
            </a:r>
            <a:r>
              <a:rPr lang="pt-BR" dirty="0" err="1"/>
              <a:t>had</a:t>
            </a:r>
            <a:r>
              <a:rPr lang="pt-BR" dirty="0"/>
              <a:t> normal </a:t>
            </a:r>
            <a:r>
              <a:rPr lang="pt-BR" dirty="0" err="1"/>
              <a:t>nerve</a:t>
            </a:r>
            <a:r>
              <a:rPr lang="pt-BR" dirty="0"/>
              <a:t> </a:t>
            </a:r>
            <a:r>
              <a:rPr lang="pt-BR" dirty="0" err="1"/>
              <a:t>conduction</a:t>
            </a:r>
            <a:r>
              <a:rPr lang="pt-BR" dirty="0"/>
              <a:t>, </a:t>
            </a:r>
            <a:r>
              <a:rPr lang="pt-BR" dirty="0" err="1"/>
              <a:t>with</a:t>
            </a:r>
            <a:r>
              <a:rPr lang="pt-BR" dirty="0"/>
              <a:t> </a:t>
            </a:r>
            <a:r>
              <a:rPr lang="pt-BR" dirty="0" err="1"/>
              <a:t>ecotexture</a:t>
            </a:r>
            <a:r>
              <a:rPr lang="pt-BR" dirty="0"/>
              <a:t> </a:t>
            </a:r>
            <a:r>
              <a:rPr lang="pt-BR" dirty="0" err="1"/>
              <a:t>alteration</a:t>
            </a:r>
            <a:r>
              <a:rPr lang="pt-BR" dirty="0"/>
              <a:t> </a:t>
            </a:r>
            <a:r>
              <a:rPr lang="pt-BR" dirty="0" err="1"/>
              <a:t>and</a:t>
            </a:r>
            <a:r>
              <a:rPr lang="pt-BR" dirty="0"/>
              <a:t> perineural edema (</a:t>
            </a:r>
            <a:r>
              <a:rPr lang="pt-BR" b="1" dirty="0" err="1"/>
              <a:t>Table</a:t>
            </a:r>
            <a:r>
              <a:rPr lang="pt-BR" b="1" dirty="0"/>
              <a:t> 2</a:t>
            </a:r>
            <a:r>
              <a:rPr lang="pt-BR" dirty="0"/>
              <a:t>).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EEC4FA3C-8F56-1247-9EF1-C25A832A2642}"/>
              </a:ext>
            </a:extLst>
          </p:cNvPr>
          <p:cNvSpPr txBox="1"/>
          <p:nvPr/>
        </p:nvSpPr>
        <p:spPr>
          <a:xfrm>
            <a:off x="16676120" y="14980488"/>
            <a:ext cx="14750292" cy="1548215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126541" tIns="126541" rIns="126541" bIns="126541" numCol="1" spcCol="38100" rtlCol="0" anchor="ctr">
            <a:spAutoFit/>
          </a:bodyPr>
          <a:lstStyle/>
          <a:p>
            <a:pPr algn="just"/>
            <a:r>
              <a:rPr lang="pt-BR" sz="2800" dirty="0"/>
              <a:t>Figure 1. </a:t>
            </a:r>
            <a:r>
              <a:rPr lang="pt-BR" sz="2800" b="0" dirty="0" err="1"/>
              <a:t>Left</a:t>
            </a:r>
            <a:r>
              <a:rPr lang="pt-BR" sz="2800" b="0" dirty="0"/>
              <a:t>: </a:t>
            </a:r>
            <a:r>
              <a:rPr lang="pt-BR" sz="2800" b="0" dirty="0" err="1"/>
              <a:t>Left</a:t>
            </a:r>
            <a:r>
              <a:rPr lang="pt-BR" sz="2800" b="0" dirty="0"/>
              <a:t> tibial </a:t>
            </a:r>
            <a:r>
              <a:rPr lang="pt-BR" sz="2800" b="0" dirty="0" err="1"/>
              <a:t>nerve</a:t>
            </a:r>
            <a:r>
              <a:rPr lang="pt-BR" sz="2800" b="0" dirty="0"/>
              <a:t>, </a:t>
            </a:r>
            <a:r>
              <a:rPr lang="pt-BR" sz="2800" b="0" dirty="0" err="1"/>
              <a:t>transverse</a:t>
            </a:r>
            <a:r>
              <a:rPr lang="pt-BR" sz="2800" b="0" dirty="0"/>
              <a:t> </a:t>
            </a:r>
            <a:r>
              <a:rPr lang="pt-BR" sz="2800" b="0" dirty="0" err="1"/>
              <a:t>acquisition</a:t>
            </a:r>
            <a:r>
              <a:rPr lang="pt-BR" sz="2800" b="0" dirty="0"/>
              <a:t>, </a:t>
            </a:r>
            <a:r>
              <a:rPr lang="pt-BR" sz="2800" b="0" dirty="0" err="1"/>
              <a:t>with</a:t>
            </a:r>
            <a:r>
              <a:rPr lang="pt-BR" sz="2800" b="0" dirty="0"/>
              <a:t> central (</a:t>
            </a:r>
            <a:r>
              <a:rPr lang="pt-BR" sz="2800" b="0" dirty="0" err="1"/>
              <a:t>arrow</a:t>
            </a:r>
            <a:r>
              <a:rPr lang="pt-BR" sz="2800" b="0" dirty="0"/>
              <a:t>) </a:t>
            </a:r>
            <a:r>
              <a:rPr lang="pt-BR" sz="2800" b="0" dirty="0" err="1"/>
              <a:t>and</a:t>
            </a:r>
            <a:r>
              <a:rPr lang="pt-BR" sz="2800" b="0" dirty="0"/>
              <a:t> </a:t>
            </a:r>
            <a:r>
              <a:rPr lang="pt-BR" sz="2800" b="0" dirty="0" err="1"/>
              <a:t>peripheral</a:t>
            </a:r>
            <a:r>
              <a:rPr lang="pt-BR" sz="2800" b="0" dirty="0"/>
              <a:t> </a:t>
            </a:r>
            <a:r>
              <a:rPr lang="pt-BR" sz="2800" b="0" dirty="0" err="1"/>
              <a:t>blood</a:t>
            </a:r>
            <a:r>
              <a:rPr lang="pt-BR" sz="2800" b="0" dirty="0"/>
              <a:t> </a:t>
            </a:r>
            <a:r>
              <a:rPr lang="pt-BR" sz="2800" b="0" dirty="0" err="1"/>
              <a:t>flow</a:t>
            </a:r>
            <a:r>
              <a:rPr lang="pt-BR" sz="2800" b="0" dirty="0"/>
              <a:t> (</a:t>
            </a:r>
            <a:r>
              <a:rPr lang="pt-BR" sz="2800" b="0" dirty="0" err="1"/>
              <a:t>arrowhead</a:t>
            </a:r>
            <a:r>
              <a:rPr lang="pt-BR" sz="2800" b="0" dirty="0"/>
              <a:t>). </a:t>
            </a:r>
            <a:r>
              <a:rPr lang="pt-BR" sz="2800" b="0" dirty="0" err="1"/>
              <a:t>On</a:t>
            </a:r>
            <a:r>
              <a:rPr lang="pt-BR" sz="2800" b="0" dirty="0"/>
              <a:t> </a:t>
            </a:r>
            <a:r>
              <a:rPr lang="pt-BR" sz="2800" b="0" dirty="0" err="1"/>
              <a:t>the</a:t>
            </a:r>
            <a:r>
              <a:rPr lang="pt-BR" sz="2800" b="0" dirty="0"/>
              <a:t> </a:t>
            </a:r>
            <a:r>
              <a:rPr lang="pt-BR" sz="2800" b="0" dirty="0" err="1"/>
              <a:t>right</a:t>
            </a:r>
            <a:r>
              <a:rPr lang="pt-BR" sz="2800" b="0" dirty="0"/>
              <a:t>, </a:t>
            </a:r>
            <a:r>
              <a:rPr lang="pt-BR" sz="2800" b="0" dirty="0" err="1"/>
              <a:t>nerve</a:t>
            </a:r>
            <a:r>
              <a:rPr lang="pt-BR" sz="2800" b="0" dirty="0"/>
              <a:t> </a:t>
            </a:r>
            <a:r>
              <a:rPr lang="pt-BR" sz="2800" b="0" dirty="0" err="1"/>
              <a:t>conduction</a:t>
            </a:r>
            <a:r>
              <a:rPr lang="pt-BR" sz="2800" b="0" dirty="0"/>
              <a:t> </a:t>
            </a:r>
            <a:r>
              <a:rPr lang="pt-BR" sz="2800" b="0" dirty="0" err="1"/>
              <a:t>study</a:t>
            </a:r>
            <a:r>
              <a:rPr lang="pt-BR" sz="2800" b="0" dirty="0"/>
              <a:t> </a:t>
            </a:r>
            <a:r>
              <a:rPr lang="pt-BR" sz="2800" b="0" dirty="0" err="1"/>
              <a:t>of</a:t>
            </a:r>
            <a:r>
              <a:rPr lang="pt-BR" sz="2800" b="0" dirty="0"/>
              <a:t> </a:t>
            </a:r>
            <a:r>
              <a:rPr lang="pt-BR" sz="2800" b="0" dirty="0" err="1"/>
              <a:t>the</a:t>
            </a:r>
            <a:r>
              <a:rPr lang="pt-BR" sz="2800" b="0" dirty="0"/>
              <a:t> </a:t>
            </a:r>
            <a:r>
              <a:rPr lang="pt-BR" sz="2800" b="0" dirty="0" err="1"/>
              <a:t>same</a:t>
            </a:r>
            <a:r>
              <a:rPr lang="pt-BR" sz="2800" b="0" dirty="0"/>
              <a:t> </a:t>
            </a:r>
            <a:r>
              <a:rPr lang="pt-BR" sz="2800" b="0" dirty="0" err="1"/>
              <a:t>nerve</a:t>
            </a:r>
            <a:r>
              <a:rPr lang="pt-BR" sz="2800" b="0" dirty="0"/>
              <a:t> </a:t>
            </a:r>
            <a:r>
              <a:rPr lang="pt-BR" sz="2800" b="0" dirty="0" err="1"/>
              <a:t>demonstrating</a:t>
            </a:r>
            <a:r>
              <a:rPr lang="pt-BR" sz="2800" b="0" dirty="0"/>
              <a:t> temporal </a:t>
            </a:r>
            <a:r>
              <a:rPr lang="pt-BR" sz="2800" b="0" dirty="0" err="1"/>
              <a:t>dispersion</a:t>
            </a:r>
            <a:r>
              <a:rPr lang="pt-BR" sz="2800" b="0" dirty="0"/>
              <a:t> </a:t>
            </a:r>
            <a:r>
              <a:rPr lang="pt-BR" sz="2800" b="0" dirty="0" err="1"/>
              <a:t>through</a:t>
            </a:r>
            <a:r>
              <a:rPr lang="pt-BR" sz="2800" b="0" dirty="0"/>
              <a:t> </a:t>
            </a:r>
            <a:r>
              <a:rPr lang="pt-BR" sz="2800" b="0" dirty="0" err="1"/>
              <a:t>the</a:t>
            </a:r>
            <a:r>
              <a:rPr lang="pt-BR" sz="2800" b="0" dirty="0"/>
              <a:t> </a:t>
            </a:r>
            <a:r>
              <a:rPr lang="pt-BR" sz="2800" b="0" dirty="0" err="1"/>
              <a:t>tarss</a:t>
            </a:r>
            <a:r>
              <a:rPr lang="pt-BR" sz="2800" b="0" dirty="0"/>
              <a:t>.</a:t>
            </a:r>
            <a:endParaRPr kumimoji="0" lang="pt-BR" sz="2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65CAEE42-74DD-3243-A095-16B45870B5DB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163287" y="1433469"/>
            <a:ext cx="4735286" cy="5131587"/>
          </a:xfrm>
          <a:prstGeom prst="rect">
            <a:avLst/>
          </a:prstGeom>
        </p:spPr>
      </p:pic>
      <p:sp>
        <p:nvSpPr>
          <p:cNvPr id="70" name="CaixaDeTexto 69">
            <a:extLst>
              <a:ext uri="{FF2B5EF4-FFF2-40B4-BE49-F238E27FC236}">
                <a16:creationId xmlns:a16="http://schemas.microsoft.com/office/drawing/2014/main" id="{2FA0A244-0FD9-CA48-AC1E-FF895D3B1E27}"/>
              </a:ext>
            </a:extLst>
          </p:cNvPr>
          <p:cNvSpPr txBox="1"/>
          <p:nvPr/>
        </p:nvSpPr>
        <p:spPr>
          <a:xfrm>
            <a:off x="16630372" y="23302180"/>
            <a:ext cx="14796040" cy="1979102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126541" tIns="126541" rIns="126541" bIns="126541" numCol="1" spcCol="38100" rtlCol="0" anchor="ctr">
            <a:spAutoFit/>
          </a:bodyPr>
          <a:lstStyle/>
          <a:p>
            <a:pPr algn="just"/>
            <a:r>
              <a:rPr lang="pt-BR" sz="2800" dirty="0" err="1"/>
              <a:t>Table</a:t>
            </a:r>
            <a:r>
              <a:rPr lang="pt-BR" sz="2800" dirty="0"/>
              <a:t> 1. </a:t>
            </a:r>
            <a:r>
              <a:rPr lang="pt-BR" sz="2800" b="0" dirty="0" err="1"/>
              <a:t>Presence</a:t>
            </a:r>
            <a:r>
              <a:rPr lang="pt-BR" sz="2800" b="0" dirty="0"/>
              <a:t> </a:t>
            </a:r>
            <a:r>
              <a:rPr lang="pt-BR" sz="2800" b="0" dirty="0" err="1"/>
              <a:t>of</a:t>
            </a:r>
            <a:r>
              <a:rPr lang="pt-BR" sz="2800" b="0" dirty="0"/>
              <a:t> </a:t>
            </a:r>
            <a:r>
              <a:rPr lang="pt-BR" sz="2800" b="0" dirty="0" err="1"/>
              <a:t>blood</a:t>
            </a:r>
            <a:r>
              <a:rPr lang="pt-BR" sz="2800" b="0" dirty="0"/>
              <a:t> </a:t>
            </a:r>
            <a:r>
              <a:rPr lang="pt-BR" sz="2800" b="0" dirty="0" err="1"/>
              <a:t>flow</a:t>
            </a:r>
            <a:r>
              <a:rPr lang="pt-BR" sz="2800" b="0" dirty="0"/>
              <a:t> </a:t>
            </a:r>
            <a:r>
              <a:rPr lang="pt-BR" sz="2800" b="0" dirty="0" err="1"/>
              <a:t>to</a:t>
            </a:r>
            <a:r>
              <a:rPr lang="pt-BR" sz="2800" b="0" dirty="0"/>
              <a:t> </a:t>
            </a:r>
            <a:r>
              <a:rPr lang="pt-BR" sz="2800" b="0" dirty="0" err="1"/>
              <a:t>the</a:t>
            </a:r>
            <a:r>
              <a:rPr lang="pt-BR" sz="2800" b="0" dirty="0"/>
              <a:t> doppler </a:t>
            </a:r>
            <a:r>
              <a:rPr lang="pt-BR" sz="2800" b="0" dirty="0" err="1"/>
              <a:t>according</a:t>
            </a:r>
            <a:r>
              <a:rPr lang="pt-BR" sz="2800" b="0" dirty="0"/>
              <a:t> </a:t>
            </a:r>
            <a:r>
              <a:rPr lang="pt-BR" sz="2800" b="0" dirty="0" err="1"/>
              <a:t>to</a:t>
            </a:r>
            <a:r>
              <a:rPr lang="pt-BR" sz="2800" b="0" dirty="0"/>
              <a:t> </a:t>
            </a:r>
            <a:r>
              <a:rPr lang="pt-BR" sz="2800" b="0" dirty="0" err="1"/>
              <a:t>the</a:t>
            </a:r>
            <a:r>
              <a:rPr lang="pt-BR" sz="2800" b="0" dirty="0"/>
              <a:t> </a:t>
            </a:r>
            <a:r>
              <a:rPr lang="pt-BR" sz="2800" b="0" dirty="0" err="1"/>
              <a:t>type</a:t>
            </a:r>
            <a:r>
              <a:rPr lang="pt-BR" sz="2800" b="0" dirty="0"/>
              <a:t> </a:t>
            </a:r>
            <a:r>
              <a:rPr lang="pt-BR" sz="2800" b="0" dirty="0" err="1"/>
              <a:t>of</a:t>
            </a:r>
            <a:r>
              <a:rPr lang="pt-BR" sz="2800" b="0" dirty="0"/>
              <a:t> </a:t>
            </a:r>
            <a:r>
              <a:rPr lang="pt-BR" sz="2800" b="0" dirty="0" err="1"/>
              <a:t>electrophysiological</a:t>
            </a:r>
            <a:r>
              <a:rPr lang="pt-BR" sz="2800" b="0" dirty="0"/>
              <a:t> </a:t>
            </a:r>
            <a:r>
              <a:rPr lang="pt-BR" sz="2800" b="0" dirty="0" err="1"/>
              <a:t>alteration</a:t>
            </a:r>
            <a:r>
              <a:rPr lang="pt-BR" sz="2800" b="0" dirty="0"/>
              <a:t> </a:t>
            </a:r>
            <a:r>
              <a:rPr lang="pt-BR" sz="2800" b="0" dirty="0" err="1"/>
              <a:t>found</a:t>
            </a:r>
            <a:r>
              <a:rPr lang="pt-BR" sz="2800" b="0" dirty="0"/>
              <a:t> in </a:t>
            </a:r>
            <a:r>
              <a:rPr lang="pt-BR" sz="2800" b="0" dirty="0" err="1"/>
              <a:t>the</a:t>
            </a:r>
            <a:r>
              <a:rPr lang="pt-BR" sz="2800" b="0" dirty="0"/>
              <a:t> </a:t>
            </a:r>
            <a:r>
              <a:rPr lang="pt-BR" sz="2800" b="0" dirty="0" err="1"/>
              <a:t>nerve</a:t>
            </a:r>
            <a:r>
              <a:rPr lang="pt-BR" sz="2800" b="0" dirty="0"/>
              <a:t> </a:t>
            </a:r>
            <a:r>
              <a:rPr lang="pt-BR" sz="2800" b="0" dirty="0" err="1"/>
              <a:t>conduction</a:t>
            </a:r>
            <a:r>
              <a:rPr lang="pt-BR" sz="2800" b="0" dirty="0"/>
              <a:t> </a:t>
            </a:r>
            <a:r>
              <a:rPr lang="pt-BR" sz="2800" b="0" dirty="0" err="1"/>
              <a:t>study</a:t>
            </a:r>
            <a:r>
              <a:rPr lang="pt-BR" sz="2800" b="0" dirty="0"/>
              <a:t>.</a:t>
            </a:r>
          </a:p>
          <a:p>
            <a:pPr algn="just"/>
            <a:br>
              <a:rPr lang="pt-BR" sz="2800" dirty="0"/>
            </a:br>
            <a:endParaRPr kumimoji="0" lang="pt-BR" sz="2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1B51326A-316E-7E4B-9D7B-4591E6079720}"/>
              </a:ext>
            </a:extLst>
          </p:cNvPr>
          <p:cNvSpPr txBox="1"/>
          <p:nvPr/>
        </p:nvSpPr>
        <p:spPr>
          <a:xfrm>
            <a:off x="16630372" y="30434231"/>
            <a:ext cx="14974705" cy="1548215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126541" tIns="126541" rIns="126541" bIns="126541" numCol="1" spcCol="38100" rtlCol="0" anchor="ctr">
            <a:spAutoFit/>
          </a:bodyPr>
          <a:lstStyle/>
          <a:p>
            <a:pPr algn="just"/>
            <a:r>
              <a:rPr lang="pt-BR" sz="2800" dirty="0" err="1"/>
              <a:t>Table</a:t>
            </a:r>
            <a:r>
              <a:rPr lang="pt-BR" sz="2800" dirty="0"/>
              <a:t> 2. </a:t>
            </a:r>
            <a:r>
              <a:rPr lang="pt-BR" sz="2800" b="0" dirty="0" err="1"/>
              <a:t>Prevalence</a:t>
            </a:r>
            <a:r>
              <a:rPr lang="pt-BR" sz="2800" b="0" dirty="0"/>
              <a:t> </a:t>
            </a:r>
            <a:r>
              <a:rPr lang="pt-BR" sz="2800" b="0" dirty="0" err="1"/>
              <a:t>of</a:t>
            </a:r>
            <a:r>
              <a:rPr lang="pt-BR" sz="2800" b="0" dirty="0"/>
              <a:t> doppler </a:t>
            </a:r>
            <a:r>
              <a:rPr lang="pt-BR" sz="2800" b="0" dirty="0" err="1"/>
              <a:t>flow</a:t>
            </a:r>
            <a:r>
              <a:rPr lang="pt-BR" sz="2800" b="0" dirty="0"/>
              <a:t> in </a:t>
            </a:r>
            <a:r>
              <a:rPr lang="pt-BR" sz="2800" b="0" dirty="0" err="1"/>
              <a:t>neurophysiological</a:t>
            </a:r>
            <a:r>
              <a:rPr lang="pt-BR" sz="2800" b="0" dirty="0"/>
              <a:t> </a:t>
            </a:r>
            <a:r>
              <a:rPr lang="pt-BR" sz="2800" b="0" dirty="0" err="1"/>
              <a:t>changes</a:t>
            </a:r>
            <a:r>
              <a:rPr lang="pt-BR" sz="2800" b="0" dirty="0"/>
              <a:t> </a:t>
            </a:r>
            <a:r>
              <a:rPr lang="pt-BR" sz="2800" b="0" dirty="0" err="1"/>
              <a:t>and</a:t>
            </a:r>
            <a:r>
              <a:rPr lang="pt-BR" sz="2800" b="0" dirty="0"/>
              <a:t> </a:t>
            </a:r>
            <a:r>
              <a:rPr lang="pt-BR" sz="2800" b="0" dirty="0" err="1"/>
              <a:t>nerve</a:t>
            </a:r>
            <a:r>
              <a:rPr lang="pt-BR" sz="2800" b="0" dirty="0"/>
              <a:t> </a:t>
            </a:r>
            <a:r>
              <a:rPr lang="pt-BR" sz="2800" b="0" dirty="0" err="1"/>
              <a:t>conduction</a:t>
            </a:r>
            <a:r>
              <a:rPr lang="pt-BR" sz="2800" b="0" dirty="0"/>
              <a:t> </a:t>
            </a:r>
            <a:r>
              <a:rPr lang="pt-BR" sz="2800" b="0" dirty="0" err="1"/>
              <a:t>changes</a:t>
            </a:r>
            <a:r>
              <a:rPr lang="pt-BR" sz="2800" b="0" dirty="0"/>
              <a:t> in </a:t>
            </a:r>
            <a:r>
              <a:rPr lang="pt-BR" sz="2800" b="0" dirty="0" err="1"/>
              <a:t>presence</a:t>
            </a:r>
            <a:r>
              <a:rPr lang="pt-BR" sz="2800" b="0" dirty="0"/>
              <a:t> </a:t>
            </a:r>
            <a:r>
              <a:rPr lang="pt-BR" sz="2800" b="0" dirty="0" err="1"/>
              <a:t>of</a:t>
            </a:r>
            <a:r>
              <a:rPr lang="pt-BR" sz="2800" b="0" dirty="0"/>
              <a:t> doppler </a:t>
            </a:r>
            <a:r>
              <a:rPr lang="pt-BR" sz="2800" b="0" dirty="0" err="1"/>
              <a:t>flow</a:t>
            </a:r>
            <a:r>
              <a:rPr lang="pt-BR" sz="2800" b="0" dirty="0"/>
              <a:t>. (TD, temporal </a:t>
            </a:r>
            <a:r>
              <a:rPr lang="pt-BR" sz="2800" b="0" dirty="0" err="1"/>
              <a:t>dispersion</a:t>
            </a:r>
            <a:r>
              <a:rPr lang="pt-BR" sz="2800" b="0" dirty="0"/>
              <a:t>; NC, </a:t>
            </a:r>
            <a:r>
              <a:rPr lang="pt-BR" sz="2800" b="0" dirty="0" err="1"/>
              <a:t>nerve</a:t>
            </a:r>
            <a:r>
              <a:rPr lang="pt-BR" sz="2800" b="0" dirty="0"/>
              <a:t> </a:t>
            </a:r>
            <a:r>
              <a:rPr lang="pt-BR" sz="2800" b="0" dirty="0" err="1"/>
              <a:t>condution</a:t>
            </a:r>
            <a:r>
              <a:rPr lang="pt-BR" sz="2800" b="0" dirty="0"/>
              <a:t>; </a:t>
            </a:r>
            <a:r>
              <a:rPr lang="pt-BR" sz="2800" b="0" dirty="0" err="1"/>
              <a:t>minimum</a:t>
            </a:r>
            <a:r>
              <a:rPr lang="pt-BR" sz="2800" b="0" dirty="0"/>
              <a:t> </a:t>
            </a:r>
            <a:r>
              <a:rPr lang="pt-BR" sz="2800" b="0" dirty="0" err="1"/>
              <a:t>changes</a:t>
            </a:r>
            <a:r>
              <a:rPr lang="pt-BR" sz="2800" b="0" dirty="0"/>
              <a:t>, </a:t>
            </a:r>
            <a:r>
              <a:rPr lang="pt-BR" sz="2800" b="0" dirty="0" err="1"/>
              <a:t>considered</a:t>
            </a:r>
            <a:r>
              <a:rPr lang="pt-BR" sz="2800" b="0" dirty="0"/>
              <a:t> motor </a:t>
            </a:r>
            <a:r>
              <a:rPr lang="pt-BR" sz="2800" b="0" dirty="0" err="1"/>
              <a:t>and</a:t>
            </a:r>
            <a:r>
              <a:rPr lang="pt-BR" sz="2800" b="0" dirty="0"/>
              <a:t> / </a:t>
            </a:r>
            <a:r>
              <a:rPr lang="pt-BR" sz="2800" b="0" dirty="0" err="1"/>
              <a:t>or</a:t>
            </a:r>
            <a:r>
              <a:rPr lang="pt-BR" sz="2800" b="0" dirty="0"/>
              <a:t> </a:t>
            </a:r>
            <a:r>
              <a:rPr lang="pt-BR" sz="2800" b="0" dirty="0" err="1"/>
              <a:t>sensory</a:t>
            </a:r>
            <a:r>
              <a:rPr lang="pt-BR" sz="2800" b="0" dirty="0"/>
              <a:t> </a:t>
            </a:r>
            <a:r>
              <a:rPr lang="pt-BR" sz="2800" b="0" dirty="0" err="1"/>
              <a:t>speed</a:t>
            </a:r>
            <a:r>
              <a:rPr lang="pt-BR" sz="2800" b="0" dirty="0"/>
              <a:t> </a:t>
            </a:r>
            <a:r>
              <a:rPr lang="pt-BR" sz="2800" b="0" dirty="0" err="1"/>
              <a:t>reduction</a:t>
            </a:r>
            <a:r>
              <a:rPr lang="pt-BR" sz="2800" b="0" dirty="0"/>
              <a:t>).</a:t>
            </a:r>
            <a:endParaRPr kumimoji="0" lang="pt-BR" sz="2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14" name="Imagem 13">
            <a:extLst>
              <a:ext uri="{FF2B5EF4-FFF2-40B4-BE49-F238E27FC236}">
                <a16:creationId xmlns:a16="http://schemas.microsoft.com/office/drawing/2014/main" id="{8FFD1FA8-10B9-7C4A-9FC1-4668D19B0B92}"/>
              </a:ext>
            </a:extLst>
          </p:cNvPr>
          <p:cNvPicPr>
            <a:picLocks noChangeAspect="1"/>
          </p:cNvPicPr>
          <p:nvPr/>
        </p:nvPicPr>
        <p:blipFill rotWithShape="1">
          <a:blip r:embed="rId26">
            <a:alphaModFix/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colorTemperature colorTemp="632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665259" y="8123470"/>
            <a:ext cx="7694092" cy="645944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cxnSp>
        <p:nvCxnSpPr>
          <p:cNvPr id="16" name="Conector de Seta Reta 15">
            <a:extLst>
              <a:ext uri="{FF2B5EF4-FFF2-40B4-BE49-F238E27FC236}">
                <a16:creationId xmlns:a16="http://schemas.microsoft.com/office/drawing/2014/main" id="{97B652CC-9927-A642-9D00-64D340DC2C8C}"/>
              </a:ext>
            </a:extLst>
          </p:cNvPr>
          <p:cNvCxnSpPr>
            <a:cxnSpLocks/>
          </p:cNvCxnSpPr>
          <p:nvPr/>
        </p:nvCxnSpPr>
        <p:spPr>
          <a:xfrm>
            <a:off x="19225651" y="12231280"/>
            <a:ext cx="512327" cy="202927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2" name="Divisa 21">
            <a:extLst>
              <a:ext uri="{FF2B5EF4-FFF2-40B4-BE49-F238E27FC236}">
                <a16:creationId xmlns:a16="http://schemas.microsoft.com/office/drawing/2014/main" id="{0C1C4746-DC55-A040-B8BB-0C3CAD80986F}"/>
              </a:ext>
            </a:extLst>
          </p:cNvPr>
          <p:cNvSpPr/>
          <p:nvPr/>
        </p:nvSpPr>
        <p:spPr>
          <a:xfrm rot="9914532">
            <a:off x="20912879" y="11810331"/>
            <a:ext cx="355487" cy="277621"/>
          </a:xfrm>
          <a:prstGeom prst="chevron">
            <a:avLst>
              <a:gd name="adj" fmla="val 57318"/>
            </a:avLst>
          </a:prstGeom>
          <a:solidFill>
            <a:schemeClr val="bg1"/>
          </a:solidFill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126541" tIns="126541" rIns="126541" bIns="126541" numCol="1" spcCol="38100" rtlCol="0" anchor="ctr">
            <a:spAutoFit/>
          </a:bodyPr>
          <a:lstStyle/>
          <a:p>
            <a:pPr marL="0" marR="0" indent="0" algn="ctr" defTabSz="25870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BR" sz="96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8E9BEBD8-5CF3-3048-8F61-9F84B5B5E5B2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4465397" y="8341749"/>
            <a:ext cx="6961015" cy="4413825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C0B0394D-59BA-D647-9CFC-81900B935CEA}"/>
              </a:ext>
            </a:extLst>
          </p:cNvPr>
          <p:cNvPicPr>
            <a:picLocks noChangeAspect="1"/>
          </p:cNvPicPr>
          <p:nvPr/>
        </p:nvPicPr>
        <p:blipFill>
          <a:blip r:embed="rId28">
            <a:grayscl/>
          </a:blip>
          <a:stretch>
            <a:fillRect/>
          </a:stretch>
        </p:blipFill>
        <p:spPr>
          <a:xfrm>
            <a:off x="24597437" y="12782251"/>
            <a:ext cx="3852559" cy="1710826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4CF1FBE9-6BA6-4041-AA47-5F14274EFB00}"/>
              </a:ext>
            </a:extLst>
          </p:cNvPr>
          <p:cNvPicPr>
            <a:picLocks noChangeAspect="1"/>
          </p:cNvPicPr>
          <p:nvPr/>
        </p:nvPicPr>
        <p:blipFill>
          <a:blip r:embed="rId29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8368716" y="12781587"/>
            <a:ext cx="2288099" cy="1710826"/>
          </a:xfrm>
          <a:prstGeom prst="rect">
            <a:avLst/>
          </a:prstGeom>
        </p:spPr>
      </p:pic>
      <p:sp>
        <p:nvSpPr>
          <p:cNvPr id="6" name="Quadro 5">
            <a:extLst>
              <a:ext uri="{FF2B5EF4-FFF2-40B4-BE49-F238E27FC236}">
                <a16:creationId xmlns:a16="http://schemas.microsoft.com/office/drawing/2014/main" id="{36139D66-216D-604F-BE28-EA34DC584050}"/>
              </a:ext>
            </a:extLst>
          </p:cNvPr>
          <p:cNvSpPr/>
          <p:nvPr/>
        </p:nvSpPr>
        <p:spPr>
          <a:xfrm>
            <a:off x="16630372" y="8062510"/>
            <a:ext cx="14761153" cy="6520403"/>
          </a:xfrm>
          <a:prstGeom prst="frame">
            <a:avLst>
              <a:gd name="adj1" fmla="val 1100"/>
            </a:avLst>
          </a:prstGeom>
          <a:solidFill>
            <a:schemeClr val="tx1"/>
          </a:solidFill>
          <a:ln w="63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126541" tIns="126541" rIns="126541" bIns="126541" numCol="1" spcCol="38100" rtlCol="0" anchor="ctr">
            <a:spAutoFit/>
          </a:bodyPr>
          <a:lstStyle/>
          <a:p>
            <a:pPr marL="0" marR="0" indent="0" algn="ctr" defTabSz="25870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BR" sz="96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graphicFrame>
        <p:nvGraphicFramePr>
          <p:cNvPr id="17" name="Tabela 16">
            <a:extLst>
              <a:ext uri="{FF2B5EF4-FFF2-40B4-BE49-F238E27FC236}">
                <a16:creationId xmlns:a16="http://schemas.microsoft.com/office/drawing/2014/main" id="{1D5C1746-D50B-E543-932A-AC590132F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2497358"/>
              </p:ext>
            </p:extLst>
          </p:nvPr>
        </p:nvGraphicFramePr>
        <p:xfrm>
          <a:off x="16676120" y="25250288"/>
          <a:ext cx="14896081" cy="508406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087073">
                  <a:extLst>
                    <a:ext uri="{9D8B030D-6E8A-4147-A177-3AD203B41FA5}">
                      <a16:colId xmlns:a16="http://schemas.microsoft.com/office/drawing/2014/main" val="859626994"/>
                    </a:ext>
                  </a:extLst>
                </a:gridCol>
                <a:gridCol w="3090204">
                  <a:extLst>
                    <a:ext uri="{9D8B030D-6E8A-4147-A177-3AD203B41FA5}">
                      <a16:colId xmlns:a16="http://schemas.microsoft.com/office/drawing/2014/main" val="3854496646"/>
                    </a:ext>
                  </a:extLst>
                </a:gridCol>
                <a:gridCol w="3389502">
                  <a:extLst>
                    <a:ext uri="{9D8B030D-6E8A-4147-A177-3AD203B41FA5}">
                      <a16:colId xmlns:a16="http://schemas.microsoft.com/office/drawing/2014/main" val="1053288171"/>
                    </a:ext>
                  </a:extLst>
                </a:gridCol>
                <a:gridCol w="3389502">
                  <a:extLst>
                    <a:ext uri="{9D8B030D-6E8A-4147-A177-3AD203B41FA5}">
                      <a16:colId xmlns:a16="http://schemas.microsoft.com/office/drawing/2014/main" val="2051428221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2990865608"/>
                    </a:ext>
                  </a:extLst>
                </a:gridCol>
              </a:tblGrid>
              <a:tr h="713748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t-BR" sz="28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Comparison</a:t>
                      </a:r>
                      <a:r>
                        <a:rPr lang="pt-BR" sz="28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28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between</a:t>
                      </a:r>
                      <a:r>
                        <a:rPr lang="pt-BR" sz="28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28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ultrasound</a:t>
                      </a:r>
                      <a:r>
                        <a:rPr lang="pt-BR" sz="28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28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pt-BR" sz="28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28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electrophysiological</a:t>
                      </a:r>
                      <a:r>
                        <a:rPr lang="pt-BR" sz="28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28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findings</a:t>
                      </a:r>
                      <a:endParaRPr lang="pt-BR" sz="2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8756687"/>
                  </a:ext>
                </a:extLst>
              </a:tr>
              <a:tr h="722057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Electrophysiological</a:t>
                      </a:r>
                      <a:r>
                        <a:rPr lang="pt-BR" sz="2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24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change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Presence</a:t>
                      </a:r>
                      <a:r>
                        <a:rPr lang="pt-BR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24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pt-BR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24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blood</a:t>
                      </a:r>
                      <a:r>
                        <a:rPr lang="pt-BR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24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flow</a:t>
                      </a:r>
                      <a:r>
                        <a:rPr lang="pt-BR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258706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Doppler </a:t>
                      </a:r>
                      <a:r>
                        <a:rPr lang="pt-BR" sz="24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Flow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b"/>
                      <a:r>
                        <a:rPr lang="pt-BR" sz="2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546296"/>
                  </a:ext>
                </a:extLst>
              </a:tr>
              <a:tr h="722057"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dirty="0"/>
                        <a:t>Focal </a:t>
                      </a:r>
                      <a:r>
                        <a:rPr lang="pt-BR" sz="2400" dirty="0" err="1"/>
                        <a:t>demyelinating</a:t>
                      </a:r>
                      <a:r>
                        <a:rPr lang="pt-BR" sz="2400" dirty="0"/>
                        <a:t> </a:t>
                      </a:r>
                      <a:r>
                        <a:rPr lang="pt-BR" sz="2400" dirty="0" err="1"/>
                        <a:t>lesion</a:t>
                      </a:r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(TD)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(31%)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52143349"/>
                  </a:ext>
                </a:extLst>
              </a:tr>
              <a:tr h="722057"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Axonal </a:t>
                      </a:r>
                      <a:r>
                        <a:rPr lang="pt-BR" sz="2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injury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(1,5%)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56302000"/>
                  </a:ext>
                </a:extLst>
              </a:tr>
              <a:tr h="722057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Presence</a:t>
                      </a:r>
                      <a:r>
                        <a:rPr lang="pt-BR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24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pt-BR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24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blood</a:t>
                      </a:r>
                      <a:r>
                        <a:rPr lang="pt-BR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24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flow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NC </a:t>
                      </a:r>
                      <a:r>
                        <a:rPr lang="pt-BR" sz="24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altered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Normal NC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Minimal</a:t>
                      </a:r>
                      <a:r>
                        <a:rPr lang="pt-BR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24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changes</a:t>
                      </a:r>
                      <a:r>
                        <a:rPr lang="pt-BR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NC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Total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985741"/>
                  </a:ext>
                </a:extLst>
              </a:tr>
              <a:tr h="722057"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Central    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82871889"/>
                  </a:ext>
                </a:extLst>
              </a:tr>
              <a:tr h="722057"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Periferic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09692828"/>
                  </a:ext>
                </a:extLst>
              </a:tr>
            </a:tbl>
          </a:graphicData>
        </a:graphic>
      </p:graphicFrame>
      <p:graphicFrame>
        <p:nvGraphicFramePr>
          <p:cNvPr id="31" name="Gráfico 30">
            <a:extLst>
              <a:ext uri="{FF2B5EF4-FFF2-40B4-BE49-F238E27FC236}">
                <a16:creationId xmlns:a16="http://schemas.microsoft.com/office/drawing/2014/main" id="{63578556-1FEB-D645-8C4D-D553A9F3E9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5835741"/>
              </p:ext>
            </p:extLst>
          </p:nvPr>
        </p:nvGraphicFramePr>
        <p:xfrm>
          <a:off x="18528988" y="17404081"/>
          <a:ext cx="11371892" cy="56458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0"/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BF56E5EB-EA95-364B-B282-D52F2446DC7D}"/>
              </a:ext>
            </a:extLst>
          </p:cNvPr>
          <p:cNvSpPr txBox="1"/>
          <p:nvPr/>
        </p:nvSpPr>
        <p:spPr>
          <a:xfrm>
            <a:off x="21090622" y="20874113"/>
            <a:ext cx="1161091" cy="624885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126541" tIns="126541" rIns="126541" bIns="126541" numCol="1" spcCol="38100" rtlCol="0" anchor="ctr">
            <a:spAutoFit/>
          </a:bodyPr>
          <a:lstStyle/>
          <a:p>
            <a:pPr marL="0" marR="0" indent="0" algn="ctr" defTabSz="25870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t-BR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31%</a:t>
            </a:r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ADAECE28-0A10-064A-BA58-E64C25DF5118}"/>
              </a:ext>
            </a:extLst>
          </p:cNvPr>
          <p:cNvSpPr txBox="1"/>
          <p:nvPr/>
        </p:nvSpPr>
        <p:spPr>
          <a:xfrm>
            <a:off x="20717317" y="18808018"/>
            <a:ext cx="1161091" cy="624885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126541" tIns="126541" rIns="126541" bIns="126541" numCol="1" spcCol="38100" rtlCol="0" anchor="ctr">
            <a:spAutoFit/>
          </a:bodyPr>
          <a:lstStyle/>
          <a:p>
            <a:pPr marL="0" marR="0" indent="0" algn="ctr" defTabSz="25870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pt-BR" sz="2400" dirty="0"/>
              <a:t>1,5 </a:t>
            </a:r>
            <a:r>
              <a:rPr kumimoji="0" lang="pt-BR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%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126541" tIns="126541" rIns="126541" bIns="126541" numCol="1" spcCol="38100" rtlCol="0" anchor="ctr">
        <a:spAutoFit/>
      </a:bodyPr>
      <a:lstStyle>
        <a:defPPr marL="0" marR="0" indent="0" algn="ctr" defTabSz="25870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9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126541" tIns="126541" rIns="126541" bIns="126541" numCol="1" spcCol="38100" rtlCol="0" anchor="ctr">
        <a:spAutoFit/>
      </a:bodyPr>
      <a:lstStyle>
        <a:defPPr marL="0" marR="0" indent="0" algn="ctr" defTabSz="25870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02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126541" tIns="126541" rIns="126541" bIns="126541" numCol="1" spcCol="38100" rtlCol="0" anchor="ctr">
        <a:spAutoFit/>
      </a:bodyPr>
      <a:lstStyle>
        <a:defPPr marL="0" marR="0" indent="0" algn="ctr" defTabSz="25870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9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126541" tIns="126541" rIns="126541" bIns="126541" numCol="1" spcCol="38100" rtlCol="0" anchor="ctr">
        <a:spAutoFit/>
      </a:bodyPr>
      <a:lstStyle>
        <a:defPPr marL="0" marR="0" indent="0" algn="ctr" defTabSz="25870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02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1962</TotalTime>
  <Words>752</Words>
  <Application>Microsoft Macintosh PowerPoint</Application>
  <PresentationFormat>Personalizar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Arial</vt:lpstr>
      <vt:lpstr>Helvetica Light</vt:lpstr>
      <vt:lpstr>Helvetica Neue</vt:lpstr>
      <vt:lpstr>Helvetica Neue Light</vt:lpstr>
      <vt:lpstr>Helvetica Neue Medium</vt:lpstr>
      <vt:lpstr>Helvetica Neue Thin</vt:lpstr>
      <vt:lpstr>White</vt:lpstr>
      <vt:lpstr>Apresentação do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Garbino</dc:creator>
  <cp:lastModifiedBy>Juliana Akita</cp:lastModifiedBy>
  <cp:revision>59</cp:revision>
  <dcterms:modified xsi:type="dcterms:W3CDTF">2018-10-08T10:56:07Z</dcterms:modified>
</cp:coreProperties>
</file>