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 Pinheiro Modolo" initials="GPM" lastIdx="2" clrIdx="0">
    <p:extLst>
      <p:ext uri="{19B8F6BF-5375-455C-9EA6-DF929625EA0E}">
        <p15:presenceInfo xmlns:p15="http://schemas.microsoft.com/office/powerpoint/2012/main" userId="c6a4be8c983cdc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74"/>
  </p:normalViewPr>
  <p:slideViewPr>
    <p:cSldViewPr snapToGrid="0" snapToObjects="1">
      <p:cViewPr>
        <p:scale>
          <a:sx n="33" d="100"/>
          <a:sy n="33" d="100"/>
        </p:scale>
        <p:origin x="24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5-28T20:16:53.39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16863 1580 6975,'-211'151'-55,"146"-109"1,-1-1 0,-3 1 0,-3-1 0,-7 2 0,-4-1 0,-2-1 0,1-2 0,-3-2 0,0-1 0,0-3 0,1-3 0,9-4 0,0-3 0,2-2 0,2 0 0,-11 0 0,3-1 0,5-1 0,-11 3 0,8 1 0,16-1 0,6 1-327,8-1 1,7 1 0,-3 23 1519,-45-46-1177,72-2 0,-3 0 0,-4-1 0,-3-1 0,-2 0 0,-5-1 0,-2 0 0,-3-1 0,-3-1 1,-3 0-1,-3 0 0,-3-1 0,-3-1 0,-2 0 0,-3-1 0,-3 0 0,-2-1 0,-3 0 1,-2 0-1,-2-1 0,-3-1 0,-3 0 0,-1 0 0,-3-1 0,-2 0 0,-2-1 0,-2 0 0,-3 0 1,-1-1-1,-2 0 0,-2-1 0,-1 1 0,-3-2 0,-1 1 0,-2-1 0,-1 0 0,-2 0 1,-1-1-1,-2 0 0,-1 0 0,-2 0 0,-1-1 0,-1 0 0,-1 0 0,-1-1 0,-2 1 1,0-1-1,-2 0 0,0 0 0,-1 0 0,-1-1 0,-1 1 0,-1-1 0,0 0 0,-1 0 0,0 0 1,-1 0-1,0-1 0,-1 1 0,0-1 0,-1 1 0,1-1 0,-1 1 0,0-1 0,0 0 1,0 1-1,0-1 0,0 0 0,0 1 0,0-1 0,0 0 0,1 1 0,0-1 0,0 1 1,1 0-1,0-1 0,1 1 0,1 0 0,0 0 0,0 0 0,2 0 0,0 1 0,1-1 0,1 1 1,1 0-1,1 0 0,1 0 0,1 1 0,1-1 0,1 1 0,2 0 0,1 1 0,1-1 1,1 1-1,3 0 0,0 1 0,2-1 0,2 1 0,2 1 0,1-1 0,2 1 0,1 0 1,3 1-1,2 0 0,1 0 0,3 1 0,1 0 0,3 1 0,2-1 0,2 2 0,3-1 0,1 1 1,3 1-1,3 0 0,2 1 34,-57-11 1,6 2 0,6 1-1,4 0 1,5 2 0,4 0 0,4 1-1,4 0 1,2 1 0,3 0-1,2 1 1,1 0 0,2 1 0,1-1-1,0 0 1,0 1 0,0-1 0,-1 1-1,-2-1 1,-1-1 0,-2 1-1,-3-1 1,-2-1 0,-4 0 0,-4-1-1,-4 0 1,-5-2 0,-4 0 0,-6-1-1,-6-2 4,57 11 0,-4-1 0,-1 0 0,-4-1 0,-2 0 0,-2 0 0,-3-1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>
            <a:spLocks noGrp="1"/>
          </p:cNvSpPr>
          <p:nvPr>
            <p:ph type="body" sz="quarter" idx="13"/>
          </p:nvPr>
        </p:nvSpPr>
        <p:spPr>
          <a:xfrm>
            <a:off x="3165114" y="25297677"/>
            <a:ext cx="26067471" cy="177891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0200" i="1"/>
            </a:lvl1pPr>
          </a:lstStyle>
          <a:p>
            <a:r>
              <a:t>–Jaime Silveira</a:t>
            </a:r>
          </a:p>
        </p:txBody>
      </p:sp>
      <p:sp>
        <p:nvSpPr>
          <p:cNvPr id="94" name="“Digite uma citação aqui.”"/>
          <p:cNvSpPr txBox="1">
            <a:spLocks noGrp="1"/>
          </p:cNvSpPr>
          <p:nvPr>
            <p:ph type="body" sz="quarter" idx="14"/>
          </p:nvPr>
        </p:nvSpPr>
        <p:spPr>
          <a:xfrm>
            <a:off x="3165114" y="19607154"/>
            <a:ext cx="26067471" cy="2459899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“Digite uma citação aqui.” </a:t>
            </a:r>
          </a:p>
        </p:txBody>
      </p:sp>
      <p:sp>
        <p:nvSpPr>
          <p:cNvPr id="9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>
            <a:spLocks noGrp="1"/>
          </p:cNvSpPr>
          <p:nvPr>
            <p:ph type="pic" idx="13"/>
          </p:nvPr>
        </p:nvSpPr>
        <p:spPr>
          <a:xfrm>
            <a:off x="1586" y="9448402"/>
            <a:ext cx="32394526" cy="242958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>
            <a:spLocks noGrp="1"/>
          </p:cNvSpPr>
          <p:nvPr>
            <p:ph type="pic" sz="half" idx="13"/>
          </p:nvPr>
        </p:nvSpPr>
        <p:spPr>
          <a:xfrm>
            <a:off x="4050902" y="11125072"/>
            <a:ext cx="24295896" cy="147104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26183465"/>
            <a:ext cx="26067471" cy="3543152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3165114" y="29758251"/>
            <a:ext cx="26067471" cy="2815541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17483763"/>
            <a:ext cx="26067471" cy="8225174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11030166"/>
            <a:ext cx="13286818" cy="204680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1030167"/>
            <a:ext cx="13286818" cy="9933478"/>
          </a:xfrm>
          <a:prstGeom prst="rect">
            <a:avLst/>
          </a:prstGeom>
        </p:spPr>
        <p:txBody>
          <a:bodyPr/>
          <a:lstStyle>
            <a:lvl1pPr>
              <a:defRPr sz="260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4232" y="21216726"/>
            <a:ext cx="13286818" cy="10249831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4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4232" y="15901999"/>
            <a:ext cx="27649235" cy="15659464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15901999"/>
            <a:ext cx="13286818" cy="156594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4232" y="15901999"/>
            <a:ext cx="13286818" cy="15659464"/>
          </a:xfrm>
          <a:prstGeom prst="rect">
            <a:avLst/>
          </a:prstGeom>
        </p:spPr>
        <p:txBody>
          <a:bodyPr anchor="ctr"/>
          <a:lstStyle>
            <a:lvl1pPr marL="1445078" indent="-1445078" algn="l">
              <a:spcBef>
                <a:spcPts val="14100"/>
              </a:spcBef>
              <a:buSzPct val="145000"/>
              <a:buChar char="•"/>
              <a:defRPr sz="11800"/>
            </a:lvl1pPr>
            <a:lvl2pPr marL="1787978" indent="-1445078" algn="l">
              <a:spcBef>
                <a:spcPts val="14100"/>
              </a:spcBef>
              <a:buSzPct val="145000"/>
              <a:buChar char="•"/>
              <a:defRPr sz="11800"/>
            </a:lvl2pPr>
            <a:lvl3pPr marL="2130878" indent="-1445078" algn="l">
              <a:spcBef>
                <a:spcPts val="14100"/>
              </a:spcBef>
              <a:buSzPct val="145000"/>
              <a:buChar char="•"/>
              <a:defRPr sz="11800"/>
            </a:lvl3pPr>
            <a:lvl4pPr marL="2473778" indent="-1445078" algn="l">
              <a:spcBef>
                <a:spcPts val="14100"/>
              </a:spcBef>
              <a:buSzPct val="145000"/>
              <a:buChar char="•"/>
              <a:defRPr sz="11800"/>
            </a:lvl4pPr>
            <a:lvl5pPr marL="2816678" indent="-1445078" algn="l">
              <a:spcBef>
                <a:spcPts val="14100"/>
              </a:spcBef>
              <a:buSzPct val="145000"/>
              <a:buChar char="•"/>
              <a:defRPr sz="11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77360" y="32605426"/>
            <a:ext cx="1226107" cy="1294484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4232" y="12611930"/>
            <a:ext cx="27649235" cy="17968840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22134149"/>
            <a:ext cx="13286818" cy="93956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m"/>
          <p:cNvSpPr>
            <a:spLocks noGrp="1"/>
          </p:cNvSpPr>
          <p:nvPr>
            <p:ph type="pic" sz="quarter" idx="14"/>
          </p:nvPr>
        </p:nvSpPr>
        <p:spPr>
          <a:xfrm>
            <a:off x="16736649" y="11662872"/>
            <a:ext cx="13286818" cy="93956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m"/>
          <p:cNvSpPr>
            <a:spLocks noGrp="1"/>
          </p:cNvSpPr>
          <p:nvPr>
            <p:ph type="pic" sz="quarter" idx="15"/>
          </p:nvPr>
        </p:nvSpPr>
        <p:spPr>
          <a:xfrm>
            <a:off x="2374232" y="11662872"/>
            <a:ext cx="13286818" cy="1986695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13529354"/>
            <a:ext cx="26067471" cy="82251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b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165114" y="22007608"/>
            <a:ext cx="26067471" cy="28155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77360" y="32605426"/>
            <a:ext cx="1226107" cy="1269433"/>
          </a:xfrm>
          <a:prstGeom prst="rect">
            <a:avLst/>
          </a:prstGeom>
          <a:ln w="3175">
            <a:miter lim="400000"/>
          </a:ln>
        </p:spPr>
        <p:txBody>
          <a:bodyPr wrap="none" lIns="126541" tIns="126541" rIns="126541" bIns="126541">
            <a:spAutoFit/>
          </a:bodyPr>
          <a:lstStyle>
            <a:lvl1pPr>
              <a:defRPr sz="68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228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457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685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9144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11430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1371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600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828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.png"/><Relationship Id="rId3" Type="http://schemas.openxmlformats.org/officeDocument/2006/relationships/hyperlink" Target="mailto:luizhgranja@gmail.com" TargetMode="External"/><Relationship Id="rId25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2.xml"/><Relationship Id="rId24" Type="http://schemas.openxmlformats.org/officeDocument/2006/relationships/image" Target="../media/image20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>
            <a:extLst>
              <a:ext uri="{FF2B5EF4-FFF2-40B4-BE49-F238E27FC236}">
                <a16:creationId xmlns:a16="http://schemas.microsoft.com/office/drawing/2014/main" id="{9E25F1FA-5A9C-4AC6-9233-6BDAB585B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686"/>
            <a:ext cx="4703779" cy="4703779"/>
          </a:xfrm>
          <a:prstGeom prst="rect">
            <a:avLst/>
          </a:prstGeom>
        </p:spPr>
      </p:pic>
      <p:sp>
        <p:nvSpPr>
          <p:cNvPr id="119" name="Discussão"/>
          <p:cNvSpPr/>
          <p:nvPr/>
        </p:nvSpPr>
        <p:spPr>
          <a:xfrm>
            <a:off x="16198850" y="16823657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Conclusão</a:t>
            </a:r>
            <a:endParaRPr dirty="0"/>
          </a:p>
        </p:txBody>
      </p:sp>
      <p:sp>
        <p:nvSpPr>
          <p:cNvPr id="131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/>
          <p:cNvSpPr txBox="1"/>
          <p:nvPr/>
        </p:nvSpPr>
        <p:spPr>
          <a:xfrm>
            <a:off x="1393661" y="7218813"/>
            <a:ext cx="14760000" cy="113355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4000" dirty="0"/>
              <a:t>O prurido braquiorradial (PBR), descrito em 1968 por Waisman, é uma forma especial de prurido caracterizada por prurido crônico (duração maior que seis semanas), geralmente bem localizado (o que difere da maioria das outras causas de prurido de longa duração), e por não se associar a anormalidades cutâneas aparentes, acomete a face dorsolateral dos membros superiores, e pode se apresentar como prurido, queimação, agulhadas, parestesia ou dores localizadas tendo como característica o alivio à aplicação local de gelo. Trata-se de um quadro benigno porem de diagnóstico etiológico discutido, sendo as hipóteses mais citadas na literatura: a exposição solar e a compressão de raízes cervicais. O comprometimento radicular ocorre nos dermátomos de C5 a C8 como consequência de alterações degenerativas da coluna cervical, traumáticas e/ou tumorais. A eletroneuromiografia (ENMG) é empregada no diagnóstico de radiculopatia desde 1950, podendo localizar o miótomo ou miótomos comprometidos, portanto, quais as raízes envolvidas. </a:t>
            </a:r>
            <a:endParaRPr sz="4000" dirty="0"/>
          </a:p>
        </p:txBody>
      </p:sp>
      <p:sp>
        <p:nvSpPr>
          <p:cNvPr id="132" name="Tomografia sem contraste mostrou perda da delimitação de globo pálido, insula e cabeça de núcleo caudado esquerda e sinal de a. cerebral média esquerda hiperdensa. Angiotomografia confirmou obstrução em segmento M1 de a. cerebral média direita(ACMD). Perfusão com área de penumbra de 104 ml sem core isquêmico. A trombólise intra-venosa(IV) com Alteplase foi realizada com 03h00 do ictus. Contra-indicado Trombectomia Mecânica devido de possibilidade de invasão tumoral de segmento intracraniano da a. carótida interna esquerda(ACIE)."/>
          <p:cNvSpPr txBox="1"/>
          <p:nvPr/>
        </p:nvSpPr>
        <p:spPr>
          <a:xfrm>
            <a:off x="16244041" y="17729805"/>
            <a:ext cx="14760000" cy="9488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4000" dirty="0"/>
              <a:t>Na literatura pesquisada a idade média dos pacientes com PRB está em torno de 57 anos +/- 11 anos com predileção pelo sexo feminino assim como nessa amostra. O acometimento das raízes de C6 e C7 foi o mais frequente, 33 e 34% respectivamente. Nesse estudo também foi visto um maior acometimento das raízes de C6 e C7, sendo que a distribuição dermatomérica dos sintomas com a distribuição miotomérica da ENMG apresentou maior relação em C7, estando, a ENMG, alterada em 91% dos pacientes (23 pacientes com queixas em território de C7 e 21 pacientes com ENMG evidenciando um acometimento radicular de C7). As queixas de C6 e C7 somadas correspondem a 67% dos casos estando a ENMG alterada em 71% destes. Observando-se, portanto, a correlação entre a distribuição dermatomérica dos sintomas e os achados da ENMG em pacientes com PBR.</a:t>
            </a:r>
            <a:endParaRPr sz="4000" dirty="0"/>
          </a:p>
        </p:txBody>
      </p:sp>
      <p:sp>
        <p:nvSpPr>
          <p:cNvPr id="133" name="Evoluiu sem sangramentos intracranianos e com melhora clínica com escore NIHSS de alta de 12, de 9 em 90 dias e visão normal em olho direito. Tomografia controle com delimitação de área núcleo-capsular e subcortical. Investigação etiológica mostrou Plaquetose de 4.969.000/mm3. Apresentou  Neutropenia Febril durante internação com alta hospitalar após tratamento antimicrobiano. Trombólise IV realizada após discussão com familiares, considerando perda visual e sequela sensitivo-motora grave."/>
          <p:cNvSpPr txBox="1"/>
          <p:nvPr/>
        </p:nvSpPr>
        <p:spPr>
          <a:xfrm>
            <a:off x="16282140" y="28141916"/>
            <a:ext cx="14760000" cy="105968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>
            <a:spAutoFit/>
          </a:bodyPr>
          <a:lstStyle/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>
                <a:sym typeface="Arial"/>
              </a:rPr>
              <a:t>Waisman M. Solar pruritus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the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elbows</a:t>
            </a:r>
            <a:r>
              <a:rPr lang="pt-BR" sz="3200" b="0" dirty="0">
                <a:sym typeface="Arial"/>
              </a:rPr>
              <a:t> (</a:t>
            </a:r>
            <a:r>
              <a:rPr lang="pt-BR" sz="3200" b="0" dirty="0" err="1">
                <a:sym typeface="Arial"/>
              </a:rPr>
              <a:t>brachioradial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summer</a:t>
            </a:r>
            <a:r>
              <a:rPr lang="pt-BR" sz="3200" b="0" dirty="0">
                <a:sym typeface="Arial"/>
              </a:rPr>
              <a:t> pruritus). </a:t>
            </a:r>
            <a:r>
              <a:rPr lang="pt-BR" sz="3200" b="0" dirty="0" err="1">
                <a:sym typeface="Arial"/>
              </a:rPr>
              <a:t>Arch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Dermatol</a:t>
            </a:r>
            <a:r>
              <a:rPr lang="pt-BR" sz="3200" b="0" dirty="0">
                <a:sym typeface="Arial"/>
              </a:rPr>
              <a:t>. 1968; 98: 481 - 5.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Balbinot</a:t>
            </a:r>
            <a:r>
              <a:rPr lang="pt-BR" sz="3200" b="0" dirty="0">
                <a:sym typeface="Arial"/>
              </a:rPr>
              <a:t> LF, Garbino JA, Riberto M. Eletroneuromiografia na avaliação das </a:t>
            </a:r>
            <a:r>
              <a:rPr lang="pt-BR" sz="3200" b="0" dirty="0" err="1">
                <a:sym typeface="Arial"/>
              </a:rPr>
              <a:t>radiculopatias</a:t>
            </a:r>
            <a:r>
              <a:rPr lang="pt-BR" sz="3200" b="0" dirty="0">
                <a:sym typeface="Arial"/>
              </a:rPr>
              <a:t> cervicais e lombossacrais. ACTA FISIATR. 2010; 17(4): 188 – 192.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Masuda</a:t>
            </a:r>
            <a:r>
              <a:rPr lang="pt-BR" sz="3200" b="0" dirty="0">
                <a:sym typeface="Arial"/>
              </a:rPr>
              <a:t> PY, Martelli AC, </a:t>
            </a:r>
            <a:r>
              <a:rPr lang="pt-BR" sz="3200" b="0" dirty="0" err="1">
                <a:sym typeface="Arial"/>
              </a:rPr>
              <a:t>Wachholz</a:t>
            </a:r>
            <a:r>
              <a:rPr lang="pt-BR" sz="3200" b="0" dirty="0">
                <a:sym typeface="Arial"/>
              </a:rPr>
              <a:t> PA, </a:t>
            </a:r>
            <a:r>
              <a:rPr lang="pt-BR" sz="3200" b="0" dirty="0" err="1">
                <a:sym typeface="Arial"/>
              </a:rPr>
              <a:t>Akumatsu</a:t>
            </a:r>
            <a:r>
              <a:rPr lang="pt-BR" sz="3200" b="0" dirty="0">
                <a:sym typeface="Arial"/>
              </a:rPr>
              <a:t> HT, Martins AL, Silva NM. </a:t>
            </a:r>
            <a:r>
              <a:rPr lang="pt-BR" sz="3200" b="0" dirty="0" err="1">
                <a:sym typeface="Arial"/>
              </a:rPr>
              <a:t>Brachioradial</a:t>
            </a:r>
            <a:r>
              <a:rPr lang="pt-BR" sz="3200" b="0" dirty="0">
                <a:sym typeface="Arial"/>
              </a:rPr>
              <a:t> pruritus – </a:t>
            </a:r>
            <a:r>
              <a:rPr lang="pt-BR" sz="3200" b="0" dirty="0" err="1">
                <a:sym typeface="Arial"/>
              </a:rPr>
              <a:t>descriptive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analysis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Brazilian</a:t>
            </a:r>
            <a:r>
              <a:rPr lang="pt-BR" sz="3200" b="0" dirty="0">
                <a:sym typeface="Arial"/>
              </a:rPr>
              <a:t> case series. J </a:t>
            </a:r>
            <a:r>
              <a:rPr lang="pt-BR" sz="3200" b="0" dirty="0" err="1">
                <a:sym typeface="Arial"/>
              </a:rPr>
              <a:t>Dtsch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Dermatol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Ges</a:t>
            </a:r>
            <a:r>
              <a:rPr lang="pt-BR" sz="3200" b="0" dirty="0">
                <a:sym typeface="Arial"/>
              </a:rPr>
              <a:t>. 2013 </a:t>
            </a:r>
            <a:r>
              <a:rPr lang="pt-BR" sz="3200" b="0" dirty="0" err="1">
                <a:sym typeface="Arial"/>
              </a:rPr>
              <a:t>Jun</a:t>
            </a:r>
            <a:r>
              <a:rPr lang="pt-BR" sz="3200" b="0" dirty="0">
                <a:sym typeface="Arial"/>
              </a:rPr>
              <a:t>; 11(6): 530-5.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Mirzoyev</a:t>
            </a:r>
            <a:r>
              <a:rPr lang="pt-BR" sz="3200" b="0" dirty="0">
                <a:sym typeface="Arial"/>
              </a:rPr>
              <a:t> SA, Davis MDP. </a:t>
            </a:r>
            <a:r>
              <a:rPr lang="pt-BR" sz="3200" b="0" dirty="0" err="1">
                <a:sym typeface="Arial"/>
              </a:rPr>
              <a:t>Brachioradial</a:t>
            </a:r>
            <a:r>
              <a:rPr lang="pt-BR" sz="3200" b="0" dirty="0">
                <a:sym typeface="Arial"/>
              </a:rPr>
              <a:t> pruritus: </a:t>
            </a:r>
            <a:r>
              <a:rPr lang="pt-BR" sz="3200" b="0" dirty="0" err="1">
                <a:sym typeface="Arial"/>
              </a:rPr>
              <a:t>Mayo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Clinic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experience</a:t>
            </a:r>
            <a:r>
              <a:rPr lang="pt-BR" sz="3200" b="0" dirty="0">
                <a:sym typeface="Arial"/>
              </a:rPr>
              <a:t> over </a:t>
            </a:r>
            <a:r>
              <a:rPr lang="pt-BR" sz="3200" b="0" dirty="0" err="1">
                <a:sym typeface="Arial"/>
              </a:rPr>
              <a:t>the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past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decade</a:t>
            </a:r>
            <a:r>
              <a:rPr lang="pt-BR" sz="3200" b="0" dirty="0">
                <a:sym typeface="Arial"/>
              </a:rPr>
              <a:t>. British </a:t>
            </a:r>
            <a:r>
              <a:rPr lang="pt-BR" sz="3200" b="0" dirty="0" err="1">
                <a:sym typeface="Arial"/>
              </a:rPr>
              <a:t>Journal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Dermatology</a:t>
            </a:r>
            <a:r>
              <a:rPr lang="pt-BR" sz="3200" b="0" dirty="0">
                <a:sym typeface="Arial"/>
              </a:rPr>
              <a:t>. 2013; 169: 1007 – 1015.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Mataix</a:t>
            </a:r>
            <a:r>
              <a:rPr lang="pt-BR" sz="3200" b="0" dirty="0">
                <a:sym typeface="Arial"/>
              </a:rPr>
              <a:t> J, Silvestre JF, </a:t>
            </a:r>
            <a:r>
              <a:rPr lang="pt-BR" sz="3200" b="0" dirty="0" err="1">
                <a:sym typeface="Arial"/>
              </a:rPr>
              <a:t>Climent</a:t>
            </a:r>
            <a:r>
              <a:rPr lang="pt-BR" sz="3200" b="0" dirty="0">
                <a:sym typeface="Arial"/>
              </a:rPr>
              <a:t> JM, Pastor N, </a:t>
            </a:r>
            <a:r>
              <a:rPr lang="pt-BR" sz="3200" b="0" dirty="0" err="1">
                <a:sym typeface="Arial"/>
              </a:rPr>
              <a:t>Lucasa</a:t>
            </a:r>
            <a:r>
              <a:rPr lang="pt-BR" sz="3200" b="0" dirty="0">
                <a:sym typeface="Arial"/>
              </a:rPr>
              <a:t> A. </a:t>
            </a:r>
            <a:r>
              <a:rPr lang="pt-BR" sz="3200" b="0" dirty="0" err="1">
                <a:sym typeface="Arial"/>
              </a:rPr>
              <a:t>Brachioradial</a:t>
            </a:r>
            <a:r>
              <a:rPr lang="pt-BR" sz="3200" b="0" dirty="0">
                <a:sym typeface="Arial"/>
              </a:rPr>
              <a:t> Pruritus as a </a:t>
            </a:r>
            <a:r>
              <a:rPr lang="pt-BR" sz="3200" b="0" dirty="0" err="1">
                <a:sym typeface="Arial"/>
              </a:rPr>
              <a:t>Symptom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Cervical Radiculopathy. </a:t>
            </a:r>
            <a:r>
              <a:rPr lang="pt-BR" sz="3200" b="0" dirty="0" err="1">
                <a:sym typeface="Arial"/>
              </a:rPr>
              <a:t>Actas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Dermosifiliogr</a:t>
            </a:r>
            <a:r>
              <a:rPr lang="pt-BR" sz="3200" b="0" dirty="0">
                <a:sym typeface="Arial"/>
              </a:rPr>
              <a:t>. 2008; 99: 719 – 22.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Weisshaar</a:t>
            </a:r>
            <a:r>
              <a:rPr lang="pt-BR" sz="3200" b="0" dirty="0">
                <a:sym typeface="Arial"/>
              </a:rPr>
              <a:t> E, </a:t>
            </a:r>
            <a:r>
              <a:rPr lang="pt-BR" sz="3200" b="0" dirty="0" err="1">
                <a:sym typeface="Arial"/>
              </a:rPr>
              <a:t>Szepietowski</a:t>
            </a:r>
            <a:r>
              <a:rPr lang="pt-BR" sz="3200" b="0" dirty="0">
                <a:sym typeface="Arial"/>
              </a:rPr>
              <a:t> JC, </a:t>
            </a:r>
            <a:r>
              <a:rPr lang="pt-BR" sz="3200" b="0" dirty="0" err="1">
                <a:sym typeface="Arial"/>
              </a:rPr>
              <a:t>Darsow</a:t>
            </a:r>
            <a:r>
              <a:rPr lang="pt-BR" sz="3200" b="0" dirty="0">
                <a:sym typeface="Arial"/>
              </a:rPr>
              <a:t> U, </a:t>
            </a:r>
            <a:r>
              <a:rPr lang="pt-BR" sz="3200" b="0" dirty="0" err="1">
                <a:sym typeface="Arial"/>
              </a:rPr>
              <a:t>Misery</a:t>
            </a:r>
            <a:r>
              <a:rPr lang="pt-BR" sz="3200" b="0" dirty="0">
                <a:sym typeface="Arial"/>
              </a:rPr>
              <a:t> L, </a:t>
            </a:r>
            <a:r>
              <a:rPr lang="pt-BR" sz="3200" b="0" dirty="0" err="1">
                <a:sym typeface="Arial"/>
              </a:rPr>
              <a:t>Wallengren</a:t>
            </a:r>
            <a:r>
              <a:rPr lang="pt-BR" sz="3200" b="0" dirty="0">
                <a:sym typeface="Arial"/>
              </a:rPr>
              <a:t> J, </a:t>
            </a:r>
            <a:r>
              <a:rPr lang="pt-BR" sz="3200" b="0" dirty="0" err="1">
                <a:sym typeface="Arial"/>
              </a:rPr>
              <a:t>Mettang</a:t>
            </a:r>
            <a:r>
              <a:rPr lang="pt-BR" sz="3200" b="0" dirty="0">
                <a:sym typeface="Arial"/>
              </a:rPr>
              <a:t> T, </a:t>
            </a:r>
            <a:r>
              <a:rPr lang="pt-BR" sz="3200" b="0" dirty="0" err="1">
                <a:sym typeface="Arial"/>
              </a:rPr>
              <a:t>Gieler</a:t>
            </a:r>
            <a:r>
              <a:rPr lang="pt-BR" sz="3200" b="0" dirty="0">
                <a:sym typeface="Arial"/>
              </a:rPr>
              <a:t> U, </a:t>
            </a:r>
            <a:r>
              <a:rPr lang="pt-BR" sz="3200" b="0" dirty="0" err="1">
                <a:sym typeface="Arial"/>
              </a:rPr>
              <a:t>Lotti</a:t>
            </a:r>
            <a:r>
              <a:rPr lang="pt-BR" sz="3200" b="0" dirty="0">
                <a:sym typeface="Arial"/>
              </a:rPr>
              <a:t> T, Lambert J, </a:t>
            </a:r>
            <a:r>
              <a:rPr lang="pt-BR" sz="3200" b="0" dirty="0" err="1">
                <a:sym typeface="Arial"/>
              </a:rPr>
              <a:t>Maisel</a:t>
            </a:r>
            <a:r>
              <a:rPr lang="pt-BR" sz="3200" b="0" dirty="0">
                <a:sym typeface="Arial"/>
              </a:rPr>
              <a:t> P, </a:t>
            </a:r>
            <a:r>
              <a:rPr lang="pt-BR" sz="3200" b="0" dirty="0" err="1">
                <a:sym typeface="Arial"/>
              </a:rPr>
              <a:t>Streit</a:t>
            </a:r>
            <a:r>
              <a:rPr lang="pt-BR" sz="3200" b="0" dirty="0">
                <a:sym typeface="Arial"/>
              </a:rPr>
              <a:t> M, </a:t>
            </a:r>
            <a:r>
              <a:rPr lang="pt-BR" sz="3200" b="0" dirty="0" err="1">
                <a:sym typeface="Arial"/>
              </a:rPr>
              <a:t>Greaves</a:t>
            </a:r>
            <a:r>
              <a:rPr lang="pt-BR" sz="3200" b="0" dirty="0">
                <a:sym typeface="Arial"/>
              </a:rPr>
              <a:t> MW, </a:t>
            </a:r>
            <a:r>
              <a:rPr lang="pt-BR" sz="3200" b="0" dirty="0" err="1">
                <a:sym typeface="Arial"/>
              </a:rPr>
              <a:t>Carmichael</a:t>
            </a:r>
            <a:r>
              <a:rPr lang="pt-BR" sz="3200" b="0" dirty="0">
                <a:sym typeface="Arial"/>
              </a:rPr>
              <a:t> A, </a:t>
            </a:r>
            <a:r>
              <a:rPr lang="pt-BR" sz="3200" b="0" dirty="0" err="1">
                <a:sym typeface="Arial"/>
              </a:rPr>
              <a:t>Tschachler</a:t>
            </a:r>
            <a:r>
              <a:rPr lang="pt-BR" sz="3200" b="0" dirty="0">
                <a:sym typeface="Arial"/>
              </a:rPr>
              <a:t> E, </a:t>
            </a:r>
            <a:r>
              <a:rPr lang="pt-BR" sz="3200" b="0" dirty="0" err="1">
                <a:sym typeface="Arial"/>
              </a:rPr>
              <a:t>Ring</a:t>
            </a:r>
            <a:r>
              <a:rPr lang="pt-BR" sz="3200" b="0" dirty="0">
                <a:sym typeface="Arial"/>
              </a:rPr>
              <a:t> J, </a:t>
            </a:r>
            <a:r>
              <a:rPr lang="pt-BR" sz="3200" b="0" dirty="0" err="1">
                <a:sym typeface="Arial"/>
              </a:rPr>
              <a:t>Ständer</a:t>
            </a:r>
            <a:r>
              <a:rPr lang="pt-BR" sz="3200" b="0" dirty="0">
                <a:sym typeface="Arial"/>
              </a:rPr>
              <a:t> S. </a:t>
            </a:r>
            <a:r>
              <a:rPr lang="pt-BR" sz="3200" b="0" dirty="0" err="1">
                <a:sym typeface="Arial"/>
              </a:rPr>
              <a:t>European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Guideline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on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Chronic</a:t>
            </a:r>
            <a:r>
              <a:rPr lang="pt-BR" sz="3200" b="0" dirty="0">
                <a:sym typeface="Arial"/>
              </a:rPr>
              <a:t> Pruritus. Acta </a:t>
            </a:r>
            <a:r>
              <a:rPr lang="pt-BR" sz="3200" b="0" dirty="0" err="1">
                <a:sym typeface="Arial"/>
              </a:rPr>
              <a:t>Derm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Venereol</a:t>
            </a:r>
            <a:r>
              <a:rPr lang="pt-BR" sz="3200" b="0" dirty="0">
                <a:sym typeface="Arial"/>
              </a:rPr>
              <a:t>. 2012; 92: 563–581.</a:t>
            </a:r>
          </a:p>
          <a:p>
            <a:pPr marL="742950" indent="-742950" algn="just" defTabSz="457200">
              <a:buFont typeface="+mj-lt"/>
              <a:buAutoNum type="arabicPeriod"/>
              <a:defRPr sz="4300" b="0">
                <a:latin typeface="Arial"/>
                <a:ea typeface="Arial"/>
                <a:cs typeface="Arial"/>
                <a:sym typeface="Arial"/>
              </a:defRPr>
            </a:pPr>
            <a:r>
              <a:rPr lang="pt-BR" sz="3200" b="0" dirty="0" err="1">
                <a:sym typeface="Arial"/>
              </a:rPr>
              <a:t>Ständer</a:t>
            </a:r>
            <a:r>
              <a:rPr lang="pt-BR" sz="3200" b="0" dirty="0">
                <a:sym typeface="Arial"/>
              </a:rPr>
              <a:t> S, </a:t>
            </a:r>
            <a:r>
              <a:rPr lang="pt-BR" sz="3200" b="0" dirty="0" err="1">
                <a:sym typeface="Arial"/>
              </a:rPr>
              <a:t>Weisshaar</a:t>
            </a:r>
            <a:r>
              <a:rPr lang="pt-BR" sz="3200" b="0" dirty="0">
                <a:sym typeface="Arial"/>
              </a:rPr>
              <a:t> E, </a:t>
            </a:r>
            <a:r>
              <a:rPr lang="pt-BR" sz="3200" b="0" dirty="0" err="1">
                <a:sym typeface="Arial"/>
              </a:rPr>
              <a:t>Mettang</a:t>
            </a:r>
            <a:r>
              <a:rPr lang="pt-BR" sz="3200" b="0" dirty="0">
                <a:sym typeface="Arial"/>
              </a:rPr>
              <a:t> T, et al. </a:t>
            </a:r>
            <a:r>
              <a:rPr lang="pt-BR" sz="3200" b="0" dirty="0" err="1">
                <a:sym typeface="Arial"/>
              </a:rPr>
              <a:t>Clinical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classification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itch: a position </a:t>
            </a:r>
            <a:r>
              <a:rPr lang="pt-BR" sz="3200" b="0" dirty="0" err="1">
                <a:sym typeface="Arial"/>
              </a:rPr>
              <a:t>paper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the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International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Forum</a:t>
            </a:r>
            <a:r>
              <a:rPr lang="pt-BR" sz="3200" b="0" dirty="0">
                <a:sym typeface="Arial"/>
              </a:rPr>
              <a:t> for </a:t>
            </a:r>
            <a:r>
              <a:rPr lang="pt-BR" sz="3200" b="0" dirty="0" err="1">
                <a:sym typeface="Arial"/>
              </a:rPr>
              <a:t>the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Study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of</a:t>
            </a:r>
            <a:r>
              <a:rPr lang="pt-BR" sz="3200" b="0" dirty="0">
                <a:sym typeface="Arial"/>
              </a:rPr>
              <a:t> Itch. Acta </a:t>
            </a:r>
            <a:r>
              <a:rPr lang="pt-BR" sz="3200" b="0" dirty="0" err="1">
                <a:sym typeface="Arial"/>
              </a:rPr>
              <a:t>Derm</a:t>
            </a:r>
            <a:r>
              <a:rPr lang="pt-BR" sz="3200" b="0" dirty="0">
                <a:sym typeface="Arial"/>
              </a:rPr>
              <a:t> </a:t>
            </a:r>
            <a:r>
              <a:rPr lang="pt-BR" sz="3200" b="0" dirty="0" err="1">
                <a:sym typeface="Arial"/>
              </a:rPr>
              <a:t>Venereol</a:t>
            </a:r>
            <a:r>
              <a:rPr lang="pt-BR" sz="3200" b="0" dirty="0">
                <a:sym typeface="Arial"/>
              </a:rPr>
              <a:t> 2007; 87:291-294.</a:t>
            </a:r>
          </a:p>
        </p:txBody>
      </p:sp>
      <p:sp>
        <p:nvSpPr>
          <p:cNvPr id="136" name="Robson Sarmento Teodoro ; Maria Yvone Carlos Formiga de Queiroz ;  Luisa Crevelin Costa ; Jordana Sartori Tartaglia ; Gustavo Leal Coutinho ; Juliana Luchin Diniz Silva ; Gabriel Pereira Modolo ; Rodrigo Bazan ; Silmeia Garcia Zanati Bazan…"/>
          <p:cNvSpPr txBox="1"/>
          <p:nvPr/>
        </p:nvSpPr>
        <p:spPr>
          <a:xfrm>
            <a:off x="1355562" y="3843141"/>
            <a:ext cx="30285428" cy="21022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/>
          <a:p>
            <a:pPr>
              <a:defRPr sz="3700"/>
            </a:pPr>
            <a:r>
              <a:rPr lang="de-DE" sz="4000" dirty="0"/>
              <a:t>Miller LHGSV, Akita J, Martelli AC, Kirchner DR, Garbino JA </a:t>
            </a:r>
          </a:p>
          <a:p>
            <a:pPr>
              <a:defRPr sz="3700"/>
            </a:pPr>
            <a:r>
              <a:rPr sz="4000" dirty="0"/>
              <a:t>E-mail: </a:t>
            </a:r>
            <a:r>
              <a:rPr lang="pt-BR" sz="4000" dirty="0">
                <a:hlinkClick r:id="rId3"/>
              </a:rPr>
              <a:t>luizhgranja@gmail.com</a:t>
            </a:r>
            <a:endParaRPr lang="pt-BR" sz="4000" dirty="0"/>
          </a:p>
          <a:p>
            <a:pPr>
              <a:defRPr sz="3700"/>
            </a:pPr>
            <a:r>
              <a:rPr lang="pt-BR" sz="4000" dirty="0"/>
              <a:t>Instituto Lauro de Souza Lima - ILSL</a:t>
            </a:r>
            <a:endParaRPr sz="4000" dirty="0"/>
          </a:p>
        </p:txBody>
      </p:sp>
      <p:sp>
        <p:nvSpPr>
          <p:cNvPr id="137" name="Trombólise intravenosa em paciente com Acidente Vascular Cerebral Isquêmico portador de Linfoma Não-Hodgkin Intra-axial : Relato de Caso"/>
          <p:cNvSpPr/>
          <p:nvPr/>
        </p:nvSpPr>
        <p:spPr>
          <a:xfrm>
            <a:off x="4280990" y="1033451"/>
            <a:ext cx="27360000" cy="277702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 defTabSz="457200">
              <a:defRPr sz="6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Avaliação neurofisiológica de pacientes com prurido braquiorradial</a:t>
            </a:r>
          </a:p>
        </p:txBody>
      </p:sp>
      <p:sp>
        <p:nvSpPr>
          <p:cNvPr id="138" name="Apresentação do Caso"/>
          <p:cNvSpPr/>
          <p:nvPr/>
        </p:nvSpPr>
        <p:spPr>
          <a:xfrm>
            <a:off x="1355562" y="6269460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Introdução</a:t>
            </a:r>
            <a:endParaRPr dirty="0"/>
          </a:p>
        </p:txBody>
      </p:sp>
      <p:sp>
        <p:nvSpPr>
          <p:cNvPr id="161" name="Figura3: Perfusão: Redução do CBV(a) e CBF(b) com aumento do Tmax(c) sem core isquêmico identificado. Área de penumbra de 104 ml."/>
          <p:cNvSpPr txBox="1"/>
          <p:nvPr/>
        </p:nvSpPr>
        <p:spPr>
          <a:xfrm>
            <a:off x="16184799" y="14609285"/>
            <a:ext cx="14760000" cy="16405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/>
          <a:p>
            <a:pPr algn="just">
              <a:defRPr sz="3000" b="0">
                <a:latin typeface="Arial"/>
                <a:ea typeface="Arial"/>
                <a:cs typeface="Arial"/>
                <a:sym typeface="Arial"/>
              </a:defRPr>
            </a:pPr>
            <a:r>
              <a:rPr b="1" dirty="0" err="1"/>
              <a:t>Figura</a:t>
            </a:r>
            <a:r>
              <a:rPr lang="pt-BR" b="1" dirty="0"/>
              <a:t> 2</a:t>
            </a:r>
            <a:r>
              <a:rPr b="1" dirty="0"/>
              <a:t>: </a:t>
            </a:r>
            <a:r>
              <a:rPr lang="pt-BR" sz="3000" b="0" dirty="0">
                <a:sym typeface="Arial"/>
              </a:rPr>
              <a:t>Tabela mostrando a frequência dos dermátomos sintomáticos (coluna azul) em relação ao acometimento radicular (coluna vermelha) quando avaliada isoladamente (67 raízes).</a:t>
            </a:r>
            <a:endParaRPr dirty="0"/>
          </a:p>
        </p:txBody>
      </p:sp>
      <p:sp>
        <p:nvSpPr>
          <p:cNvPr id="165" name="Figura4: Angiotomografia: (a) Obstrução em segmento M1 de ACMD. (b) e (c) Delimitação de área isquêmica subaguda 24 horas após Alteplase."/>
          <p:cNvSpPr txBox="1"/>
          <p:nvPr/>
        </p:nvSpPr>
        <p:spPr>
          <a:xfrm>
            <a:off x="1355562" y="41073507"/>
            <a:ext cx="14760000" cy="117888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>
            <a:spAutoFit/>
          </a:bodyPr>
          <a:lstStyle/>
          <a:p>
            <a:pPr algn="just">
              <a:defRPr sz="3000" b="0">
                <a:latin typeface="Arial"/>
                <a:ea typeface="Arial"/>
                <a:cs typeface="Arial"/>
                <a:sym typeface="Arial"/>
              </a:defRPr>
            </a:pPr>
            <a:r>
              <a:rPr b="1" dirty="0" err="1"/>
              <a:t>Figura</a:t>
            </a:r>
            <a:r>
              <a:rPr lang="pt-BR" b="1" dirty="0"/>
              <a:t> 1</a:t>
            </a:r>
            <a:r>
              <a:rPr b="1" dirty="0"/>
              <a:t>: </a:t>
            </a:r>
            <a:r>
              <a:rPr lang="pt-BR" sz="3000" b="0" dirty="0">
                <a:sym typeface="Arial"/>
              </a:rPr>
              <a:t>Foram avaliados 28 pacientes, e destes, 26 (coluna azul) apresentaram algum sinal de radiculopatia, e apenas 2 (coluna vermelha) não.</a:t>
            </a:r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Tinta 9">
                <a:extLst>
                  <a:ext uri="{FF2B5EF4-FFF2-40B4-BE49-F238E27FC236}">
                    <a16:creationId xmlns:a16="http://schemas.microsoft.com/office/drawing/2014/main" id="{43D6C4EA-5D3C-D741-AF61-00DB39D1778D}"/>
                  </a:ext>
                </a:extLst>
              </p14:cNvPr>
              <p14:cNvContentPartPr/>
              <p14:nvPr/>
            </p14:nvContentPartPr>
            <p14:xfrm>
              <a:off x="55031511" y="6053133"/>
              <a:ext cx="6070680" cy="911160"/>
            </p14:xfrm>
          </p:contentPart>
        </mc:Choice>
        <mc:Fallback xmlns="">
          <p:pic>
            <p:nvPicPr>
              <p:cNvPr id="10" name="Tinta 9">
                <a:extLst>
                  <a:ext uri="{FF2B5EF4-FFF2-40B4-BE49-F238E27FC236}">
                    <a16:creationId xmlns:a16="http://schemas.microsoft.com/office/drawing/2014/main" id="{43D6C4EA-5D3C-D741-AF61-00DB39D1778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5016391" y="6037653"/>
                <a:ext cx="6101280" cy="94140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Apresentação do Caso">
            <a:extLst>
              <a:ext uri="{FF2B5EF4-FFF2-40B4-BE49-F238E27FC236}">
                <a16:creationId xmlns:a16="http://schemas.microsoft.com/office/drawing/2014/main" id="{8D7C9A2E-1F7A-4C72-B67C-5012C979B3D6}"/>
              </a:ext>
            </a:extLst>
          </p:cNvPr>
          <p:cNvSpPr/>
          <p:nvPr/>
        </p:nvSpPr>
        <p:spPr>
          <a:xfrm>
            <a:off x="1393661" y="18602028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Objetivo</a:t>
            </a:r>
            <a:endParaRPr dirty="0"/>
          </a:p>
        </p:txBody>
      </p:sp>
      <p:sp>
        <p:nvSpPr>
          <p:cNvPr id="25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2C6942EA-191E-4891-98E3-9622409CB20E}"/>
              </a:ext>
            </a:extLst>
          </p:cNvPr>
          <p:cNvSpPr txBox="1"/>
          <p:nvPr/>
        </p:nvSpPr>
        <p:spPr>
          <a:xfrm>
            <a:off x="1393661" y="19534046"/>
            <a:ext cx="14760000" cy="21022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4000" dirty="0"/>
              <a:t>Correlacionar os dermátomos sintomáticos nos pacientes com PBR com os miótomos comprometidos pela ENMG dos membros superiores.</a:t>
            </a:r>
          </a:p>
        </p:txBody>
      </p:sp>
      <p:sp>
        <p:nvSpPr>
          <p:cNvPr id="26" name="Discussão">
            <a:extLst>
              <a:ext uri="{FF2B5EF4-FFF2-40B4-BE49-F238E27FC236}">
                <a16:creationId xmlns:a16="http://schemas.microsoft.com/office/drawing/2014/main" id="{DADD1EAA-6791-4ABE-B1DD-F81E2F554ABB}"/>
              </a:ext>
            </a:extLst>
          </p:cNvPr>
          <p:cNvSpPr/>
          <p:nvPr/>
        </p:nvSpPr>
        <p:spPr>
          <a:xfrm>
            <a:off x="1393660" y="21695321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Método</a:t>
            </a:r>
            <a:endParaRPr dirty="0"/>
          </a:p>
        </p:txBody>
      </p:sp>
      <p:sp>
        <p:nvSpPr>
          <p:cNvPr id="27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4287EA27-9B1D-4C92-8EF6-E445AA5E5643}"/>
              </a:ext>
            </a:extLst>
          </p:cNvPr>
          <p:cNvSpPr txBox="1"/>
          <p:nvPr/>
        </p:nvSpPr>
        <p:spPr>
          <a:xfrm>
            <a:off x="1393661" y="22615773"/>
            <a:ext cx="14760000" cy="51799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4000" dirty="0"/>
              <a:t>Foram avaliados 28 pacientes com diagnóstico dermatológico de PBR (prurido crônico sem evidencia de lesão dermatológica) encaminhados pela Dermatologia ao Serviço de Neurofisiologia Clínica entre 2015 e 2018, e todos foram submetidos a um exame neurológico e ENMG de membros superiores, onde foi realizado o estudo de condução nervosa juntamente com a eletromiografia com agulha concêntrica avaliando desde raízes mais altas como C4 até C8. </a:t>
            </a:r>
          </a:p>
        </p:txBody>
      </p:sp>
      <p:sp>
        <p:nvSpPr>
          <p:cNvPr id="28" name="Discussão">
            <a:extLst>
              <a:ext uri="{FF2B5EF4-FFF2-40B4-BE49-F238E27FC236}">
                <a16:creationId xmlns:a16="http://schemas.microsoft.com/office/drawing/2014/main" id="{64517BCD-121C-4E63-9C82-5115583DF75C}"/>
              </a:ext>
            </a:extLst>
          </p:cNvPr>
          <p:cNvSpPr/>
          <p:nvPr/>
        </p:nvSpPr>
        <p:spPr>
          <a:xfrm>
            <a:off x="1393662" y="27850958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Resultados</a:t>
            </a:r>
            <a:endParaRPr dirty="0"/>
          </a:p>
        </p:txBody>
      </p:sp>
      <p:sp>
        <p:nvSpPr>
          <p:cNvPr id="29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D00644C7-AD60-49F4-BB53-559C2D3C4F87}"/>
              </a:ext>
            </a:extLst>
          </p:cNvPr>
          <p:cNvSpPr txBox="1"/>
          <p:nvPr/>
        </p:nvSpPr>
        <p:spPr>
          <a:xfrm>
            <a:off x="1424799" y="28819051"/>
            <a:ext cx="14760000" cy="641108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4000" dirty="0"/>
              <a:t>A idade média dos pacientes avaliados foi de 60,8 anos (41-79) sendo seis masculinos e 26 femininos com tempo médio de duração da doença de cinco anos. A maioria dos pacientes (93%) apresentavam sinais neurofisiológicos de radiculopatia (</a:t>
            </a:r>
            <a:r>
              <a:rPr lang="pt-BR" sz="4000" b="1" dirty="0"/>
              <a:t>Figura 1</a:t>
            </a:r>
            <a:r>
              <a:rPr lang="pt-BR" sz="4000" dirty="0"/>
              <a:t>) e queixas nos dermátomos referentes as raízes: C4 (4 [6%]), C5 (10 [15%]), C6 (22 [33%]), C7 (23 [34%])e C8 (8[12%]) quando analisadas isoladamente (67 raízes), e as alterações neurofisiológicas em relação aos dermátomos foram nos miótomos C4 (3 [75%]), C5 (5 [50%]), C6 (11 [50%]), C7 (21 [91%]) e C8 (4 [50%]). </a:t>
            </a:r>
          </a:p>
        </p:txBody>
      </p:sp>
      <p:sp>
        <p:nvSpPr>
          <p:cNvPr id="31" name="Discussão">
            <a:extLst>
              <a:ext uri="{FF2B5EF4-FFF2-40B4-BE49-F238E27FC236}">
                <a16:creationId xmlns:a16="http://schemas.microsoft.com/office/drawing/2014/main" id="{5D1A741F-4DE0-4DDF-9DF3-410208FAEB01}"/>
              </a:ext>
            </a:extLst>
          </p:cNvPr>
          <p:cNvSpPr/>
          <p:nvPr/>
        </p:nvSpPr>
        <p:spPr>
          <a:xfrm>
            <a:off x="16244041" y="27225189"/>
            <a:ext cx="14760000" cy="900000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Referência Bibliográfica</a:t>
            </a:r>
            <a:endParaRPr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BC4FAFC-FBB1-419F-AF18-D98F042F6D5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019946" y="35264182"/>
            <a:ext cx="11431232" cy="577527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8878619F-ABCC-4FC5-877B-B934A067479E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7039460" y="6273612"/>
            <a:ext cx="13245359" cy="833567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914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Henrique Granja</dc:creator>
  <cp:lastModifiedBy>Luiz Henrique Granja</cp:lastModifiedBy>
  <cp:revision>13</cp:revision>
  <dcterms:modified xsi:type="dcterms:W3CDTF">2018-10-05T13:59:56Z</dcterms:modified>
</cp:coreProperties>
</file>