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5"/>
  </p:handoutMasterIdLst>
  <p:sldIdLst>
    <p:sldId id="263" r:id="rId2"/>
    <p:sldId id="258" r:id="rId3"/>
    <p:sldId id="261" r:id="rId4"/>
    <p:sldId id="260" r:id="rId5"/>
    <p:sldId id="264" r:id="rId6"/>
    <p:sldId id="272" r:id="rId7"/>
    <p:sldId id="262" r:id="rId8"/>
    <p:sldId id="268" r:id="rId9"/>
    <p:sldId id="266" r:id="rId10"/>
    <p:sldId id="271" r:id="rId11"/>
    <p:sldId id="270" r:id="rId12"/>
    <p:sldId id="267" r:id="rId13"/>
    <p:sldId id="274" r:id="rId1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elso"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79" autoAdjust="0"/>
    <p:restoredTop sz="94660"/>
  </p:normalViewPr>
  <p:slideViewPr>
    <p:cSldViewPr snapToGrid="0" snapToObjects="1">
      <p:cViewPr varScale="1">
        <p:scale>
          <a:sx n="161" d="100"/>
          <a:sy n="161" d="100"/>
        </p:scale>
        <p:origin x="138" y="240"/>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44C0C6-A65C-4845-AA31-5FDD1D1F388B}"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pt-BR"/>
        </a:p>
      </dgm:t>
    </dgm:pt>
    <dgm:pt modelId="{27EDFA1E-D590-4B47-815A-9E518779D497}">
      <dgm:prSet phldrT="[Texto]">
        <dgm:style>
          <a:lnRef idx="0">
            <a:schemeClr val="accent2"/>
          </a:lnRef>
          <a:fillRef idx="3">
            <a:schemeClr val="accent2"/>
          </a:fillRef>
          <a:effectRef idx="3">
            <a:schemeClr val="accent2"/>
          </a:effectRef>
          <a:fontRef idx="minor">
            <a:schemeClr val="lt1"/>
          </a:fontRef>
        </dgm:style>
      </dgm:prSet>
      <dgm:spPr/>
      <dgm:t>
        <a:bodyPr/>
        <a:lstStyle/>
        <a:p>
          <a:r>
            <a:rPr lang="pt-BR" dirty="0" err="1" smtClean="0">
              <a:solidFill>
                <a:schemeClr val="bg1"/>
              </a:solidFill>
            </a:rPr>
            <a:t>Surgical</a:t>
          </a:r>
          <a:r>
            <a:rPr lang="pt-BR" dirty="0" smtClean="0">
              <a:solidFill>
                <a:schemeClr val="bg1"/>
              </a:solidFill>
            </a:rPr>
            <a:t> </a:t>
          </a:r>
          <a:r>
            <a:rPr lang="pt-BR" dirty="0" err="1" smtClean="0">
              <a:solidFill>
                <a:schemeClr val="bg1"/>
              </a:solidFill>
            </a:rPr>
            <a:t>group</a:t>
          </a:r>
          <a:endParaRPr lang="pt-BR" dirty="0">
            <a:solidFill>
              <a:schemeClr val="bg1"/>
            </a:solidFill>
          </a:endParaRPr>
        </a:p>
      </dgm:t>
    </dgm:pt>
    <dgm:pt modelId="{82BC1C63-3500-4F00-A4BE-4A906C3F56E3}" type="parTrans" cxnId="{DA3101C0-6BDB-42C5-BB51-D3F8B6A89A77}">
      <dgm:prSet/>
      <dgm:spPr/>
      <dgm:t>
        <a:bodyPr/>
        <a:lstStyle/>
        <a:p>
          <a:endParaRPr lang="pt-BR"/>
        </a:p>
      </dgm:t>
    </dgm:pt>
    <dgm:pt modelId="{C457A0F6-5CAA-4B00-9EC4-4DE05A55EFA5}" type="sibTrans" cxnId="{DA3101C0-6BDB-42C5-BB51-D3F8B6A89A77}">
      <dgm:prSet/>
      <dgm:spPr/>
      <dgm:t>
        <a:bodyPr/>
        <a:lstStyle/>
        <a:p>
          <a:endParaRPr lang="pt-BR"/>
        </a:p>
      </dgm:t>
    </dgm:pt>
    <dgm:pt modelId="{F903BA2C-0055-451B-8D97-EBBF94D533E9}">
      <dgm:prSet phldrT="[Texto]"/>
      <dgm:spPr/>
      <dgm:t>
        <a:bodyPr/>
        <a:lstStyle/>
        <a:p>
          <a:r>
            <a:rPr lang="pt-BR" dirty="0" smtClean="0"/>
            <a:t>14 </a:t>
          </a:r>
          <a:r>
            <a:rPr lang="pt-BR" dirty="0" err="1" smtClean="0"/>
            <a:t>pat</a:t>
          </a:r>
          <a:endParaRPr lang="pt-BR" dirty="0"/>
        </a:p>
      </dgm:t>
    </dgm:pt>
    <dgm:pt modelId="{41481D10-0643-47D8-8ADA-29CC609600A8}" type="parTrans" cxnId="{6FFD5154-6AE3-4803-878D-AA2711CB2313}">
      <dgm:prSet/>
      <dgm:spPr/>
      <dgm:t>
        <a:bodyPr/>
        <a:lstStyle/>
        <a:p>
          <a:endParaRPr lang="pt-BR"/>
        </a:p>
      </dgm:t>
    </dgm:pt>
    <dgm:pt modelId="{B54C33F2-49D2-4499-99AA-CF3166A6C253}" type="sibTrans" cxnId="{6FFD5154-6AE3-4803-878D-AA2711CB2313}">
      <dgm:prSet/>
      <dgm:spPr/>
      <dgm:t>
        <a:bodyPr/>
        <a:lstStyle/>
        <a:p>
          <a:endParaRPr lang="pt-BR"/>
        </a:p>
      </dgm:t>
    </dgm:pt>
    <dgm:pt modelId="{63AF70F6-5C24-4062-BD8D-A97935CF96E8}">
      <dgm:prSet phldrT="[Texto]"/>
      <dgm:spPr/>
      <dgm:t>
        <a:bodyPr/>
        <a:lstStyle/>
        <a:p>
          <a:r>
            <a:rPr lang="pt-BR" b="1" dirty="0" smtClean="0"/>
            <a:t>17</a:t>
          </a:r>
          <a:r>
            <a:rPr lang="pt-BR" dirty="0" smtClean="0"/>
            <a:t> </a:t>
          </a:r>
          <a:r>
            <a:rPr lang="pt-BR" dirty="0" err="1" smtClean="0"/>
            <a:t>nerves</a:t>
          </a:r>
          <a:endParaRPr lang="pt-BR" dirty="0"/>
        </a:p>
      </dgm:t>
    </dgm:pt>
    <dgm:pt modelId="{A58D4A03-B532-4966-83EE-CB0C81BF385D}" type="parTrans" cxnId="{DAEDAAE7-C312-4DC8-9D18-64C91CA62D85}">
      <dgm:prSet/>
      <dgm:spPr/>
      <dgm:t>
        <a:bodyPr/>
        <a:lstStyle/>
        <a:p>
          <a:endParaRPr lang="pt-BR"/>
        </a:p>
      </dgm:t>
    </dgm:pt>
    <dgm:pt modelId="{1A93CC32-FF46-40B1-99B0-53A9EC00EE01}" type="sibTrans" cxnId="{DAEDAAE7-C312-4DC8-9D18-64C91CA62D85}">
      <dgm:prSet/>
      <dgm:spPr/>
      <dgm:t>
        <a:bodyPr/>
        <a:lstStyle/>
        <a:p>
          <a:endParaRPr lang="pt-BR"/>
        </a:p>
      </dgm:t>
    </dgm:pt>
    <dgm:pt modelId="{92586522-CAC3-454F-943B-8FAEFB7FC7A1}">
      <dgm:prSet phldrT="[Texto]">
        <dgm:style>
          <a:lnRef idx="1">
            <a:schemeClr val="accent2"/>
          </a:lnRef>
          <a:fillRef idx="3">
            <a:schemeClr val="accent2"/>
          </a:fillRef>
          <a:effectRef idx="2">
            <a:schemeClr val="accent2"/>
          </a:effectRef>
          <a:fontRef idx="minor">
            <a:schemeClr val="lt1"/>
          </a:fontRef>
        </dgm:style>
      </dgm:prSet>
      <dgm:spPr/>
      <dgm:t>
        <a:bodyPr/>
        <a:lstStyle/>
        <a:p>
          <a:r>
            <a:rPr lang="pt-BR" dirty="0" err="1" smtClean="0"/>
            <a:t>Clinical</a:t>
          </a:r>
          <a:r>
            <a:rPr lang="pt-BR" dirty="0" smtClean="0"/>
            <a:t> </a:t>
          </a:r>
          <a:r>
            <a:rPr lang="pt-BR" dirty="0" err="1" smtClean="0"/>
            <a:t>group</a:t>
          </a:r>
          <a:endParaRPr lang="pt-BR" dirty="0"/>
        </a:p>
      </dgm:t>
    </dgm:pt>
    <dgm:pt modelId="{75580B31-E9EB-42DF-97FC-5D5DCDE8722F}" type="parTrans" cxnId="{0B4B513A-7059-4D5E-9AFD-DAF7569F0296}">
      <dgm:prSet/>
      <dgm:spPr/>
      <dgm:t>
        <a:bodyPr/>
        <a:lstStyle/>
        <a:p>
          <a:endParaRPr lang="pt-BR"/>
        </a:p>
      </dgm:t>
    </dgm:pt>
    <dgm:pt modelId="{D3086B51-A2BF-4D52-9895-36618A4569CB}" type="sibTrans" cxnId="{0B4B513A-7059-4D5E-9AFD-DAF7569F0296}">
      <dgm:prSet/>
      <dgm:spPr/>
      <dgm:t>
        <a:bodyPr/>
        <a:lstStyle/>
        <a:p>
          <a:endParaRPr lang="pt-BR"/>
        </a:p>
      </dgm:t>
    </dgm:pt>
    <dgm:pt modelId="{BDFF8B98-AD3D-4BD8-BC4A-A2DBA74209DD}">
      <dgm:prSet phldrT="[Texto]"/>
      <dgm:spPr/>
      <dgm:t>
        <a:bodyPr/>
        <a:lstStyle/>
        <a:p>
          <a:r>
            <a:rPr lang="pt-BR" dirty="0" smtClean="0"/>
            <a:t>10 </a:t>
          </a:r>
          <a:r>
            <a:rPr lang="pt-BR" dirty="0" err="1" smtClean="0"/>
            <a:t>pat</a:t>
          </a:r>
          <a:endParaRPr lang="pt-BR" dirty="0"/>
        </a:p>
      </dgm:t>
    </dgm:pt>
    <dgm:pt modelId="{D5018AF6-F8CB-40D8-BC92-B407C804319B}" type="parTrans" cxnId="{72F8660C-49A9-41BE-AC86-C48F4EE282B2}">
      <dgm:prSet/>
      <dgm:spPr/>
      <dgm:t>
        <a:bodyPr/>
        <a:lstStyle/>
        <a:p>
          <a:endParaRPr lang="pt-BR"/>
        </a:p>
      </dgm:t>
    </dgm:pt>
    <dgm:pt modelId="{55F22483-D0B3-4586-BC6A-FDC2794EEE90}" type="sibTrans" cxnId="{72F8660C-49A9-41BE-AC86-C48F4EE282B2}">
      <dgm:prSet/>
      <dgm:spPr/>
      <dgm:t>
        <a:bodyPr/>
        <a:lstStyle/>
        <a:p>
          <a:endParaRPr lang="pt-BR"/>
        </a:p>
      </dgm:t>
    </dgm:pt>
    <dgm:pt modelId="{A03F79B8-18F3-4AC2-BF8F-C9FBAFDAD907}">
      <dgm:prSet phldrT="[Texto]"/>
      <dgm:spPr/>
      <dgm:t>
        <a:bodyPr/>
        <a:lstStyle/>
        <a:p>
          <a:r>
            <a:rPr lang="pt-BR" b="1" dirty="0" smtClean="0"/>
            <a:t>12</a:t>
          </a:r>
          <a:r>
            <a:rPr lang="pt-BR" dirty="0" smtClean="0"/>
            <a:t> </a:t>
          </a:r>
          <a:r>
            <a:rPr lang="pt-BR" dirty="0" err="1" smtClean="0"/>
            <a:t>nerves</a:t>
          </a:r>
          <a:endParaRPr lang="pt-BR" dirty="0"/>
        </a:p>
      </dgm:t>
    </dgm:pt>
    <dgm:pt modelId="{ADB22A37-C6B3-4A06-AF7E-E28919FF1FF9}" type="parTrans" cxnId="{0B600D67-287F-4262-8219-4C21B5B6D2FE}">
      <dgm:prSet/>
      <dgm:spPr/>
      <dgm:t>
        <a:bodyPr/>
        <a:lstStyle/>
        <a:p>
          <a:endParaRPr lang="pt-BR"/>
        </a:p>
      </dgm:t>
    </dgm:pt>
    <dgm:pt modelId="{D988CF8A-FA8C-46E4-BEDD-E6B38D16FEA2}" type="sibTrans" cxnId="{0B600D67-287F-4262-8219-4C21B5B6D2FE}">
      <dgm:prSet/>
      <dgm:spPr/>
      <dgm:t>
        <a:bodyPr/>
        <a:lstStyle/>
        <a:p>
          <a:endParaRPr lang="pt-BR"/>
        </a:p>
      </dgm:t>
    </dgm:pt>
    <dgm:pt modelId="{E9165385-8537-4BAA-904C-225304F541BA}" type="pres">
      <dgm:prSet presAssocID="{4444C0C6-A65C-4845-AA31-5FDD1D1F388B}" presName="diagram" presStyleCnt="0">
        <dgm:presLayoutVars>
          <dgm:chPref val="1"/>
          <dgm:dir/>
          <dgm:animOne val="branch"/>
          <dgm:animLvl val="lvl"/>
          <dgm:resizeHandles/>
        </dgm:presLayoutVars>
      </dgm:prSet>
      <dgm:spPr/>
      <dgm:t>
        <a:bodyPr/>
        <a:lstStyle/>
        <a:p>
          <a:endParaRPr lang="pt-BR"/>
        </a:p>
      </dgm:t>
    </dgm:pt>
    <dgm:pt modelId="{21B33264-E81C-4E2F-A7AE-120083CA319B}" type="pres">
      <dgm:prSet presAssocID="{27EDFA1E-D590-4B47-815A-9E518779D497}" presName="root" presStyleCnt="0"/>
      <dgm:spPr/>
    </dgm:pt>
    <dgm:pt modelId="{86263CAE-6FEA-4F25-9880-417D7A616E25}" type="pres">
      <dgm:prSet presAssocID="{27EDFA1E-D590-4B47-815A-9E518779D497}" presName="rootComposite" presStyleCnt="0"/>
      <dgm:spPr/>
    </dgm:pt>
    <dgm:pt modelId="{E7321D2A-3EE4-49B0-A0AD-CD9C093E5B99}" type="pres">
      <dgm:prSet presAssocID="{27EDFA1E-D590-4B47-815A-9E518779D497}" presName="rootText" presStyleLbl="node1" presStyleIdx="0" presStyleCnt="2" custScaleX="93062" custScaleY="70391" custLinFactNeighborX="4144" custLinFactNeighborY="-32428"/>
      <dgm:spPr/>
      <dgm:t>
        <a:bodyPr/>
        <a:lstStyle/>
        <a:p>
          <a:endParaRPr lang="pt-BR"/>
        </a:p>
      </dgm:t>
    </dgm:pt>
    <dgm:pt modelId="{D44AD032-D78C-44E5-9BC8-429C1382C904}" type="pres">
      <dgm:prSet presAssocID="{27EDFA1E-D590-4B47-815A-9E518779D497}" presName="rootConnector" presStyleLbl="node1" presStyleIdx="0" presStyleCnt="2"/>
      <dgm:spPr/>
      <dgm:t>
        <a:bodyPr/>
        <a:lstStyle/>
        <a:p>
          <a:endParaRPr lang="pt-BR"/>
        </a:p>
      </dgm:t>
    </dgm:pt>
    <dgm:pt modelId="{6248B6E5-7250-449A-9F67-E57C3B3C75A1}" type="pres">
      <dgm:prSet presAssocID="{27EDFA1E-D590-4B47-815A-9E518779D497}" presName="childShape" presStyleCnt="0"/>
      <dgm:spPr/>
    </dgm:pt>
    <dgm:pt modelId="{1041D449-3E12-4921-BA38-1AB614CF6D1B}" type="pres">
      <dgm:prSet presAssocID="{41481D10-0643-47D8-8ADA-29CC609600A8}" presName="Name13" presStyleLbl="parChTrans1D2" presStyleIdx="0" presStyleCnt="4"/>
      <dgm:spPr/>
      <dgm:t>
        <a:bodyPr/>
        <a:lstStyle/>
        <a:p>
          <a:endParaRPr lang="pt-BR"/>
        </a:p>
      </dgm:t>
    </dgm:pt>
    <dgm:pt modelId="{7C82647C-89ED-40AC-A5A1-5B802E7749DE}" type="pres">
      <dgm:prSet presAssocID="{F903BA2C-0055-451B-8D97-EBBF94D533E9}" presName="childText" presStyleLbl="bgAcc1" presStyleIdx="0" presStyleCnt="4" custScaleX="82897" custScaleY="58236" custLinFactNeighborX="2079" custLinFactNeighborY="-18291">
        <dgm:presLayoutVars>
          <dgm:bulletEnabled val="1"/>
        </dgm:presLayoutVars>
      </dgm:prSet>
      <dgm:spPr/>
      <dgm:t>
        <a:bodyPr/>
        <a:lstStyle/>
        <a:p>
          <a:endParaRPr lang="pt-BR"/>
        </a:p>
      </dgm:t>
    </dgm:pt>
    <dgm:pt modelId="{E686467B-5A81-4822-AF37-3815DAC2366D}" type="pres">
      <dgm:prSet presAssocID="{A58D4A03-B532-4966-83EE-CB0C81BF385D}" presName="Name13" presStyleLbl="parChTrans1D2" presStyleIdx="1" presStyleCnt="4"/>
      <dgm:spPr/>
      <dgm:t>
        <a:bodyPr/>
        <a:lstStyle/>
        <a:p>
          <a:endParaRPr lang="pt-BR"/>
        </a:p>
      </dgm:t>
    </dgm:pt>
    <dgm:pt modelId="{8AF9FE62-C3E4-4BC6-ADB9-45DD3AF61A25}" type="pres">
      <dgm:prSet presAssocID="{63AF70F6-5C24-4062-BD8D-A97935CF96E8}" presName="childText" presStyleLbl="bgAcc1" presStyleIdx="1" presStyleCnt="4" custScaleX="84072" custScaleY="63399" custLinFactNeighborX="-2644" custLinFactNeighborY="-4893">
        <dgm:presLayoutVars>
          <dgm:bulletEnabled val="1"/>
        </dgm:presLayoutVars>
      </dgm:prSet>
      <dgm:spPr/>
      <dgm:t>
        <a:bodyPr/>
        <a:lstStyle/>
        <a:p>
          <a:endParaRPr lang="pt-BR"/>
        </a:p>
      </dgm:t>
    </dgm:pt>
    <dgm:pt modelId="{B0B15D6D-405B-4AFD-BFF3-710366762563}" type="pres">
      <dgm:prSet presAssocID="{92586522-CAC3-454F-943B-8FAEFB7FC7A1}" presName="root" presStyleCnt="0"/>
      <dgm:spPr/>
    </dgm:pt>
    <dgm:pt modelId="{905819D2-9B3D-4352-9309-B7C05F57F082}" type="pres">
      <dgm:prSet presAssocID="{92586522-CAC3-454F-943B-8FAEFB7FC7A1}" presName="rootComposite" presStyleCnt="0"/>
      <dgm:spPr/>
    </dgm:pt>
    <dgm:pt modelId="{B0E9B0DC-860E-40A6-B0D9-41F1F3A79661}" type="pres">
      <dgm:prSet presAssocID="{92586522-CAC3-454F-943B-8FAEFB7FC7A1}" presName="rootText" presStyleLbl="node1" presStyleIdx="1" presStyleCnt="2" custScaleX="92614" custScaleY="69449" custLinFactNeighborX="12" custLinFactNeighborY="-31957"/>
      <dgm:spPr/>
      <dgm:t>
        <a:bodyPr/>
        <a:lstStyle/>
        <a:p>
          <a:endParaRPr lang="pt-BR"/>
        </a:p>
      </dgm:t>
    </dgm:pt>
    <dgm:pt modelId="{71FBB3A3-B65F-487B-A334-E38A4B263C16}" type="pres">
      <dgm:prSet presAssocID="{92586522-CAC3-454F-943B-8FAEFB7FC7A1}" presName="rootConnector" presStyleLbl="node1" presStyleIdx="1" presStyleCnt="2"/>
      <dgm:spPr/>
      <dgm:t>
        <a:bodyPr/>
        <a:lstStyle/>
        <a:p>
          <a:endParaRPr lang="pt-BR"/>
        </a:p>
      </dgm:t>
    </dgm:pt>
    <dgm:pt modelId="{F65EF154-EAEA-4FD2-98E0-0F68F24C6E2D}" type="pres">
      <dgm:prSet presAssocID="{92586522-CAC3-454F-943B-8FAEFB7FC7A1}" presName="childShape" presStyleCnt="0"/>
      <dgm:spPr/>
    </dgm:pt>
    <dgm:pt modelId="{5E17926F-38B3-4913-8B74-7BFC1648909E}" type="pres">
      <dgm:prSet presAssocID="{D5018AF6-F8CB-40D8-BC92-B407C804319B}" presName="Name13" presStyleLbl="parChTrans1D2" presStyleIdx="2" presStyleCnt="4"/>
      <dgm:spPr/>
      <dgm:t>
        <a:bodyPr/>
        <a:lstStyle/>
        <a:p>
          <a:endParaRPr lang="pt-BR"/>
        </a:p>
      </dgm:t>
    </dgm:pt>
    <dgm:pt modelId="{3F90D837-5739-45DA-BFB8-AA49AEBC6F4E}" type="pres">
      <dgm:prSet presAssocID="{BDFF8B98-AD3D-4BD8-BC4A-A2DBA74209DD}" presName="childText" presStyleLbl="bgAcc1" presStyleIdx="2" presStyleCnt="4" custScaleX="67190" custScaleY="59212" custLinFactNeighborX="-1732" custLinFactNeighborY="-19399">
        <dgm:presLayoutVars>
          <dgm:bulletEnabled val="1"/>
        </dgm:presLayoutVars>
      </dgm:prSet>
      <dgm:spPr/>
      <dgm:t>
        <a:bodyPr/>
        <a:lstStyle/>
        <a:p>
          <a:endParaRPr lang="pt-BR"/>
        </a:p>
      </dgm:t>
    </dgm:pt>
    <dgm:pt modelId="{5B05F636-4E5A-47AE-8BBE-66F557BE0F70}" type="pres">
      <dgm:prSet presAssocID="{ADB22A37-C6B3-4A06-AF7E-E28919FF1FF9}" presName="Name13" presStyleLbl="parChTrans1D2" presStyleIdx="3" presStyleCnt="4"/>
      <dgm:spPr/>
      <dgm:t>
        <a:bodyPr/>
        <a:lstStyle/>
        <a:p>
          <a:endParaRPr lang="pt-BR"/>
        </a:p>
      </dgm:t>
    </dgm:pt>
    <dgm:pt modelId="{ADA1F316-0C05-4CCD-A144-FC272DA7F1AD}" type="pres">
      <dgm:prSet presAssocID="{A03F79B8-18F3-4AC2-BF8F-C9FBAFDAD907}" presName="childText" presStyleLbl="bgAcc1" presStyleIdx="3" presStyleCnt="4" custScaleX="72826" custScaleY="67296" custLinFactNeighborX="123" custLinFactNeighborY="-6841">
        <dgm:presLayoutVars>
          <dgm:bulletEnabled val="1"/>
        </dgm:presLayoutVars>
      </dgm:prSet>
      <dgm:spPr/>
      <dgm:t>
        <a:bodyPr/>
        <a:lstStyle/>
        <a:p>
          <a:endParaRPr lang="pt-BR"/>
        </a:p>
      </dgm:t>
    </dgm:pt>
  </dgm:ptLst>
  <dgm:cxnLst>
    <dgm:cxn modelId="{294FDD91-DF00-4271-8110-CE4B63A8E687}" type="presOf" srcId="{4444C0C6-A65C-4845-AA31-5FDD1D1F388B}" destId="{E9165385-8537-4BAA-904C-225304F541BA}" srcOrd="0" destOrd="0" presId="urn:microsoft.com/office/officeart/2005/8/layout/hierarchy3"/>
    <dgm:cxn modelId="{37FE35E9-BFAD-4EED-A3BE-21E9CC376039}" type="presOf" srcId="{92586522-CAC3-454F-943B-8FAEFB7FC7A1}" destId="{71FBB3A3-B65F-487B-A334-E38A4B263C16}" srcOrd="1" destOrd="0" presId="urn:microsoft.com/office/officeart/2005/8/layout/hierarchy3"/>
    <dgm:cxn modelId="{7C0D720B-D1FF-4994-85C0-EB66AF343E6F}" type="presOf" srcId="{92586522-CAC3-454F-943B-8FAEFB7FC7A1}" destId="{B0E9B0DC-860E-40A6-B0D9-41F1F3A79661}" srcOrd="0" destOrd="0" presId="urn:microsoft.com/office/officeart/2005/8/layout/hierarchy3"/>
    <dgm:cxn modelId="{0B600D67-287F-4262-8219-4C21B5B6D2FE}" srcId="{92586522-CAC3-454F-943B-8FAEFB7FC7A1}" destId="{A03F79B8-18F3-4AC2-BF8F-C9FBAFDAD907}" srcOrd="1" destOrd="0" parTransId="{ADB22A37-C6B3-4A06-AF7E-E28919FF1FF9}" sibTransId="{D988CF8A-FA8C-46E4-BEDD-E6B38D16FEA2}"/>
    <dgm:cxn modelId="{DAEDAAE7-C312-4DC8-9D18-64C91CA62D85}" srcId="{27EDFA1E-D590-4B47-815A-9E518779D497}" destId="{63AF70F6-5C24-4062-BD8D-A97935CF96E8}" srcOrd="1" destOrd="0" parTransId="{A58D4A03-B532-4966-83EE-CB0C81BF385D}" sibTransId="{1A93CC32-FF46-40B1-99B0-53A9EC00EE01}"/>
    <dgm:cxn modelId="{276C04AF-D943-4484-A29A-4C8252E41836}" type="presOf" srcId="{F903BA2C-0055-451B-8D97-EBBF94D533E9}" destId="{7C82647C-89ED-40AC-A5A1-5B802E7749DE}" srcOrd="0" destOrd="0" presId="urn:microsoft.com/office/officeart/2005/8/layout/hierarchy3"/>
    <dgm:cxn modelId="{18427C87-87E5-4A97-B5DC-AF120B9A4FBF}" type="presOf" srcId="{A03F79B8-18F3-4AC2-BF8F-C9FBAFDAD907}" destId="{ADA1F316-0C05-4CCD-A144-FC272DA7F1AD}" srcOrd="0" destOrd="0" presId="urn:microsoft.com/office/officeart/2005/8/layout/hierarchy3"/>
    <dgm:cxn modelId="{97B27507-8D6F-49D3-BB16-C4550202ADE5}" type="presOf" srcId="{D5018AF6-F8CB-40D8-BC92-B407C804319B}" destId="{5E17926F-38B3-4913-8B74-7BFC1648909E}" srcOrd="0" destOrd="0" presId="urn:microsoft.com/office/officeart/2005/8/layout/hierarchy3"/>
    <dgm:cxn modelId="{0E1A8F5C-8ADB-4910-BF36-0170FAA91A45}" type="presOf" srcId="{63AF70F6-5C24-4062-BD8D-A97935CF96E8}" destId="{8AF9FE62-C3E4-4BC6-ADB9-45DD3AF61A25}" srcOrd="0" destOrd="0" presId="urn:microsoft.com/office/officeart/2005/8/layout/hierarchy3"/>
    <dgm:cxn modelId="{0B4B513A-7059-4D5E-9AFD-DAF7569F0296}" srcId="{4444C0C6-A65C-4845-AA31-5FDD1D1F388B}" destId="{92586522-CAC3-454F-943B-8FAEFB7FC7A1}" srcOrd="1" destOrd="0" parTransId="{75580B31-E9EB-42DF-97FC-5D5DCDE8722F}" sibTransId="{D3086B51-A2BF-4D52-9895-36618A4569CB}"/>
    <dgm:cxn modelId="{FC18CE72-80AA-49D8-89EB-5C63FE16A325}" type="presOf" srcId="{ADB22A37-C6B3-4A06-AF7E-E28919FF1FF9}" destId="{5B05F636-4E5A-47AE-8BBE-66F557BE0F70}" srcOrd="0" destOrd="0" presId="urn:microsoft.com/office/officeart/2005/8/layout/hierarchy3"/>
    <dgm:cxn modelId="{6FFD5154-6AE3-4803-878D-AA2711CB2313}" srcId="{27EDFA1E-D590-4B47-815A-9E518779D497}" destId="{F903BA2C-0055-451B-8D97-EBBF94D533E9}" srcOrd="0" destOrd="0" parTransId="{41481D10-0643-47D8-8ADA-29CC609600A8}" sibTransId="{B54C33F2-49D2-4499-99AA-CF3166A6C253}"/>
    <dgm:cxn modelId="{65AA9D96-8748-4CB5-BFC5-AD97D150A919}" type="presOf" srcId="{A58D4A03-B532-4966-83EE-CB0C81BF385D}" destId="{E686467B-5A81-4822-AF37-3815DAC2366D}" srcOrd="0" destOrd="0" presId="urn:microsoft.com/office/officeart/2005/8/layout/hierarchy3"/>
    <dgm:cxn modelId="{80BBBFD4-539C-4D80-8069-17BB29C4A5B8}" type="presOf" srcId="{27EDFA1E-D590-4B47-815A-9E518779D497}" destId="{D44AD032-D78C-44E5-9BC8-429C1382C904}" srcOrd="1" destOrd="0" presId="urn:microsoft.com/office/officeart/2005/8/layout/hierarchy3"/>
    <dgm:cxn modelId="{DA3101C0-6BDB-42C5-BB51-D3F8B6A89A77}" srcId="{4444C0C6-A65C-4845-AA31-5FDD1D1F388B}" destId="{27EDFA1E-D590-4B47-815A-9E518779D497}" srcOrd="0" destOrd="0" parTransId="{82BC1C63-3500-4F00-A4BE-4A906C3F56E3}" sibTransId="{C457A0F6-5CAA-4B00-9EC4-4DE05A55EFA5}"/>
    <dgm:cxn modelId="{CA3DAACF-DC4D-4C18-A105-DF70EF3D94CB}" type="presOf" srcId="{27EDFA1E-D590-4B47-815A-9E518779D497}" destId="{E7321D2A-3EE4-49B0-A0AD-CD9C093E5B99}" srcOrd="0" destOrd="0" presId="urn:microsoft.com/office/officeart/2005/8/layout/hierarchy3"/>
    <dgm:cxn modelId="{2EC3ED2A-50B6-4410-9CF7-968961381C72}" type="presOf" srcId="{BDFF8B98-AD3D-4BD8-BC4A-A2DBA74209DD}" destId="{3F90D837-5739-45DA-BFB8-AA49AEBC6F4E}" srcOrd="0" destOrd="0" presId="urn:microsoft.com/office/officeart/2005/8/layout/hierarchy3"/>
    <dgm:cxn modelId="{72F8660C-49A9-41BE-AC86-C48F4EE282B2}" srcId="{92586522-CAC3-454F-943B-8FAEFB7FC7A1}" destId="{BDFF8B98-AD3D-4BD8-BC4A-A2DBA74209DD}" srcOrd="0" destOrd="0" parTransId="{D5018AF6-F8CB-40D8-BC92-B407C804319B}" sibTransId="{55F22483-D0B3-4586-BC6A-FDC2794EEE90}"/>
    <dgm:cxn modelId="{0AE12740-3FD4-4440-9466-A8A1C1300E9D}" type="presOf" srcId="{41481D10-0643-47D8-8ADA-29CC609600A8}" destId="{1041D449-3E12-4921-BA38-1AB614CF6D1B}" srcOrd="0" destOrd="0" presId="urn:microsoft.com/office/officeart/2005/8/layout/hierarchy3"/>
    <dgm:cxn modelId="{905269EC-5129-4776-8176-439E956800F9}" type="presParOf" srcId="{E9165385-8537-4BAA-904C-225304F541BA}" destId="{21B33264-E81C-4E2F-A7AE-120083CA319B}" srcOrd="0" destOrd="0" presId="urn:microsoft.com/office/officeart/2005/8/layout/hierarchy3"/>
    <dgm:cxn modelId="{96034614-9C5E-4A19-8B34-C42FDFF15791}" type="presParOf" srcId="{21B33264-E81C-4E2F-A7AE-120083CA319B}" destId="{86263CAE-6FEA-4F25-9880-417D7A616E25}" srcOrd="0" destOrd="0" presId="urn:microsoft.com/office/officeart/2005/8/layout/hierarchy3"/>
    <dgm:cxn modelId="{AF61F8DA-2AEF-4571-A087-05F1F5661039}" type="presParOf" srcId="{86263CAE-6FEA-4F25-9880-417D7A616E25}" destId="{E7321D2A-3EE4-49B0-A0AD-CD9C093E5B99}" srcOrd="0" destOrd="0" presId="urn:microsoft.com/office/officeart/2005/8/layout/hierarchy3"/>
    <dgm:cxn modelId="{31D69D68-E881-4229-8FB7-953D3743DFE8}" type="presParOf" srcId="{86263CAE-6FEA-4F25-9880-417D7A616E25}" destId="{D44AD032-D78C-44E5-9BC8-429C1382C904}" srcOrd="1" destOrd="0" presId="urn:microsoft.com/office/officeart/2005/8/layout/hierarchy3"/>
    <dgm:cxn modelId="{FF3399F4-A1E7-490A-846C-6DDC019356CF}" type="presParOf" srcId="{21B33264-E81C-4E2F-A7AE-120083CA319B}" destId="{6248B6E5-7250-449A-9F67-E57C3B3C75A1}" srcOrd="1" destOrd="0" presId="urn:microsoft.com/office/officeart/2005/8/layout/hierarchy3"/>
    <dgm:cxn modelId="{E6B56E6E-59E0-4B70-9FDF-5E8E3F1D6E00}" type="presParOf" srcId="{6248B6E5-7250-449A-9F67-E57C3B3C75A1}" destId="{1041D449-3E12-4921-BA38-1AB614CF6D1B}" srcOrd="0" destOrd="0" presId="urn:microsoft.com/office/officeart/2005/8/layout/hierarchy3"/>
    <dgm:cxn modelId="{09B5A86D-FA7A-428B-8E8F-42A547EAB523}" type="presParOf" srcId="{6248B6E5-7250-449A-9F67-E57C3B3C75A1}" destId="{7C82647C-89ED-40AC-A5A1-5B802E7749DE}" srcOrd="1" destOrd="0" presId="urn:microsoft.com/office/officeart/2005/8/layout/hierarchy3"/>
    <dgm:cxn modelId="{49E0A29C-0FDE-498D-96C7-78CF0A281620}" type="presParOf" srcId="{6248B6E5-7250-449A-9F67-E57C3B3C75A1}" destId="{E686467B-5A81-4822-AF37-3815DAC2366D}" srcOrd="2" destOrd="0" presId="urn:microsoft.com/office/officeart/2005/8/layout/hierarchy3"/>
    <dgm:cxn modelId="{320217D4-7BA5-4288-9560-0DC7C04A6A4B}" type="presParOf" srcId="{6248B6E5-7250-449A-9F67-E57C3B3C75A1}" destId="{8AF9FE62-C3E4-4BC6-ADB9-45DD3AF61A25}" srcOrd="3" destOrd="0" presId="urn:microsoft.com/office/officeart/2005/8/layout/hierarchy3"/>
    <dgm:cxn modelId="{5398C989-24D3-42B0-AA9C-67D9EC65D1B9}" type="presParOf" srcId="{E9165385-8537-4BAA-904C-225304F541BA}" destId="{B0B15D6D-405B-4AFD-BFF3-710366762563}" srcOrd="1" destOrd="0" presId="urn:microsoft.com/office/officeart/2005/8/layout/hierarchy3"/>
    <dgm:cxn modelId="{01E9BE00-72E0-4DE6-96FF-5AE431C1D409}" type="presParOf" srcId="{B0B15D6D-405B-4AFD-BFF3-710366762563}" destId="{905819D2-9B3D-4352-9309-B7C05F57F082}" srcOrd="0" destOrd="0" presId="urn:microsoft.com/office/officeart/2005/8/layout/hierarchy3"/>
    <dgm:cxn modelId="{64F9437C-2132-42B8-AED5-6073C3332105}" type="presParOf" srcId="{905819D2-9B3D-4352-9309-B7C05F57F082}" destId="{B0E9B0DC-860E-40A6-B0D9-41F1F3A79661}" srcOrd="0" destOrd="0" presId="urn:microsoft.com/office/officeart/2005/8/layout/hierarchy3"/>
    <dgm:cxn modelId="{7BD2DB79-E755-4AB5-BE1A-B1D11F1592E6}" type="presParOf" srcId="{905819D2-9B3D-4352-9309-B7C05F57F082}" destId="{71FBB3A3-B65F-487B-A334-E38A4B263C16}" srcOrd="1" destOrd="0" presId="urn:microsoft.com/office/officeart/2005/8/layout/hierarchy3"/>
    <dgm:cxn modelId="{89163972-335B-4F3D-8E08-D8FB61EDE603}" type="presParOf" srcId="{B0B15D6D-405B-4AFD-BFF3-710366762563}" destId="{F65EF154-EAEA-4FD2-98E0-0F68F24C6E2D}" srcOrd="1" destOrd="0" presId="urn:microsoft.com/office/officeart/2005/8/layout/hierarchy3"/>
    <dgm:cxn modelId="{CDE7678A-D2A6-4602-B86A-DA9A0A94C272}" type="presParOf" srcId="{F65EF154-EAEA-4FD2-98E0-0F68F24C6E2D}" destId="{5E17926F-38B3-4913-8B74-7BFC1648909E}" srcOrd="0" destOrd="0" presId="urn:microsoft.com/office/officeart/2005/8/layout/hierarchy3"/>
    <dgm:cxn modelId="{D4499DF5-EFB1-4199-A43B-E9B9F1E10268}" type="presParOf" srcId="{F65EF154-EAEA-4FD2-98E0-0F68F24C6E2D}" destId="{3F90D837-5739-45DA-BFB8-AA49AEBC6F4E}" srcOrd="1" destOrd="0" presId="urn:microsoft.com/office/officeart/2005/8/layout/hierarchy3"/>
    <dgm:cxn modelId="{EBC2EE86-2A43-405F-AC6C-D9CAB3905832}" type="presParOf" srcId="{F65EF154-EAEA-4FD2-98E0-0F68F24C6E2D}" destId="{5B05F636-4E5A-47AE-8BBE-66F557BE0F70}" srcOrd="2" destOrd="0" presId="urn:microsoft.com/office/officeart/2005/8/layout/hierarchy3"/>
    <dgm:cxn modelId="{CA3C3BD6-C6C1-4C79-90DA-0512A8D83715}" type="presParOf" srcId="{F65EF154-EAEA-4FD2-98E0-0F68F24C6E2D}" destId="{ADA1F316-0C05-4CCD-A144-FC272DA7F1AD}"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321D2A-3EE4-49B0-A0AD-CD9C093E5B99}">
      <dsp:nvSpPr>
        <dsp:cNvPr id="0" name=""/>
        <dsp:cNvSpPr/>
      </dsp:nvSpPr>
      <dsp:spPr>
        <a:xfrm>
          <a:off x="100823" y="309572"/>
          <a:ext cx="2257762" cy="853872"/>
        </a:xfrm>
        <a:prstGeom prst="roundRect">
          <a:avLst>
            <a:gd name="adj" fmla="val 10000"/>
          </a:avLst>
        </a:prstGeom>
        <a:gradFill rotWithShape="1">
          <a:gsLst>
            <a:gs pos="0">
              <a:schemeClr val="accent2">
                <a:tint val="100000"/>
                <a:shade val="100000"/>
                <a:satMod val="130000"/>
              </a:schemeClr>
            </a:gs>
            <a:gs pos="100000">
              <a:schemeClr val="accent2">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pt-BR" sz="2800" kern="1200" dirty="0" err="1" smtClean="0">
              <a:solidFill>
                <a:schemeClr val="bg1"/>
              </a:solidFill>
            </a:rPr>
            <a:t>Surgical</a:t>
          </a:r>
          <a:r>
            <a:rPr lang="pt-BR" sz="2800" kern="1200" dirty="0" smtClean="0">
              <a:solidFill>
                <a:schemeClr val="bg1"/>
              </a:solidFill>
            </a:rPr>
            <a:t> </a:t>
          </a:r>
          <a:r>
            <a:rPr lang="pt-BR" sz="2800" kern="1200" dirty="0" err="1" smtClean="0">
              <a:solidFill>
                <a:schemeClr val="bg1"/>
              </a:solidFill>
            </a:rPr>
            <a:t>group</a:t>
          </a:r>
          <a:endParaRPr lang="pt-BR" sz="2800" kern="1200" dirty="0">
            <a:solidFill>
              <a:schemeClr val="bg1"/>
            </a:solidFill>
          </a:endParaRPr>
        </a:p>
      </dsp:txBody>
      <dsp:txXfrm>
        <a:off x="125832" y="334581"/>
        <a:ext cx="2207744" cy="803854"/>
      </dsp:txXfrm>
    </dsp:sp>
    <dsp:sp modelId="{1041D449-3E12-4921-BA38-1AB614CF6D1B}">
      <dsp:nvSpPr>
        <dsp:cNvPr id="0" name=""/>
        <dsp:cNvSpPr/>
      </dsp:nvSpPr>
      <dsp:spPr>
        <a:xfrm>
          <a:off x="326599" y="1163444"/>
          <a:ext cx="165589" cy="827961"/>
        </a:xfrm>
        <a:custGeom>
          <a:avLst/>
          <a:gdLst/>
          <a:ahLst/>
          <a:cxnLst/>
          <a:rect l="0" t="0" r="0" b="0"/>
          <a:pathLst>
            <a:path>
              <a:moveTo>
                <a:pt x="0" y="0"/>
              </a:moveTo>
              <a:lnTo>
                <a:pt x="0" y="827961"/>
              </a:lnTo>
              <a:lnTo>
                <a:pt x="165589" y="82796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82647C-89ED-40AC-A5A1-5B802E7749DE}">
      <dsp:nvSpPr>
        <dsp:cNvPr id="0" name=""/>
        <dsp:cNvSpPr/>
      </dsp:nvSpPr>
      <dsp:spPr>
        <a:xfrm>
          <a:off x="492189" y="1638192"/>
          <a:ext cx="1608920" cy="70642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pt-BR" sz="2500" kern="1200" dirty="0" smtClean="0"/>
            <a:t>14 </a:t>
          </a:r>
          <a:r>
            <a:rPr lang="pt-BR" sz="2500" kern="1200" dirty="0" err="1" smtClean="0"/>
            <a:t>pat</a:t>
          </a:r>
          <a:endParaRPr lang="pt-BR" sz="2500" kern="1200" dirty="0"/>
        </a:p>
      </dsp:txBody>
      <dsp:txXfrm>
        <a:off x="512880" y="1658883"/>
        <a:ext cx="1567538" cy="665045"/>
      </dsp:txXfrm>
    </dsp:sp>
    <dsp:sp modelId="{E686467B-5A81-4822-AF37-3815DAC2366D}">
      <dsp:nvSpPr>
        <dsp:cNvPr id="0" name=""/>
        <dsp:cNvSpPr/>
      </dsp:nvSpPr>
      <dsp:spPr>
        <a:xfrm>
          <a:off x="280879" y="1163444"/>
          <a:ext cx="91440" cy="2031487"/>
        </a:xfrm>
        <a:custGeom>
          <a:avLst/>
          <a:gdLst/>
          <a:ahLst/>
          <a:cxnLst/>
          <a:rect l="0" t="0" r="0" b="0"/>
          <a:pathLst>
            <a:path>
              <a:moveTo>
                <a:pt x="45720" y="0"/>
              </a:moveTo>
              <a:lnTo>
                <a:pt x="45720" y="2031487"/>
              </a:lnTo>
              <a:lnTo>
                <a:pt x="119642" y="203148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F9FE62-C3E4-4BC6-ADB9-45DD3AF61A25}">
      <dsp:nvSpPr>
        <dsp:cNvPr id="0" name=""/>
        <dsp:cNvSpPr/>
      </dsp:nvSpPr>
      <dsp:spPr>
        <a:xfrm>
          <a:off x="400522" y="2810404"/>
          <a:ext cx="1631726" cy="7690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pt-BR" sz="2500" b="1" kern="1200" dirty="0" smtClean="0"/>
            <a:t>17</a:t>
          </a:r>
          <a:r>
            <a:rPr lang="pt-BR" sz="2500" kern="1200" dirty="0" smtClean="0"/>
            <a:t> </a:t>
          </a:r>
          <a:r>
            <a:rPr lang="pt-BR" sz="2500" kern="1200" dirty="0" err="1" smtClean="0"/>
            <a:t>nerves</a:t>
          </a:r>
          <a:endParaRPr lang="pt-BR" sz="2500" kern="1200" dirty="0"/>
        </a:p>
      </dsp:txBody>
      <dsp:txXfrm>
        <a:off x="423047" y="2832929"/>
        <a:ext cx="1586676" cy="724006"/>
      </dsp:txXfrm>
    </dsp:sp>
    <dsp:sp modelId="{B0E9B0DC-860E-40A6-B0D9-41F1F3A79661}">
      <dsp:nvSpPr>
        <dsp:cNvPr id="0" name=""/>
        <dsp:cNvSpPr/>
      </dsp:nvSpPr>
      <dsp:spPr>
        <a:xfrm>
          <a:off x="2864856" y="315285"/>
          <a:ext cx="2246893" cy="842445"/>
        </a:xfrm>
        <a:prstGeom prst="roundRect">
          <a:avLst>
            <a:gd name="adj" fmla="val 10000"/>
          </a:avLst>
        </a:prstGeom>
        <a:gradFill rotWithShape="1">
          <a:gsLst>
            <a:gs pos="0">
              <a:schemeClr val="accent2">
                <a:tint val="100000"/>
                <a:shade val="100000"/>
                <a:satMod val="130000"/>
              </a:schemeClr>
            </a:gs>
            <a:gs pos="100000">
              <a:schemeClr val="accent2">
                <a:tint val="50000"/>
                <a:shade val="100000"/>
                <a:satMod val="350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pt-BR" sz="2800" kern="1200" dirty="0" err="1" smtClean="0"/>
            <a:t>Clinical</a:t>
          </a:r>
          <a:r>
            <a:rPr lang="pt-BR" sz="2800" kern="1200" dirty="0" smtClean="0"/>
            <a:t> </a:t>
          </a:r>
          <a:r>
            <a:rPr lang="pt-BR" sz="2800" kern="1200" dirty="0" err="1" smtClean="0"/>
            <a:t>group</a:t>
          </a:r>
          <a:endParaRPr lang="pt-BR" sz="2800" kern="1200" dirty="0"/>
        </a:p>
      </dsp:txBody>
      <dsp:txXfrm>
        <a:off x="2889530" y="339959"/>
        <a:ext cx="2197545" cy="793097"/>
      </dsp:txXfrm>
    </dsp:sp>
    <dsp:sp modelId="{5E17926F-38B3-4913-8B74-7BFC1648909E}">
      <dsp:nvSpPr>
        <dsp:cNvPr id="0" name=""/>
        <dsp:cNvSpPr/>
      </dsp:nvSpPr>
      <dsp:spPr>
        <a:xfrm>
          <a:off x="3089545" y="1157731"/>
          <a:ext cx="190787" cy="814727"/>
        </a:xfrm>
        <a:custGeom>
          <a:avLst/>
          <a:gdLst/>
          <a:ahLst/>
          <a:cxnLst/>
          <a:rect l="0" t="0" r="0" b="0"/>
          <a:pathLst>
            <a:path>
              <a:moveTo>
                <a:pt x="0" y="0"/>
              </a:moveTo>
              <a:lnTo>
                <a:pt x="0" y="814727"/>
              </a:lnTo>
              <a:lnTo>
                <a:pt x="190787" y="81472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90D837-5739-45DA-BFB8-AA49AEBC6F4E}">
      <dsp:nvSpPr>
        <dsp:cNvPr id="0" name=""/>
        <dsp:cNvSpPr/>
      </dsp:nvSpPr>
      <dsp:spPr>
        <a:xfrm>
          <a:off x="3280332" y="1613325"/>
          <a:ext cx="1304068" cy="71826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pt-BR" sz="2500" kern="1200" dirty="0" smtClean="0"/>
            <a:t>10 </a:t>
          </a:r>
          <a:r>
            <a:rPr lang="pt-BR" sz="2500" kern="1200" dirty="0" err="1" smtClean="0"/>
            <a:t>pat</a:t>
          </a:r>
          <a:endParaRPr lang="pt-BR" sz="2500" kern="1200" dirty="0"/>
        </a:p>
      </dsp:txBody>
      <dsp:txXfrm>
        <a:off x="3301369" y="1634362"/>
        <a:ext cx="1261994" cy="676192"/>
      </dsp:txXfrm>
    </dsp:sp>
    <dsp:sp modelId="{5B05F636-4E5A-47AE-8BBE-66F557BE0F70}">
      <dsp:nvSpPr>
        <dsp:cNvPr id="0" name=""/>
        <dsp:cNvSpPr/>
      </dsp:nvSpPr>
      <dsp:spPr>
        <a:xfrm>
          <a:off x="3089545" y="1157731"/>
          <a:ext cx="226790" cy="2037619"/>
        </a:xfrm>
        <a:custGeom>
          <a:avLst/>
          <a:gdLst/>
          <a:ahLst/>
          <a:cxnLst/>
          <a:rect l="0" t="0" r="0" b="0"/>
          <a:pathLst>
            <a:path>
              <a:moveTo>
                <a:pt x="0" y="0"/>
              </a:moveTo>
              <a:lnTo>
                <a:pt x="0" y="2037619"/>
              </a:lnTo>
              <a:lnTo>
                <a:pt x="226790" y="20376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A1F316-0C05-4CCD-A144-FC272DA7F1AD}">
      <dsp:nvSpPr>
        <dsp:cNvPr id="0" name=""/>
        <dsp:cNvSpPr/>
      </dsp:nvSpPr>
      <dsp:spPr>
        <a:xfrm>
          <a:off x="3316336" y="2787186"/>
          <a:ext cx="1413456" cy="81632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pt-BR" sz="2500" b="1" kern="1200" dirty="0" smtClean="0"/>
            <a:t>12</a:t>
          </a:r>
          <a:r>
            <a:rPr lang="pt-BR" sz="2500" kern="1200" dirty="0" smtClean="0"/>
            <a:t> </a:t>
          </a:r>
          <a:r>
            <a:rPr lang="pt-BR" sz="2500" kern="1200" dirty="0" err="1" smtClean="0"/>
            <a:t>nerves</a:t>
          </a:r>
          <a:endParaRPr lang="pt-BR" sz="2500" kern="1200" dirty="0"/>
        </a:p>
      </dsp:txBody>
      <dsp:txXfrm>
        <a:off x="3340245" y="2811095"/>
        <a:ext cx="1365638" cy="76851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12AE87-3394-8B42-B272-698731CBBE9C}" type="datetimeFigureOut">
              <a:rPr lang="en-US" smtClean="0"/>
              <a:pPr/>
              <a:t>11/3/2013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4BAD738-0022-234C-B08D-B2B2CBEC7E0A}" type="slidenum">
              <a:rPr lang="en-US" smtClean="0"/>
              <a:pPr/>
              <a:t>‹nº›</a:t>
            </a:fld>
            <a:endParaRPr lang="en-US"/>
          </a:p>
        </p:txBody>
      </p:sp>
    </p:spTree>
    <p:extLst>
      <p:ext uri="{BB962C8B-B14F-4D97-AF65-F5344CB8AC3E}">
        <p14:creationId xmlns:p14="http://schemas.microsoft.com/office/powerpoint/2010/main" val="29849461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06492" y="570165"/>
            <a:ext cx="6640395" cy="837192"/>
          </a:xfrm>
        </p:spPr>
        <p:txBody>
          <a:bodyPr>
            <a:normAutofit/>
          </a:bodyPr>
          <a:lstStyle>
            <a:lvl1pPr algn="l">
              <a:defRPr sz="3600">
                <a:solidFill>
                  <a:schemeClr val="bg1"/>
                </a:solidFill>
              </a:defRPr>
            </a:lvl1pPr>
          </a:lstStyle>
          <a:p>
            <a:r>
              <a:rPr lang="nl-BE" dirty="0" smtClean="0"/>
              <a:t>Click to edit Master title style</a:t>
            </a:r>
            <a:endParaRPr lang="en-US" dirty="0"/>
          </a:p>
        </p:txBody>
      </p:sp>
      <p:sp>
        <p:nvSpPr>
          <p:cNvPr id="3" name="Subtitle 2"/>
          <p:cNvSpPr>
            <a:spLocks noGrp="1"/>
          </p:cNvSpPr>
          <p:nvPr>
            <p:ph type="subTitle" idx="1"/>
          </p:nvPr>
        </p:nvSpPr>
        <p:spPr>
          <a:xfrm>
            <a:off x="2206492" y="1507294"/>
            <a:ext cx="6400800" cy="1314450"/>
          </a:xfrm>
        </p:spPr>
        <p:txBody>
          <a:bodyPr>
            <a:normAutofit/>
          </a:bodyPr>
          <a:lstStyle>
            <a:lvl1pPr marL="0" indent="0" algn="l">
              <a:buNone/>
              <a:defRPr sz="240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52EDE4F8-7B0B-B647-AAF7-BD9CA3F2128E}" type="slidenum">
              <a:rPr lang="en-US" smtClean="0"/>
              <a:pPr/>
              <a:t>‹nº›</a:t>
            </a:fld>
            <a:endParaRPr lang="en-US"/>
          </a:p>
        </p:txBody>
      </p:sp>
      <p:sp>
        <p:nvSpPr>
          <p:cNvPr id="9" name="Content Placeholder 8"/>
          <p:cNvSpPr>
            <a:spLocks noGrp="1"/>
          </p:cNvSpPr>
          <p:nvPr>
            <p:ph sz="quarter" idx="13" hasCustomPrompt="1"/>
          </p:nvPr>
        </p:nvSpPr>
        <p:spPr>
          <a:xfrm>
            <a:off x="83752" y="570165"/>
            <a:ext cx="1958497" cy="3746299"/>
          </a:xfrm>
        </p:spPr>
        <p:txBody>
          <a:bodyPr>
            <a:noAutofit/>
          </a:bodyPr>
          <a:lstStyle>
            <a:lvl1pPr marL="0" indent="0" algn="l">
              <a:buFontTx/>
              <a:buNone/>
              <a:defRPr sz="1600">
                <a:solidFill>
                  <a:srgbClr val="000000"/>
                </a:solidFill>
              </a:defRPr>
            </a:lvl1pPr>
            <a:lvl2pPr marL="457200" indent="0" algn="l">
              <a:buFontTx/>
              <a:buNone/>
              <a:defRPr sz="1600">
                <a:solidFill>
                  <a:srgbClr val="000000"/>
                </a:solidFill>
              </a:defRPr>
            </a:lvl2pPr>
            <a:lvl3pPr marL="914400" indent="0" algn="l">
              <a:buFontTx/>
              <a:buNone/>
              <a:defRPr sz="1600">
                <a:solidFill>
                  <a:srgbClr val="000000"/>
                </a:solidFill>
              </a:defRPr>
            </a:lvl3pPr>
            <a:lvl4pPr marL="1371600" indent="0" algn="l">
              <a:buFontTx/>
              <a:buNone/>
              <a:defRPr sz="1600">
                <a:solidFill>
                  <a:srgbClr val="000000"/>
                </a:solidFill>
              </a:defRPr>
            </a:lvl4pPr>
            <a:lvl5pPr marL="1828800" indent="0" algn="l">
              <a:buFontTx/>
              <a:buNone/>
              <a:defRPr sz="1600">
                <a:solidFill>
                  <a:srgbClr val="000000"/>
                </a:solidFill>
              </a:defRPr>
            </a:lvl5pPr>
          </a:lstStyle>
          <a:p>
            <a:pPr lvl="0"/>
            <a:r>
              <a:rPr lang="nl-BE" dirty="0" smtClean="0"/>
              <a:t>Click to edit author</a:t>
            </a:r>
          </a:p>
        </p:txBody>
      </p:sp>
    </p:spTree>
    <p:extLst>
      <p:ext uri="{BB962C8B-B14F-4D97-AF65-F5344CB8AC3E}">
        <p14:creationId xmlns:p14="http://schemas.microsoft.com/office/powerpoint/2010/main" val="2043404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Click to edit Master title style</a:t>
            </a:r>
            <a:endParaRPr lang="en-US"/>
          </a:p>
        </p:txBody>
      </p:sp>
      <p:sp>
        <p:nvSpPr>
          <p:cNvPr id="3" name="Content Placeholder 2"/>
          <p:cNvSpPr>
            <a:spLocks noGrp="1"/>
          </p:cNvSpPr>
          <p:nvPr>
            <p:ph idx="1"/>
          </p:nvPr>
        </p:nvSpPr>
        <p:spPr/>
        <p:txBody>
          <a:body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6" name="Slide Number Placeholder 5"/>
          <p:cNvSpPr>
            <a:spLocks noGrp="1"/>
          </p:cNvSpPr>
          <p:nvPr>
            <p:ph type="sldNum" sz="quarter" idx="12"/>
          </p:nvPr>
        </p:nvSpPr>
        <p:spPr/>
        <p:txBody>
          <a:bodyPr/>
          <a:lstStyle/>
          <a:p>
            <a:fld id="{52EDE4F8-7B0B-B647-AAF7-BD9CA3F2128E}" type="slidenum">
              <a:rPr lang="en-US" smtClean="0"/>
              <a:pPr/>
              <a:t>‹nº›</a:t>
            </a:fld>
            <a:endParaRPr lang="en-US"/>
          </a:p>
        </p:txBody>
      </p:sp>
    </p:spTree>
    <p:extLst>
      <p:ext uri="{BB962C8B-B14F-4D97-AF65-F5344CB8AC3E}">
        <p14:creationId xmlns:p14="http://schemas.microsoft.com/office/powerpoint/2010/main" val="151975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nl-BE"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BE" smtClean="0"/>
              <a:t>Click to edit Master text styles</a:t>
            </a:r>
          </a:p>
        </p:txBody>
      </p:sp>
      <p:sp>
        <p:nvSpPr>
          <p:cNvPr id="6" name="Slide Number Placeholder 5"/>
          <p:cNvSpPr>
            <a:spLocks noGrp="1"/>
          </p:cNvSpPr>
          <p:nvPr>
            <p:ph type="sldNum" sz="quarter" idx="12"/>
          </p:nvPr>
        </p:nvSpPr>
        <p:spPr/>
        <p:txBody>
          <a:bodyPr/>
          <a:lstStyle/>
          <a:p>
            <a:fld id="{52EDE4F8-7B0B-B647-AAF7-BD9CA3F2128E}" type="slidenum">
              <a:rPr lang="en-US" smtClean="0"/>
              <a:pPr/>
              <a:t>‹nº›</a:t>
            </a:fld>
            <a:endParaRPr lang="en-US"/>
          </a:p>
        </p:txBody>
      </p:sp>
    </p:spTree>
    <p:extLst>
      <p:ext uri="{BB962C8B-B14F-4D97-AF65-F5344CB8AC3E}">
        <p14:creationId xmlns:p14="http://schemas.microsoft.com/office/powerpoint/2010/main" val="1717035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7" name="Slide Number Placeholder 6"/>
          <p:cNvSpPr>
            <a:spLocks noGrp="1"/>
          </p:cNvSpPr>
          <p:nvPr>
            <p:ph type="sldNum" sz="quarter" idx="12"/>
          </p:nvPr>
        </p:nvSpPr>
        <p:spPr/>
        <p:txBody>
          <a:bodyPr/>
          <a:lstStyle/>
          <a:p>
            <a:fld id="{52EDE4F8-7B0B-B647-AAF7-BD9CA3F2128E}" type="slidenum">
              <a:rPr lang="en-US" smtClean="0"/>
              <a:pPr/>
              <a:t>‹nº›</a:t>
            </a:fld>
            <a:endParaRPr lang="en-US"/>
          </a:p>
        </p:txBody>
      </p:sp>
    </p:spTree>
    <p:extLst>
      <p:ext uri="{BB962C8B-B14F-4D97-AF65-F5344CB8AC3E}">
        <p14:creationId xmlns:p14="http://schemas.microsoft.com/office/powerpoint/2010/main" val="349977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BE"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9" name="Slide Number Placeholder 8"/>
          <p:cNvSpPr>
            <a:spLocks noGrp="1"/>
          </p:cNvSpPr>
          <p:nvPr>
            <p:ph type="sldNum" sz="quarter" idx="12"/>
          </p:nvPr>
        </p:nvSpPr>
        <p:spPr/>
        <p:txBody>
          <a:bodyPr/>
          <a:lstStyle/>
          <a:p>
            <a:fld id="{52EDE4F8-7B0B-B647-AAF7-BD9CA3F2128E}" type="slidenum">
              <a:rPr lang="en-US" smtClean="0"/>
              <a:pPr/>
              <a:t>‹nº›</a:t>
            </a:fld>
            <a:endParaRPr lang="en-US"/>
          </a:p>
        </p:txBody>
      </p:sp>
    </p:spTree>
    <p:extLst>
      <p:ext uri="{BB962C8B-B14F-4D97-AF65-F5344CB8AC3E}">
        <p14:creationId xmlns:p14="http://schemas.microsoft.com/office/powerpoint/2010/main" val="2289239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Click to edit Master title style</a:t>
            </a:r>
            <a:endParaRPr lang="en-US"/>
          </a:p>
        </p:txBody>
      </p:sp>
      <p:sp>
        <p:nvSpPr>
          <p:cNvPr id="5" name="Slide Number Placeholder 4"/>
          <p:cNvSpPr>
            <a:spLocks noGrp="1"/>
          </p:cNvSpPr>
          <p:nvPr>
            <p:ph type="sldNum" sz="quarter" idx="12"/>
          </p:nvPr>
        </p:nvSpPr>
        <p:spPr/>
        <p:txBody>
          <a:bodyPr/>
          <a:lstStyle/>
          <a:p>
            <a:fld id="{52EDE4F8-7B0B-B647-AAF7-BD9CA3F2128E}" type="slidenum">
              <a:rPr lang="en-US" smtClean="0"/>
              <a:pPr/>
              <a:t>‹nº›</a:t>
            </a:fld>
            <a:endParaRPr lang="en-US"/>
          </a:p>
        </p:txBody>
      </p:sp>
    </p:spTree>
    <p:extLst>
      <p:ext uri="{BB962C8B-B14F-4D97-AF65-F5344CB8AC3E}">
        <p14:creationId xmlns:p14="http://schemas.microsoft.com/office/powerpoint/2010/main" val="3088448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2EDE4F8-7B0B-B647-AAF7-BD9CA3F2128E}" type="slidenum">
              <a:rPr lang="en-US" smtClean="0"/>
              <a:pPr/>
              <a:t>‹nº›</a:t>
            </a:fld>
            <a:endParaRPr lang="en-US"/>
          </a:p>
        </p:txBody>
      </p:sp>
    </p:spTree>
    <p:extLst>
      <p:ext uri="{BB962C8B-B14F-4D97-AF65-F5344CB8AC3E}">
        <p14:creationId xmlns:p14="http://schemas.microsoft.com/office/powerpoint/2010/main" val="1161190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nl-BE"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Click to edit Master text styles</a:t>
            </a:r>
          </a:p>
        </p:txBody>
      </p:sp>
      <p:sp>
        <p:nvSpPr>
          <p:cNvPr id="7" name="Slide Number Placeholder 6"/>
          <p:cNvSpPr>
            <a:spLocks noGrp="1"/>
          </p:cNvSpPr>
          <p:nvPr>
            <p:ph type="sldNum" sz="quarter" idx="12"/>
          </p:nvPr>
        </p:nvSpPr>
        <p:spPr/>
        <p:txBody>
          <a:bodyPr/>
          <a:lstStyle/>
          <a:p>
            <a:fld id="{52EDE4F8-7B0B-B647-AAF7-BD9CA3F2128E}" type="slidenum">
              <a:rPr lang="en-US" smtClean="0"/>
              <a:pPr/>
              <a:t>‹nº›</a:t>
            </a:fld>
            <a:endParaRPr lang="en-US"/>
          </a:p>
        </p:txBody>
      </p:sp>
    </p:spTree>
    <p:extLst>
      <p:ext uri="{BB962C8B-B14F-4D97-AF65-F5344CB8AC3E}">
        <p14:creationId xmlns:p14="http://schemas.microsoft.com/office/powerpoint/2010/main" val="115728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nl-BE"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Click to edit Master text styles</a:t>
            </a:r>
          </a:p>
        </p:txBody>
      </p:sp>
      <p:sp>
        <p:nvSpPr>
          <p:cNvPr id="7" name="Slide Number Placeholder 6"/>
          <p:cNvSpPr>
            <a:spLocks noGrp="1"/>
          </p:cNvSpPr>
          <p:nvPr>
            <p:ph type="sldNum" sz="quarter" idx="12"/>
          </p:nvPr>
        </p:nvSpPr>
        <p:spPr/>
        <p:txBody>
          <a:bodyPr/>
          <a:lstStyle/>
          <a:p>
            <a:fld id="{52EDE4F8-7B0B-B647-AAF7-BD9CA3F2128E}" type="slidenum">
              <a:rPr lang="en-US" smtClean="0"/>
              <a:pPr/>
              <a:t>‹nº›</a:t>
            </a:fld>
            <a:endParaRPr lang="en-US"/>
          </a:p>
        </p:txBody>
      </p:sp>
    </p:spTree>
    <p:extLst>
      <p:ext uri="{BB962C8B-B14F-4D97-AF65-F5344CB8AC3E}">
        <p14:creationId xmlns:p14="http://schemas.microsoft.com/office/powerpoint/2010/main" val="1376046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nl-BE"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rgbClr val="FFFFFF"/>
                </a:solidFill>
              </a:defRPr>
            </a:lvl1pPr>
          </a:lstStyle>
          <a:p>
            <a:fld id="{52EDE4F8-7B0B-B647-AAF7-BD9CA3F2128E}" type="slidenum">
              <a:rPr lang="en-US" smtClean="0"/>
              <a:pPr/>
              <a:t>‹nº›</a:t>
            </a:fld>
            <a:endParaRPr lang="en-US"/>
          </a:p>
        </p:txBody>
      </p:sp>
    </p:spTree>
    <p:extLst>
      <p:ext uri="{BB962C8B-B14F-4D97-AF65-F5344CB8AC3E}">
        <p14:creationId xmlns:p14="http://schemas.microsoft.com/office/powerpoint/2010/main" val="1901606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ncbi.nlm.nih.gov/pubmed?term=Van%20Veen%20NH%5bAuthor%5d&amp;cauthor=true&amp;cauthor_uid=1947284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6492" y="978794"/>
            <a:ext cx="6814137" cy="2215167"/>
          </a:xfrm>
        </p:spPr>
        <p:txBody>
          <a:bodyPr>
            <a:normAutofit fontScale="90000"/>
          </a:bodyPr>
          <a:lstStyle/>
          <a:p>
            <a:r>
              <a:rPr lang="en-US" b="1" dirty="0" smtClean="0"/>
              <a:t/>
            </a:r>
            <a:br>
              <a:rPr lang="en-US" b="1" dirty="0" smtClean="0"/>
            </a:br>
            <a:r>
              <a:rPr lang="en-US" b="1" dirty="0" smtClean="0"/>
              <a:t>PROSPECTIVE AND RANDOMIZED TRIAL TO DETERMINE THE ROLE OF NERVE DECOMPRESSION IN LEPROSY NEUROPATHY – partial results</a:t>
            </a:r>
            <a:r>
              <a:rPr lang="pt-BR" dirty="0" smtClean="0"/>
              <a:t/>
            </a:r>
            <a:br>
              <a:rPr lang="pt-BR" dirty="0" smtClean="0"/>
            </a:br>
            <a:endParaRPr lang="en-US" dirty="0"/>
          </a:p>
        </p:txBody>
      </p:sp>
      <p:sp>
        <p:nvSpPr>
          <p:cNvPr id="5" name="Content Placeholder 4"/>
          <p:cNvSpPr>
            <a:spLocks noGrp="1"/>
          </p:cNvSpPr>
          <p:nvPr>
            <p:ph sz="quarter" idx="13"/>
          </p:nvPr>
        </p:nvSpPr>
        <p:spPr>
          <a:xfrm>
            <a:off x="247995" y="581273"/>
            <a:ext cx="1958497" cy="3117600"/>
          </a:xfrm>
        </p:spPr>
        <p:txBody>
          <a:bodyPr/>
          <a:lstStyle/>
          <a:p>
            <a:endParaRPr lang="pt-BR" dirty="0" smtClean="0"/>
          </a:p>
          <a:p>
            <a:endParaRPr lang="pt-BR" dirty="0" smtClean="0"/>
          </a:p>
          <a:p>
            <a:r>
              <a:rPr lang="pt-BR" sz="2000" dirty="0" smtClean="0"/>
              <a:t>Virmond MCL, </a:t>
            </a:r>
            <a:r>
              <a:rPr lang="pt-BR" sz="2000" u="sng" dirty="0" smtClean="0"/>
              <a:t>Garbino JA</a:t>
            </a:r>
            <a:r>
              <a:rPr lang="pt-BR" sz="2000" dirty="0" smtClean="0"/>
              <a:t>, </a:t>
            </a:r>
          </a:p>
          <a:p>
            <a:r>
              <a:rPr lang="pt-BR" sz="2000" dirty="0" smtClean="0"/>
              <a:t>Cury Fo M, </a:t>
            </a:r>
          </a:p>
          <a:p>
            <a:r>
              <a:rPr lang="pt-BR" sz="2000" dirty="0" err="1" smtClean="0"/>
              <a:t>Delamina</a:t>
            </a:r>
            <a:r>
              <a:rPr lang="pt-BR" sz="2000" dirty="0" smtClean="0"/>
              <a:t> WFB, </a:t>
            </a:r>
          </a:p>
          <a:p>
            <a:r>
              <a:rPr lang="pt-BR" sz="2000" dirty="0" smtClean="0"/>
              <a:t>Almeida SND, Torquato MT</a:t>
            </a:r>
          </a:p>
          <a:p>
            <a:endParaRPr lang="en-US" dirty="0"/>
          </a:p>
        </p:txBody>
      </p:sp>
      <p:sp>
        <p:nvSpPr>
          <p:cNvPr id="6" name="CaixaDeTexto 5"/>
          <p:cNvSpPr txBox="1"/>
          <p:nvPr/>
        </p:nvSpPr>
        <p:spPr>
          <a:xfrm>
            <a:off x="2704563" y="4195482"/>
            <a:ext cx="5924282" cy="646331"/>
          </a:xfrm>
          <a:prstGeom prst="rect">
            <a:avLst/>
          </a:prstGeom>
          <a:noFill/>
        </p:spPr>
        <p:txBody>
          <a:bodyPr wrap="square" rtlCol="0">
            <a:spAutoFit/>
          </a:bodyPr>
          <a:lstStyle/>
          <a:p>
            <a:pPr algn="ctr"/>
            <a:r>
              <a:rPr lang="pt-BR" b="1" dirty="0" smtClean="0">
                <a:solidFill>
                  <a:srgbClr val="FFFF99"/>
                </a:solidFill>
              </a:rPr>
              <a:t>INSTITUTO LAURO DE SOUZA LIMA (ILSL), BAURU - BRASIL</a:t>
            </a:r>
          </a:p>
          <a:p>
            <a:endParaRPr lang="pt-BR" dirty="0"/>
          </a:p>
        </p:txBody>
      </p:sp>
    </p:spTree>
    <p:extLst>
      <p:ext uri="{BB962C8B-B14F-4D97-AF65-F5344CB8AC3E}">
        <p14:creationId xmlns:p14="http://schemas.microsoft.com/office/powerpoint/2010/main" val="2534440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3200" b="1" dirty="0" err="1" smtClean="0"/>
              <a:t>Statistical</a:t>
            </a:r>
            <a:r>
              <a:rPr lang="pt-BR" sz="3200" b="1" dirty="0" smtClean="0"/>
              <a:t> </a:t>
            </a:r>
            <a:r>
              <a:rPr lang="pt-BR" sz="3200" b="1" dirty="0" err="1" smtClean="0"/>
              <a:t>Results</a:t>
            </a:r>
            <a:r>
              <a:rPr lang="pt-BR" sz="3200" b="1" dirty="0" smtClean="0"/>
              <a:t>: </a:t>
            </a:r>
            <a:r>
              <a:rPr lang="pt-BR" sz="3200" b="1" dirty="0" err="1" smtClean="0"/>
              <a:t>Surgical</a:t>
            </a:r>
            <a:r>
              <a:rPr lang="pt-BR" sz="3200" b="1" dirty="0" smtClean="0"/>
              <a:t> (</a:t>
            </a:r>
            <a:r>
              <a:rPr lang="pt-BR" sz="3200" b="1" dirty="0" smtClean="0">
                <a:solidFill>
                  <a:srgbClr val="FF0000"/>
                </a:solidFill>
              </a:rPr>
              <a:t>S</a:t>
            </a:r>
            <a:r>
              <a:rPr lang="pt-BR" sz="3200" b="1" dirty="0" smtClean="0"/>
              <a:t>) X Clinical (</a:t>
            </a:r>
            <a:r>
              <a:rPr lang="pt-BR" sz="3200" b="1" dirty="0" smtClean="0">
                <a:solidFill>
                  <a:srgbClr val="FF0000"/>
                </a:solidFill>
              </a:rPr>
              <a:t>C</a:t>
            </a:r>
            <a:r>
              <a:rPr lang="pt-BR" sz="3200" b="1" dirty="0" smtClean="0"/>
              <a:t>) for </a:t>
            </a:r>
            <a:br>
              <a:rPr lang="pt-BR" sz="3200" b="1" dirty="0" smtClean="0"/>
            </a:br>
            <a:r>
              <a:rPr lang="pt-BR" sz="3200" b="1" dirty="0" smtClean="0"/>
              <a:t>Ulnar and Tibial </a:t>
            </a:r>
            <a:r>
              <a:rPr lang="pt-BR" sz="3200" b="1" dirty="0" err="1" smtClean="0"/>
              <a:t>nerves</a:t>
            </a:r>
            <a:endParaRPr lang="pt-BR" sz="3200" dirty="0"/>
          </a:p>
        </p:txBody>
      </p:sp>
      <p:sp>
        <p:nvSpPr>
          <p:cNvPr id="3" name="Espaço Reservado para Texto 2"/>
          <p:cNvSpPr>
            <a:spLocks noGrp="1"/>
          </p:cNvSpPr>
          <p:nvPr>
            <p:ph type="body" idx="1"/>
          </p:nvPr>
        </p:nvSpPr>
        <p:spPr/>
        <p:style>
          <a:lnRef idx="0">
            <a:schemeClr val="accent2"/>
          </a:lnRef>
          <a:fillRef idx="3">
            <a:schemeClr val="accent2"/>
          </a:fillRef>
          <a:effectRef idx="3">
            <a:schemeClr val="accent2"/>
          </a:effectRef>
          <a:fontRef idx="minor">
            <a:schemeClr val="lt1"/>
          </a:fontRef>
        </p:style>
        <p:txBody>
          <a:bodyPr>
            <a:normAutofit fontScale="92500"/>
          </a:bodyPr>
          <a:lstStyle/>
          <a:p>
            <a:r>
              <a:rPr lang="pt-BR" dirty="0" smtClean="0"/>
              <a:t>Ulnar </a:t>
            </a:r>
            <a:r>
              <a:rPr lang="pt-BR" dirty="0" err="1" smtClean="0"/>
              <a:t>nerves</a:t>
            </a:r>
            <a:r>
              <a:rPr lang="pt-BR" dirty="0" smtClean="0"/>
              <a:t> of S and C </a:t>
            </a:r>
            <a:r>
              <a:rPr lang="pt-BR" dirty="0" err="1" smtClean="0"/>
              <a:t>groups</a:t>
            </a:r>
            <a:r>
              <a:rPr lang="pt-BR" dirty="0" smtClean="0"/>
              <a:t>:</a:t>
            </a:r>
            <a:endParaRPr lang="pt-BR" dirty="0"/>
          </a:p>
        </p:txBody>
      </p:sp>
      <p:sp>
        <p:nvSpPr>
          <p:cNvPr id="4" name="Espaço Reservado para Conteúdo 3"/>
          <p:cNvSpPr>
            <a:spLocks noGrp="1"/>
          </p:cNvSpPr>
          <p:nvPr>
            <p:ph sz="half" idx="2"/>
          </p:nvPr>
        </p:nvSpPr>
        <p:spPr>
          <a:xfrm>
            <a:off x="369794" y="1631156"/>
            <a:ext cx="4127594" cy="2963466"/>
          </a:xfrm>
        </p:spPr>
        <p:txBody>
          <a:bodyPr>
            <a:normAutofit fontScale="85000" lnSpcReduction="20000"/>
          </a:bodyPr>
          <a:lstStyle/>
          <a:p>
            <a:r>
              <a:rPr lang="pt-BR" dirty="0" err="1" smtClean="0"/>
              <a:t>Group</a:t>
            </a:r>
            <a:r>
              <a:rPr lang="pt-BR" dirty="0" smtClean="0"/>
              <a:t> </a:t>
            </a:r>
            <a:r>
              <a:rPr lang="pt-BR" dirty="0" smtClean="0">
                <a:solidFill>
                  <a:srgbClr val="FF0000"/>
                </a:solidFill>
              </a:rPr>
              <a:t>S</a:t>
            </a:r>
            <a:r>
              <a:rPr lang="pt-BR" dirty="0" smtClean="0"/>
              <a:t>: 9 and </a:t>
            </a:r>
            <a:r>
              <a:rPr lang="pt-BR" dirty="0" smtClean="0">
                <a:solidFill>
                  <a:srgbClr val="FF0000"/>
                </a:solidFill>
              </a:rPr>
              <a:t>C</a:t>
            </a:r>
            <a:r>
              <a:rPr lang="pt-BR" dirty="0" smtClean="0"/>
              <a:t>: 4 -</a:t>
            </a:r>
            <a:r>
              <a:rPr lang="en-US" b="1" dirty="0" smtClean="0"/>
              <a:t> 1st/Last </a:t>
            </a:r>
            <a:r>
              <a:rPr lang="en-US" dirty="0" smtClean="0"/>
              <a:t>comparison</a:t>
            </a:r>
            <a:endParaRPr lang="pt-BR" dirty="0" smtClean="0"/>
          </a:p>
          <a:p>
            <a:r>
              <a:rPr lang="pt-BR" dirty="0" smtClean="0"/>
              <a:t>No </a:t>
            </a:r>
            <a:r>
              <a:rPr lang="pt-BR" dirty="0" err="1" smtClean="0"/>
              <a:t>significance</a:t>
            </a:r>
            <a:r>
              <a:rPr lang="pt-BR" dirty="0" smtClean="0"/>
              <a:t> in </a:t>
            </a:r>
            <a:r>
              <a:rPr lang="pt-BR" b="1" dirty="0" smtClean="0"/>
              <a:t>CS </a:t>
            </a:r>
            <a:r>
              <a:rPr lang="pt-BR" dirty="0" err="1" smtClean="0"/>
              <a:t>values</a:t>
            </a:r>
            <a:endParaRPr lang="pt-BR" dirty="0" smtClean="0"/>
          </a:p>
          <a:p>
            <a:r>
              <a:rPr lang="pt-BR" dirty="0" err="1" smtClean="0"/>
              <a:t>According</a:t>
            </a:r>
            <a:r>
              <a:rPr lang="pt-BR" dirty="0" smtClean="0"/>
              <a:t> NFA </a:t>
            </a:r>
            <a:r>
              <a:rPr lang="pt-BR" dirty="0" err="1" smtClean="0"/>
              <a:t>severity</a:t>
            </a:r>
            <a:r>
              <a:rPr lang="pt-BR" dirty="0" smtClean="0"/>
              <a:t> :</a:t>
            </a:r>
            <a:r>
              <a:rPr lang="pt-BR" b="1" dirty="0" smtClean="0">
                <a:solidFill>
                  <a:srgbClr val="FF0000"/>
                </a:solidFill>
              </a:rPr>
              <a:t>VMT</a:t>
            </a:r>
            <a:r>
              <a:rPr lang="pt-BR" dirty="0" smtClean="0"/>
              <a:t> </a:t>
            </a:r>
            <a:r>
              <a:rPr lang="pt-BR" dirty="0" err="1" smtClean="0"/>
              <a:t>showed</a:t>
            </a:r>
            <a:r>
              <a:rPr lang="en-US" dirty="0" smtClean="0"/>
              <a:t> </a:t>
            </a:r>
            <a:r>
              <a:rPr lang="en-US" dirty="0" smtClean="0">
                <a:solidFill>
                  <a:srgbClr val="FF0000"/>
                </a:solidFill>
              </a:rPr>
              <a:t>P= 0,015 </a:t>
            </a:r>
            <a:r>
              <a:rPr lang="en-US" dirty="0" smtClean="0"/>
              <a:t>for </a:t>
            </a:r>
            <a:r>
              <a:rPr lang="en-US" b="1" dirty="0" smtClean="0"/>
              <a:t>moderate </a:t>
            </a:r>
            <a:r>
              <a:rPr lang="en-US" dirty="0" smtClean="0"/>
              <a:t>group</a:t>
            </a:r>
          </a:p>
          <a:p>
            <a:r>
              <a:rPr lang="en-US" b="1" dirty="0" smtClean="0">
                <a:solidFill>
                  <a:srgbClr val="FF0000"/>
                </a:solidFill>
              </a:rPr>
              <a:t>F wave </a:t>
            </a:r>
            <a:r>
              <a:rPr lang="en-US" dirty="0" smtClean="0"/>
              <a:t>showed</a:t>
            </a:r>
            <a:r>
              <a:rPr lang="en-US" dirty="0" smtClean="0">
                <a:solidFill>
                  <a:srgbClr val="FF0000"/>
                </a:solidFill>
              </a:rPr>
              <a:t> P = 0,077 </a:t>
            </a:r>
            <a:r>
              <a:rPr lang="en-US" dirty="0" smtClean="0"/>
              <a:t>for </a:t>
            </a:r>
            <a:r>
              <a:rPr lang="en-US" dirty="0" err="1" smtClean="0"/>
              <a:t>Grupo</a:t>
            </a:r>
            <a:r>
              <a:rPr lang="en-US" dirty="0" smtClean="0"/>
              <a:t> </a:t>
            </a:r>
            <a:r>
              <a:rPr lang="en-US" dirty="0" smtClean="0">
                <a:solidFill>
                  <a:srgbClr val="FF0000"/>
                </a:solidFill>
              </a:rPr>
              <a:t>S</a:t>
            </a:r>
          </a:p>
          <a:p>
            <a:r>
              <a:rPr lang="en-US" b="1" dirty="0" smtClean="0">
                <a:solidFill>
                  <a:srgbClr val="FF0000"/>
                </a:solidFill>
              </a:rPr>
              <a:t>CMAP</a:t>
            </a:r>
            <a:r>
              <a:rPr lang="en-US" b="1" dirty="0" smtClean="0"/>
              <a:t> </a:t>
            </a:r>
            <a:r>
              <a:rPr lang="en-US" dirty="0" smtClean="0"/>
              <a:t>proximal amplitude</a:t>
            </a:r>
            <a:r>
              <a:rPr lang="en-US" b="1" dirty="0" smtClean="0"/>
              <a:t>: </a:t>
            </a:r>
            <a:r>
              <a:rPr lang="en-US" dirty="0" smtClean="0">
                <a:solidFill>
                  <a:srgbClr val="FF0000"/>
                </a:solidFill>
              </a:rPr>
              <a:t>P= 0,044</a:t>
            </a:r>
            <a:r>
              <a:rPr lang="en-US" dirty="0" smtClean="0"/>
              <a:t> for </a:t>
            </a:r>
            <a:r>
              <a:rPr lang="en-US" b="1" dirty="0" smtClean="0"/>
              <a:t>moderate </a:t>
            </a:r>
            <a:r>
              <a:rPr lang="en-US" dirty="0" smtClean="0"/>
              <a:t>group</a:t>
            </a:r>
            <a:endParaRPr lang="pt-BR" dirty="0" smtClean="0">
              <a:solidFill>
                <a:srgbClr val="FF0000"/>
              </a:solidFill>
            </a:endParaRPr>
          </a:p>
        </p:txBody>
      </p:sp>
      <p:sp>
        <p:nvSpPr>
          <p:cNvPr id="5" name="Espaço Reservado para Texto 4"/>
          <p:cNvSpPr>
            <a:spLocks noGrp="1"/>
          </p:cNvSpPr>
          <p:nvPr>
            <p:ph type="body" sz="quarter" idx="3"/>
          </p:nvPr>
        </p:nvSpPr>
        <p:spPr/>
        <p:style>
          <a:lnRef idx="0">
            <a:schemeClr val="accent2"/>
          </a:lnRef>
          <a:fillRef idx="3">
            <a:schemeClr val="accent2"/>
          </a:fillRef>
          <a:effectRef idx="3">
            <a:schemeClr val="accent2"/>
          </a:effectRef>
          <a:fontRef idx="minor">
            <a:schemeClr val="lt1"/>
          </a:fontRef>
        </p:style>
        <p:txBody>
          <a:bodyPr>
            <a:normAutofit fontScale="92500"/>
          </a:bodyPr>
          <a:lstStyle/>
          <a:p>
            <a:r>
              <a:rPr lang="pt-BR" dirty="0" smtClean="0"/>
              <a:t>Tibial </a:t>
            </a:r>
            <a:r>
              <a:rPr lang="pt-BR" dirty="0" err="1" smtClean="0"/>
              <a:t>nerves</a:t>
            </a:r>
            <a:r>
              <a:rPr lang="pt-BR" dirty="0" smtClean="0"/>
              <a:t> of S and C </a:t>
            </a:r>
            <a:r>
              <a:rPr lang="pt-BR" dirty="0" err="1" smtClean="0"/>
              <a:t>groups</a:t>
            </a:r>
            <a:r>
              <a:rPr lang="pt-BR" dirty="0" smtClean="0"/>
              <a:t>:</a:t>
            </a:r>
            <a:endParaRPr lang="pt-BR" dirty="0"/>
          </a:p>
        </p:txBody>
      </p:sp>
      <p:sp>
        <p:nvSpPr>
          <p:cNvPr id="6" name="Espaço Reservado para Conteúdo 5"/>
          <p:cNvSpPr>
            <a:spLocks noGrp="1"/>
          </p:cNvSpPr>
          <p:nvPr>
            <p:ph sz="quarter" idx="4"/>
          </p:nvPr>
        </p:nvSpPr>
        <p:spPr/>
        <p:txBody>
          <a:bodyPr/>
          <a:lstStyle/>
          <a:p>
            <a:r>
              <a:rPr lang="pt-BR" dirty="0" err="1" smtClean="0"/>
              <a:t>Group</a:t>
            </a:r>
            <a:r>
              <a:rPr lang="pt-BR" dirty="0" smtClean="0"/>
              <a:t> </a:t>
            </a:r>
            <a:r>
              <a:rPr lang="pt-BR" dirty="0" smtClean="0">
                <a:solidFill>
                  <a:srgbClr val="FF0000"/>
                </a:solidFill>
              </a:rPr>
              <a:t>S</a:t>
            </a:r>
            <a:r>
              <a:rPr lang="pt-BR" dirty="0" smtClean="0"/>
              <a:t>: 4 and </a:t>
            </a:r>
            <a:r>
              <a:rPr lang="pt-BR" dirty="0" smtClean="0">
                <a:solidFill>
                  <a:srgbClr val="FF0000"/>
                </a:solidFill>
              </a:rPr>
              <a:t>C</a:t>
            </a:r>
            <a:r>
              <a:rPr lang="pt-BR" dirty="0" smtClean="0"/>
              <a:t>: 1</a:t>
            </a:r>
          </a:p>
          <a:p>
            <a:endParaRPr lang="pt-BR" dirty="0" smtClean="0"/>
          </a:p>
          <a:p>
            <a:pPr algn="ctr">
              <a:buNone/>
            </a:pPr>
            <a:endParaRPr lang="pt-BR" sz="2000" dirty="0" smtClean="0"/>
          </a:p>
          <a:p>
            <a:pPr algn="ctr">
              <a:buNone/>
            </a:pPr>
            <a:r>
              <a:rPr lang="pt-BR" sz="2000" i="1" dirty="0" smtClean="0"/>
              <a:t>No </a:t>
            </a:r>
            <a:r>
              <a:rPr lang="pt-BR" sz="2000" i="1" dirty="0" err="1" smtClean="0"/>
              <a:t>comparisons</a:t>
            </a:r>
            <a:r>
              <a:rPr lang="pt-BR" sz="2000" i="1" dirty="0" smtClean="0"/>
              <a:t> </a:t>
            </a:r>
            <a:r>
              <a:rPr lang="pt-BR" sz="2000" i="1" dirty="0" err="1" smtClean="0"/>
              <a:t>were</a:t>
            </a:r>
            <a:r>
              <a:rPr lang="pt-BR" sz="2000" i="1" dirty="0" smtClean="0"/>
              <a:t> </a:t>
            </a:r>
            <a:r>
              <a:rPr lang="pt-BR" sz="2000" i="1" dirty="0" err="1" smtClean="0"/>
              <a:t>possible</a:t>
            </a:r>
            <a:endParaRPr lang="pt-BR" sz="2000"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5835" y="205979"/>
            <a:ext cx="8524165" cy="434821"/>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pt-BR" sz="3200" b="1" dirty="0" err="1" smtClean="0">
                <a:latin typeface="+mn-lt"/>
                <a:cs typeface="Arial" pitchFamily="34" charset="0"/>
              </a:rPr>
              <a:t>Discussion</a:t>
            </a:r>
            <a:endParaRPr lang="pt-BR" sz="3200" b="1" dirty="0">
              <a:latin typeface="+mn-lt"/>
              <a:cs typeface="Arial" pitchFamily="34" charset="0"/>
            </a:endParaRPr>
          </a:p>
        </p:txBody>
      </p:sp>
      <p:sp>
        <p:nvSpPr>
          <p:cNvPr id="3" name="Espaço Reservado para Conteúdo 2"/>
          <p:cNvSpPr>
            <a:spLocks noGrp="1"/>
          </p:cNvSpPr>
          <p:nvPr>
            <p:ph idx="1"/>
          </p:nvPr>
        </p:nvSpPr>
        <p:spPr>
          <a:xfrm>
            <a:off x="208800" y="800100"/>
            <a:ext cx="8611200" cy="3536576"/>
          </a:xfrm>
        </p:spPr>
        <p:txBody>
          <a:bodyPr>
            <a:noAutofit/>
          </a:bodyPr>
          <a:lstStyle/>
          <a:p>
            <a:pPr algn="just">
              <a:buFont typeface="+mj-lt"/>
              <a:buAutoNum type="alphaUcPeriod"/>
            </a:pPr>
            <a:r>
              <a:rPr lang="en-US" sz="1400" dirty="0" smtClean="0"/>
              <a:t>Surgical and Clinical Groups presented statistical differences of the mean values in the nerves of the Surgical Group in the 1st evaluation. Suggesting a trend towards more severity in this Group that could be equalize with increased samples.</a:t>
            </a:r>
          </a:p>
          <a:p>
            <a:pPr algn="just">
              <a:buFont typeface="+mj-lt"/>
              <a:buAutoNum type="alphaUcPeriod"/>
            </a:pPr>
            <a:r>
              <a:rPr lang="en-US" sz="1400" dirty="0" smtClean="0"/>
              <a:t>The majority of nerves improved (</a:t>
            </a:r>
            <a:r>
              <a:rPr lang="en-US" sz="1400" b="1" dirty="0" smtClean="0"/>
              <a:t>80%</a:t>
            </a:r>
            <a:r>
              <a:rPr lang="en-US" sz="1400" dirty="0" smtClean="0"/>
              <a:t>) or maintained the </a:t>
            </a:r>
            <a:r>
              <a:rPr lang="en-US" sz="1400" b="1" dirty="0" smtClean="0"/>
              <a:t>CS</a:t>
            </a:r>
            <a:r>
              <a:rPr lang="en-US" sz="1400" dirty="0" smtClean="0"/>
              <a:t> in the final evaluation, except a </a:t>
            </a:r>
            <a:r>
              <a:rPr lang="en-US" sz="1400" b="1" dirty="0" smtClean="0"/>
              <a:t>peroneus nerve with a complete lesion</a:t>
            </a:r>
            <a:r>
              <a:rPr lang="en-US" sz="1400" dirty="0" smtClean="0"/>
              <a:t>. But there were no statistical significances in the </a:t>
            </a:r>
            <a:r>
              <a:rPr lang="en-US" sz="1400" b="1" dirty="0" smtClean="0"/>
              <a:t>CS</a:t>
            </a:r>
            <a:r>
              <a:rPr lang="en-US" sz="1400" dirty="0" smtClean="0"/>
              <a:t> and isolated: VSA, S-W monofilaments and VMT between both groups (</a:t>
            </a:r>
            <a:r>
              <a:rPr lang="en-US" sz="1400" dirty="0" smtClean="0">
                <a:solidFill>
                  <a:srgbClr val="FF0000"/>
                </a:solidFill>
              </a:rPr>
              <a:t>S</a:t>
            </a:r>
            <a:r>
              <a:rPr lang="en-US" sz="1400" dirty="0" smtClean="0"/>
              <a:t> and </a:t>
            </a:r>
            <a:r>
              <a:rPr lang="en-US" sz="1400" dirty="0" smtClean="0">
                <a:solidFill>
                  <a:srgbClr val="FF0000"/>
                </a:solidFill>
              </a:rPr>
              <a:t>C</a:t>
            </a:r>
            <a:r>
              <a:rPr lang="en-US" sz="1400" dirty="0" smtClean="0"/>
              <a:t>) in the two times of comparison, 3rd and the Last follow-up.  </a:t>
            </a:r>
          </a:p>
          <a:p>
            <a:pPr algn="just">
              <a:buFont typeface="+mj-lt"/>
              <a:buAutoNum type="alphaUcPeriod"/>
            </a:pPr>
            <a:r>
              <a:rPr lang="en-US" sz="1400" dirty="0" smtClean="0"/>
              <a:t>The </a:t>
            </a:r>
            <a:r>
              <a:rPr lang="en-US" sz="1400" b="1" dirty="0" smtClean="0"/>
              <a:t>CS </a:t>
            </a:r>
            <a:r>
              <a:rPr lang="en-US" sz="1400" dirty="0" smtClean="0"/>
              <a:t>improvement according the severity grade : </a:t>
            </a:r>
            <a:r>
              <a:rPr lang="en-US" sz="1400" dirty="0" smtClean="0">
                <a:solidFill>
                  <a:srgbClr val="FF0000"/>
                </a:solidFill>
              </a:rPr>
              <a:t>VSA</a:t>
            </a:r>
            <a:r>
              <a:rPr lang="en-US" sz="1400" dirty="0" smtClean="0"/>
              <a:t> improved more in the group: pronounced+ complete, </a:t>
            </a:r>
            <a:r>
              <a:rPr lang="en-US" sz="1400" dirty="0" smtClean="0">
                <a:solidFill>
                  <a:srgbClr val="FF0000"/>
                </a:solidFill>
              </a:rPr>
              <a:t>VMT</a:t>
            </a:r>
            <a:r>
              <a:rPr lang="en-US" sz="1400" dirty="0" smtClean="0"/>
              <a:t> improved more in moderate + mild group and </a:t>
            </a:r>
            <a:r>
              <a:rPr lang="en-US" sz="1400" dirty="0" smtClean="0">
                <a:solidFill>
                  <a:srgbClr val="FF0000"/>
                </a:solidFill>
              </a:rPr>
              <a:t>S-W </a:t>
            </a:r>
            <a:r>
              <a:rPr lang="en-US" sz="1400" dirty="0" smtClean="0"/>
              <a:t>improved in both groups. </a:t>
            </a:r>
          </a:p>
          <a:p>
            <a:pPr algn="just">
              <a:buFont typeface="+mj-lt"/>
              <a:buAutoNum type="alphaUcPeriod"/>
            </a:pPr>
            <a:r>
              <a:rPr lang="en-US" sz="1400" dirty="0" smtClean="0"/>
              <a:t>One of the neurophysiologic parameters (</a:t>
            </a:r>
            <a:r>
              <a:rPr lang="en-US" sz="1400" b="1" dirty="0" smtClean="0"/>
              <a:t>NP</a:t>
            </a:r>
            <a:r>
              <a:rPr lang="en-US" sz="1400" dirty="0" smtClean="0"/>
              <a:t>), </a:t>
            </a:r>
            <a:r>
              <a:rPr lang="en-US" sz="1400" dirty="0" smtClean="0">
                <a:solidFill>
                  <a:srgbClr val="FF0000"/>
                </a:solidFill>
              </a:rPr>
              <a:t>F wave</a:t>
            </a:r>
            <a:r>
              <a:rPr lang="en-US" sz="1400" dirty="0" smtClean="0"/>
              <a:t>, that is actually a result of a global motor conduction, the statistical results were significant  for Surgical Group. </a:t>
            </a:r>
          </a:p>
          <a:p>
            <a:pPr algn="just">
              <a:buFont typeface="+mj-lt"/>
              <a:buAutoNum type="alphaUcPeriod"/>
            </a:pPr>
            <a:r>
              <a:rPr lang="en-US" sz="1400" dirty="0" smtClean="0"/>
              <a:t>Studying </a:t>
            </a:r>
            <a:r>
              <a:rPr lang="en-US" sz="1400" b="1" dirty="0" smtClean="0"/>
              <a:t>NP</a:t>
            </a:r>
            <a:r>
              <a:rPr lang="en-US" sz="1400" dirty="0" smtClean="0"/>
              <a:t> correlation (</a:t>
            </a:r>
            <a:r>
              <a:rPr lang="en-US" sz="1400" i="1" dirty="0" smtClean="0"/>
              <a:t>Pearson</a:t>
            </a:r>
            <a:r>
              <a:rPr lang="en-US" sz="1400" dirty="0" smtClean="0"/>
              <a:t>) a positive correlation was found for </a:t>
            </a:r>
            <a:r>
              <a:rPr lang="en-US" sz="1400" dirty="0" smtClean="0">
                <a:solidFill>
                  <a:srgbClr val="FF0000"/>
                </a:solidFill>
              </a:rPr>
              <a:t>distal</a:t>
            </a:r>
            <a:r>
              <a:rPr lang="en-US" sz="1400" dirty="0" smtClean="0"/>
              <a:t> </a:t>
            </a:r>
            <a:r>
              <a:rPr lang="en-US" sz="1400" dirty="0" smtClean="0">
                <a:solidFill>
                  <a:srgbClr val="FF0000"/>
                </a:solidFill>
              </a:rPr>
              <a:t>CMAP amplitude  </a:t>
            </a:r>
            <a:r>
              <a:rPr lang="en-US" sz="1400" dirty="0" smtClean="0"/>
              <a:t>with </a:t>
            </a:r>
            <a:r>
              <a:rPr lang="en-US" sz="1400" dirty="0" smtClean="0">
                <a:solidFill>
                  <a:srgbClr val="FF0000"/>
                </a:solidFill>
              </a:rPr>
              <a:t>proximal CMAP amplitudes </a:t>
            </a:r>
            <a:r>
              <a:rPr lang="en-US" sz="1400" dirty="0" smtClean="0"/>
              <a:t>and  </a:t>
            </a:r>
            <a:r>
              <a:rPr lang="en-US" sz="1400" dirty="0" smtClean="0">
                <a:solidFill>
                  <a:srgbClr val="FF0000"/>
                </a:solidFill>
              </a:rPr>
              <a:t>CVs</a:t>
            </a:r>
            <a:r>
              <a:rPr lang="en-US" sz="1400" dirty="0" smtClean="0"/>
              <a:t>. These findings reflect partial resolutions of </a:t>
            </a:r>
            <a:r>
              <a:rPr lang="en-US" sz="1400" dirty="0" smtClean="0">
                <a:solidFill>
                  <a:srgbClr val="FF0000"/>
                </a:solidFill>
              </a:rPr>
              <a:t>TD</a:t>
            </a:r>
            <a:r>
              <a:rPr lang="en-US" sz="1400" dirty="0" smtClean="0"/>
              <a:t>, </a:t>
            </a:r>
            <a:r>
              <a:rPr lang="en-US" sz="1400" dirty="0" smtClean="0">
                <a:solidFill>
                  <a:srgbClr val="FF0000"/>
                </a:solidFill>
              </a:rPr>
              <a:t>CBs</a:t>
            </a:r>
            <a:r>
              <a:rPr lang="en-US" sz="1400" dirty="0" smtClean="0"/>
              <a:t> and myelin regeneration (</a:t>
            </a:r>
            <a:r>
              <a:rPr lang="en-US" sz="1200" b="1" dirty="0" smtClean="0"/>
              <a:t>Garbino JA et al. 2010</a:t>
            </a:r>
            <a:r>
              <a:rPr lang="en-US" sz="1400" dirty="0" smtClean="0"/>
              <a:t>). Thus, improvements of other parameters can be expected : DL, CMAP amplitudes, CV and TD, along the time. As the majority of nerves were followed just to the </a:t>
            </a:r>
            <a:r>
              <a:rPr lang="en-US" sz="1400" dirty="0" smtClean="0">
                <a:solidFill>
                  <a:srgbClr val="FF0000"/>
                </a:solidFill>
              </a:rPr>
              <a:t>3rd evaluation </a:t>
            </a:r>
            <a:r>
              <a:rPr lang="en-US" sz="1400" dirty="0" smtClean="0"/>
              <a:t>at this time. </a:t>
            </a:r>
          </a:p>
          <a:p>
            <a:endParaRPr lang="en-US" sz="1000" dirty="0" smtClean="0"/>
          </a:p>
          <a:p>
            <a:endParaRPr lang="en-US" sz="105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a:bodyPr>
          <a:lstStyle/>
          <a:p>
            <a:r>
              <a:rPr lang="pt-BR" sz="3600" b="1" dirty="0" err="1" smtClean="0"/>
              <a:t>Conclusion</a:t>
            </a:r>
            <a:endParaRPr lang="pt-BR" sz="3600" b="1" dirty="0"/>
          </a:p>
        </p:txBody>
      </p:sp>
      <p:sp>
        <p:nvSpPr>
          <p:cNvPr id="8" name="Espaço Reservado para Conteúdo 7"/>
          <p:cNvSpPr>
            <a:spLocks noGrp="1"/>
          </p:cNvSpPr>
          <p:nvPr>
            <p:ph idx="1"/>
          </p:nvPr>
        </p:nvSpPr>
        <p:spPr>
          <a:xfrm>
            <a:off x="457200" y="1311088"/>
            <a:ext cx="8229600" cy="2839998"/>
          </a:xfrm>
        </p:spPr>
        <p:style>
          <a:lnRef idx="2">
            <a:schemeClr val="accent2"/>
          </a:lnRef>
          <a:fillRef idx="1">
            <a:schemeClr val="lt1"/>
          </a:fillRef>
          <a:effectRef idx="0">
            <a:schemeClr val="accent2"/>
          </a:effectRef>
          <a:fontRef idx="minor">
            <a:schemeClr val="dk1"/>
          </a:fontRef>
        </p:style>
        <p:txBody>
          <a:bodyPr>
            <a:normAutofit fontScale="40000" lnSpcReduction="20000"/>
          </a:bodyPr>
          <a:lstStyle/>
          <a:p>
            <a:pPr algn="just">
              <a:buNone/>
            </a:pPr>
            <a:r>
              <a:rPr lang="en-US" dirty="0" smtClean="0"/>
              <a:t>	</a:t>
            </a:r>
            <a:r>
              <a:rPr lang="en-US" sz="4200" dirty="0" smtClean="0"/>
              <a:t>In other non-leprosy entrapment syndromes, such as tarsal tunnel and ulnar neuropathy at the elbow, many of the nerves do not change after surgery. The worst results are assumed to be due to other underlying conditions and systemic diseases. Thus the authors supported that surgery should be restricted to nerves with </a:t>
            </a:r>
            <a:r>
              <a:rPr lang="en-US" sz="4200" i="1" dirty="0" smtClean="0"/>
              <a:t>space-occupying lesions </a:t>
            </a:r>
            <a:r>
              <a:rPr lang="en-US" sz="4200" dirty="0" smtClean="0"/>
              <a:t>(</a:t>
            </a:r>
            <a:r>
              <a:rPr lang="en-US" sz="3800" b="1" dirty="0" err="1" smtClean="0"/>
              <a:t>Mondelli</a:t>
            </a:r>
            <a:r>
              <a:rPr lang="en-US" sz="3800" b="1" dirty="0" smtClean="0"/>
              <a:t> M et al. 1998, 2004</a:t>
            </a:r>
            <a:r>
              <a:rPr lang="en-US" sz="4200" dirty="0" smtClean="0"/>
              <a:t>). However, in other genetic and progressive neuropathies (Charcot-Marie-Tooth), i.e. underlying condition, the nerves can be protected by the surgery (</a:t>
            </a:r>
            <a:r>
              <a:rPr lang="en-US" sz="3800" b="1" dirty="0" err="1" smtClean="0"/>
              <a:t>Chaleskson</a:t>
            </a:r>
            <a:r>
              <a:rPr lang="en-US" sz="3800" b="1" dirty="0" smtClean="0"/>
              <a:t> CP et al 1999</a:t>
            </a:r>
            <a:r>
              <a:rPr lang="en-US" sz="4200" dirty="0" smtClean="0"/>
              <a:t>). </a:t>
            </a:r>
            <a:endParaRPr lang="pt-BR" sz="4200" dirty="0" smtClean="0"/>
          </a:p>
          <a:p>
            <a:pPr algn="just">
              <a:buNone/>
            </a:pPr>
            <a:r>
              <a:rPr lang="en-US" sz="4200" dirty="0" smtClean="0"/>
              <a:t> 	</a:t>
            </a:r>
          </a:p>
          <a:p>
            <a:pPr algn="just">
              <a:buNone/>
            </a:pPr>
            <a:r>
              <a:rPr lang="en-US" sz="4200" dirty="0" smtClean="0">
                <a:solidFill>
                  <a:srgbClr val="FF0000"/>
                </a:solidFill>
              </a:rPr>
              <a:t>	The nerves with </a:t>
            </a:r>
            <a:r>
              <a:rPr lang="en-US" sz="4200" b="1" i="1" dirty="0" smtClean="0">
                <a:solidFill>
                  <a:srgbClr val="FF0000"/>
                </a:solidFill>
              </a:rPr>
              <a:t>space-occupying leprosy nerve lesions </a:t>
            </a:r>
            <a:r>
              <a:rPr lang="en-US" sz="4200" dirty="0" smtClean="0">
                <a:solidFill>
                  <a:srgbClr val="FF0000"/>
                </a:solidFill>
              </a:rPr>
              <a:t>are the subject of this study. Despite this chronic and progressive underlying disease, nerve improvement or protection can be observed with nerve release in leprosy.</a:t>
            </a:r>
            <a:endParaRPr lang="pt-BR" sz="4200" dirty="0">
              <a:solidFill>
                <a:srgbClr val="FF0000"/>
              </a:solidFill>
            </a:endParaRPr>
          </a:p>
        </p:txBody>
      </p:sp>
      <p:sp>
        <p:nvSpPr>
          <p:cNvPr id="4" name="CaixaDeTexto 3"/>
          <p:cNvSpPr txBox="1"/>
          <p:nvPr/>
        </p:nvSpPr>
        <p:spPr>
          <a:xfrm>
            <a:off x="660400" y="4162342"/>
            <a:ext cx="7830457" cy="646331"/>
          </a:xfrm>
          <a:prstGeom prst="rect">
            <a:avLst/>
          </a:prstGeom>
          <a:noFill/>
        </p:spPr>
        <p:txBody>
          <a:bodyPr wrap="square" rtlCol="0">
            <a:spAutoFit/>
          </a:bodyPr>
          <a:lstStyle/>
          <a:p>
            <a:pPr algn="ctr"/>
            <a:r>
              <a:rPr lang="en-US" b="1" dirty="0" smtClean="0"/>
              <a:t>Key-words</a:t>
            </a:r>
            <a:r>
              <a:rPr lang="en-US" dirty="0" smtClean="0"/>
              <a:t>: Leprosy; Nerve damage; Entrapment ; Nerve decompression; Surgery.</a:t>
            </a:r>
            <a:endParaRPr lang="pt-BR" dirty="0" smtClean="0"/>
          </a:p>
          <a:p>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5979"/>
            <a:ext cx="8229600" cy="585050"/>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l"/>
            <a:r>
              <a:rPr lang="pt-BR" sz="3600" dirty="0" err="1" smtClean="0"/>
              <a:t>Aknowledgements</a:t>
            </a:r>
            <a:endParaRPr lang="pt-BR" sz="3600" dirty="0"/>
          </a:p>
        </p:txBody>
      </p:sp>
      <p:sp>
        <p:nvSpPr>
          <p:cNvPr id="3" name="Espaço Reservado para Conteúdo 2"/>
          <p:cNvSpPr>
            <a:spLocks noGrp="1"/>
          </p:cNvSpPr>
          <p:nvPr>
            <p:ph idx="1"/>
          </p:nvPr>
        </p:nvSpPr>
        <p:spPr>
          <a:xfrm>
            <a:off x="391365" y="892629"/>
            <a:ext cx="8357616" cy="3576958"/>
          </a:xfrm>
        </p:spPr>
        <p:txBody>
          <a:bodyPr>
            <a:noAutofit/>
          </a:bodyPr>
          <a:lstStyle/>
          <a:p>
            <a:r>
              <a:rPr lang="pt-BR" sz="1400" b="1" dirty="0"/>
              <a:t>Dr. Wladimir Bonilha </a:t>
            </a:r>
            <a:r>
              <a:rPr lang="pt-BR" sz="1400" b="1" dirty="0" err="1"/>
              <a:t>Delanina</a:t>
            </a:r>
            <a:r>
              <a:rPr lang="pt-BR" sz="1400" b="1" dirty="0"/>
              <a:t>: </a:t>
            </a:r>
            <a:r>
              <a:rPr lang="pt-BR" sz="1400" dirty="0" err="1"/>
              <a:t>Director</a:t>
            </a:r>
            <a:r>
              <a:rPr lang="pt-BR" sz="1400" dirty="0"/>
              <a:t> </a:t>
            </a:r>
            <a:r>
              <a:rPr lang="pt-BR" sz="1400" dirty="0" err="1"/>
              <a:t>of</a:t>
            </a:r>
            <a:r>
              <a:rPr lang="pt-BR" sz="1400" dirty="0"/>
              <a:t> </a:t>
            </a:r>
            <a:r>
              <a:rPr lang="pt-BR" sz="1400" dirty="0" err="1"/>
              <a:t>Dermatology</a:t>
            </a:r>
            <a:r>
              <a:rPr lang="pt-BR" sz="1400" dirty="0"/>
              <a:t> in</a:t>
            </a:r>
            <a:r>
              <a:rPr lang="pt-BR" sz="1400" b="1" dirty="0"/>
              <a:t> </a:t>
            </a:r>
            <a:r>
              <a:rPr lang="pt-BR" sz="1400" dirty="0" err="1"/>
              <a:t>the</a:t>
            </a:r>
            <a:r>
              <a:rPr lang="pt-BR" sz="1400" dirty="0"/>
              <a:t> ILSL </a:t>
            </a:r>
            <a:endParaRPr lang="pt-BR" sz="1400" b="1" dirty="0"/>
          </a:p>
          <a:p>
            <a:r>
              <a:rPr lang="pt-BR" sz="1400" b="1" dirty="0"/>
              <a:t>Dr. Somei Ura: </a:t>
            </a:r>
            <a:r>
              <a:rPr lang="pt-BR" sz="1400" dirty="0" err="1"/>
              <a:t>Director</a:t>
            </a:r>
            <a:r>
              <a:rPr lang="pt-BR" sz="1400" dirty="0"/>
              <a:t> </a:t>
            </a:r>
            <a:r>
              <a:rPr lang="pt-BR" sz="1400" dirty="0" err="1"/>
              <a:t>fo</a:t>
            </a:r>
            <a:r>
              <a:rPr lang="pt-BR" sz="1400" dirty="0"/>
              <a:t> </a:t>
            </a:r>
            <a:r>
              <a:rPr lang="pt-BR" sz="1400" dirty="0" err="1"/>
              <a:t>Research</a:t>
            </a:r>
            <a:r>
              <a:rPr lang="pt-BR" sz="1400" dirty="0"/>
              <a:t> </a:t>
            </a:r>
            <a:r>
              <a:rPr lang="pt-BR" sz="1400" dirty="0" err="1"/>
              <a:t>Branch</a:t>
            </a:r>
            <a:r>
              <a:rPr lang="pt-BR" sz="1400" dirty="0"/>
              <a:t> in</a:t>
            </a:r>
            <a:r>
              <a:rPr lang="pt-BR" sz="1400" b="1" dirty="0"/>
              <a:t> </a:t>
            </a:r>
            <a:r>
              <a:rPr lang="pt-BR" sz="1400" dirty="0" err="1"/>
              <a:t>the</a:t>
            </a:r>
            <a:r>
              <a:rPr lang="pt-BR" sz="1400" dirty="0"/>
              <a:t> ILSL </a:t>
            </a:r>
            <a:endParaRPr lang="pt-BR" sz="1400" b="1" dirty="0"/>
          </a:p>
          <a:p>
            <a:r>
              <a:rPr lang="pt-BR" sz="1400" b="1" dirty="0"/>
              <a:t>Dr. Flavio </a:t>
            </a:r>
            <a:r>
              <a:rPr lang="pt-BR" sz="1400" b="1" dirty="0" err="1"/>
              <a:t>Badin</a:t>
            </a:r>
            <a:r>
              <a:rPr lang="pt-BR" sz="1400" b="1" dirty="0"/>
              <a:t> Marques: </a:t>
            </a:r>
            <a:r>
              <a:rPr lang="pt-BR" sz="1400" dirty="0" err="1"/>
              <a:t>assistant</a:t>
            </a:r>
            <a:r>
              <a:rPr lang="pt-BR" sz="1400" dirty="0"/>
              <a:t> </a:t>
            </a:r>
            <a:r>
              <a:rPr lang="pt-BR" sz="1400" dirty="0" err="1"/>
              <a:t>dermatologist</a:t>
            </a:r>
            <a:r>
              <a:rPr lang="pt-BR" sz="1400" dirty="0"/>
              <a:t> </a:t>
            </a:r>
            <a:r>
              <a:rPr lang="pt-BR" sz="1400" dirty="0" err="1"/>
              <a:t>of</a:t>
            </a:r>
            <a:r>
              <a:rPr lang="pt-BR" sz="1400" dirty="0"/>
              <a:t> </a:t>
            </a:r>
            <a:r>
              <a:rPr lang="pt-BR" sz="1400" dirty="0" err="1"/>
              <a:t>the</a:t>
            </a:r>
            <a:r>
              <a:rPr lang="pt-BR" sz="1400" dirty="0"/>
              <a:t> ILSL </a:t>
            </a:r>
          </a:p>
          <a:p>
            <a:r>
              <a:rPr lang="pt-BR" sz="1400" b="1" dirty="0"/>
              <a:t>Prof. Dr. </a:t>
            </a:r>
            <a:r>
              <a:rPr lang="pt-BR" sz="1400" b="1" dirty="0" err="1"/>
              <a:t>Jaison</a:t>
            </a:r>
            <a:r>
              <a:rPr lang="pt-BR" sz="1400" b="1" dirty="0"/>
              <a:t> </a:t>
            </a:r>
            <a:r>
              <a:rPr lang="pt-BR" sz="1400" b="1" dirty="0" err="1"/>
              <a:t>Antonio</a:t>
            </a:r>
            <a:r>
              <a:rPr lang="pt-BR" sz="1400" b="1" dirty="0"/>
              <a:t> Barreto</a:t>
            </a:r>
            <a:r>
              <a:rPr lang="pt-BR" sz="1400" dirty="0"/>
              <a:t>: </a:t>
            </a:r>
            <a:r>
              <a:rPr lang="pt-BR" sz="1400" dirty="0" err="1"/>
              <a:t>assistant</a:t>
            </a:r>
            <a:r>
              <a:rPr lang="pt-BR" sz="1400" dirty="0"/>
              <a:t> </a:t>
            </a:r>
            <a:r>
              <a:rPr lang="pt-BR" sz="1400" dirty="0" err="1"/>
              <a:t>dermatologist</a:t>
            </a:r>
            <a:r>
              <a:rPr lang="pt-BR" sz="1400" dirty="0"/>
              <a:t> </a:t>
            </a:r>
            <a:r>
              <a:rPr lang="pt-BR" sz="1400" dirty="0" err="1"/>
              <a:t>of</a:t>
            </a:r>
            <a:r>
              <a:rPr lang="pt-BR" sz="1400" dirty="0"/>
              <a:t> </a:t>
            </a:r>
            <a:r>
              <a:rPr lang="pt-BR" sz="1400" dirty="0" err="1"/>
              <a:t>the</a:t>
            </a:r>
            <a:r>
              <a:rPr lang="pt-BR" sz="1400" dirty="0"/>
              <a:t> ILSL </a:t>
            </a:r>
          </a:p>
          <a:p>
            <a:r>
              <a:rPr lang="pt-BR" sz="1400" b="1" dirty="0"/>
              <a:t>Dra. Paula </a:t>
            </a:r>
            <a:r>
              <a:rPr lang="pt-BR" sz="1400" b="1" dirty="0" err="1"/>
              <a:t>Levatti</a:t>
            </a:r>
            <a:r>
              <a:rPr lang="pt-BR" sz="1400" b="1" dirty="0"/>
              <a:t> Alexandre</a:t>
            </a:r>
            <a:r>
              <a:rPr lang="pt-BR" sz="1400" dirty="0"/>
              <a:t>: </a:t>
            </a:r>
            <a:r>
              <a:rPr lang="pt-BR" sz="1400" dirty="0" err="1"/>
              <a:t>assistant</a:t>
            </a:r>
            <a:r>
              <a:rPr lang="pt-BR" sz="1400" dirty="0"/>
              <a:t> </a:t>
            </a:r>
            <a:r>
              <a:rPr lang="pt-BR" sz="1400" dirty="0" err="1"/>
              <a:t>neurologist</a:t>
            </a:r>
            <a:r>
              <a:rPr lang="pt-BR" sz="1400" dirty="0"/>
              <a:t> </a:t>
            </a:r>
            <a:r>
              <a:rPr lang="pt-BR" sz="1400" dirty="0" err="1"/>
              <a:t>and</a:t>
            </a:r>
            <a:r>
              <a:rPr lang="pt-BR" sz="1400" dirty="0"/>
              <a:t> </a:t>
            </a:r>
            <a:r>
              <a:rPr lang="pt-BR" sz="1400" dirty="0" err="1"/>
              <a:t>neurophysiologist</a:t>
            </a:r>
            <a:r>
              <a:rPr lang="pt-BR" sz="1400" dirty="0"/>
              <a:t> </a:t>
            </a:r>
            <a:r>
              <a:rPr lang="pt-BR" sz="1400" dirty="0" err="1"/>
              <a:t>of</a:t>
            </a:r>
            <a:r>
              <a:rPr lang="pt-BR" sz="1400" dirty="0"/>
              <a:t> </a:t>
            </a:r>
            <a:r>
              <a:rPr lang="pt-BR" sz="1400" dirty="0" err="1"/>
              <a:t>the</a:t>
            </a:r>
            <a:r>
              <a:rPr lang="pt-BR" sz="1400" dirty="0"/>
              <a:t> ILSL </a:t>
            </a:r>
            <a:r>
              <a:rPr lang="pt-BR" sz="1400" dirty="0" err="1"/>
              <a:t>Clinical</a:t>
            </a:r>
            <a:r>
              <a:rPr lang="pt-BR" sz="1400" dirty="0"/>
              <a:t> </a:t>
            </a:r>
            <a:r>
              <a:rPr lang="pt-BR" sz="1400" dirty="0" err="1"/>
              <a:t>Neurophysiology</a:t>
            </a:r>
            <a:endParaRPr lang="pt-BR" sz="1400" dirty="0"/>
          </a:p>
          <a:p>
            <a:r>
              <a:rPr lang="pt-BR" sz="1400" b="1" dirty="0"/>
              <a:t>Dr. Marco A M Robles</a:t>
            </a:r>
            <a:r>
              <a:rPr lang="pt-BR" sz="1400" dirty="0"/>
              <a:t>: ILSL </a:t>
            </a:r>
            <a:r>
              <a:rPr lang="pt-BR" sz="1400" dirty="0" err="1"/>
              <a:t>Clinical</a:t>
            </a:r>
            <a:r>
              <a:rPr lang="pt-BR" sz="1400" dirty="0"/>
              <a:t> </a:t>
            </a:r>
            <a:r>
              <a:rPr lang="pt-BR" sz="1400" dirty="0" err="1"/>
              <a:t>Neurophysiology</a:t>
            </a:r>
            <a:r>
              <a:rPr lang="pt-BR" sz="1400" dirty="0"/>
              <a:t> </a:t>
            </a:r>
            <a:r>
              <a:rPr lang="pt-BR" sz="1400" dirty="0" err="1"/>
              <a:t>former</a:t>
            </a:r>
            <a:r>
              <a:rPr lang="pt-BR" sz="1400" dirty="0"/>
              <a:t> </a:t>
            </a:r>
            <a:r>
              <a:rPr lang="pt-BR" sz="1400" dirty="0" err="1"/>
              <a:t>student</a:t>
            </a:r>
            <a:r>
              <a:rPr lang="pt-BR" sz="1400" dirty="0"/>
              <a:t>– </a:t>
            </a:r>
            <a:r>
              <a:rPr lang="pt-BR" sz="1400" i="1" dirty="0"/>
              <a:t>in </a:t>
            </a:r>
            <a:r>
              <a:rPr lang="pt-BR" sz="1400" i="1" dirty="0" err="1"/>
              <a:t>memorium</a:t>
            </a:r>
            <a:endParaRPr lang="pt-BR" sz="1400" i="1" dirty="0"/>
          </a:p>
          <a:p>
            <a:r>
              <a:rPr lang="pt-BR" sz="1400" b="1" dirty="0"/>
              <a:t>Dra. Cristina </a:t>
            </a:r>
            <a:r>
              <a:rPr lang="pt-BR" sz="1400" b="1" dirty="0" err="1"/>
              <a:t>Michelon</a:t>
            </a:r>
            <a:r>
              <a:rPr lang="pt-BR" sz="1400" b="1" dirty="0"/>
              <a:t> </a:t>
            </a:r>
            <a:r>
              <a:rPr lang="pt-BR" sz="1400" b="1" dirty="0" err="1"/>
              <a:t>Baldisseroto</a:t>
            </a:r>
            <a:r>
              <a:rPr lang="pt-BR" sz="1400" dirty="0"/>
              <a:t>: ILSL </a:t>
            </a:r>
            <a:r>
              <a:rPr lang="pt-BR" sz="1400" dirty="0" err="1"/>
              <a:t>Clinical</a:t>
            </a:r>
            <a:r>
              <a:rPr lang="pt-BR" sz="1400" dirty="0"/>
              <a:t> </a:t>
            </a:r>
            <a:r>
              <a:rPr lang="pt-BR" sz="1400" dirty="0" err="1"/>
              <a:t>Neurophysiology</a:t>
            </a:r>
            <a:r>
              <a:rPr lang="pt-BR" sz="1400" dirty="0"/>
              <a:t> </a:t>
            </a:r>
            <a:r>
              <a:rPr lang="pt-BR" sz="1400" dirty="0" err="1"/>
              <a:t>former</a:t>
            </a:r>
            <a:r>
              <a:rPr lang="pt-BR" sz="1400" dirty="0"/>
              <a:t> </a:t>
            </a:r>
            <a:r>
              <a:rPr lang="pt-BR" sz="1400" dirty="0" err="1"/>
              <a:t>student</a:t>
            </a:r>
            <a:r>
              <a:rPr lang="pt-BR" sz="1400" dirty="0"/>
              <a:t> </a:t>
            </a:r>
          </a:p>
          <a:p>
            <a:r>
              <a:rPr lang="pt-BR" sz="1400" b="1" dirty="0"/>
              <a:t>Dr. Gustavo G Robinson</a:t>
            </a:r>
            <a:r>
              <a:rPr lang="pt-BR" sz="1400" dirty="0"/>
              <a:t>: ILSL </a:t>
            </a:r>
            <a:r>
              <a:rPr lang="pt-BR" sz="1400" dirty="0" err="1"/>
              <a:t>Clinical</a:t>
            </a:r>
            <a:r>
              <a:rPr lang="pt-BR" sz="1400" dirty="0"/>
              <a:t> </a:t>
            </a:r>
            <a:r>
              <a:rPr lang="pt-BR" sz="1400" dirty="0" err="1"/>
              <a:t>Neurophysiology</a:t>
            </a:r>
            <a:r>
              <a:rPr lang="pt-BR" sz="1400" dirty="0"/>
              <a:t> </a:t>
            </a:r>
            <a:r>
              <a:rPr lang="pt-BR" sz="1400" dirty="0" err="1"/>
              <a:t>former</a:t>
            </a:r>
            <a:r>
              <a:rPr lang="pt-BR" sz="1400" dirty="0"/>
              <a:t> </a:t>
            </a:r>
            <a:r>
              <a:rPr lang="pt-BR" sz="1400" dirty="0" err="1"/>
              <a:t>student</a:t>
            </a:r>
            <a:r>
              <a:rPr lang="pt-BR" sz="1400" dirty="0"/>
              <a:t> </a:t>
            </a:r>
          </a:p>
          <a:p>
            <a:r>
              <a:rPr lang="pt-BR" sz="1400" b="1" dirty="0"/>
              <a:t>Dr. Dante G V </a:t>
            </a:r>
            <a:r>
              <a:rPr lang="pt-BR" sz="1400" b="1" dirty="0" err="1"/>
              <a:t>Hardoim</a:t>
            </a:r>
            <a:r>
              <a:rPr lang="pt-BR" sz="1400" dirty="0"/>
              <a:t>: ILSL </a:t>
            </a:r>
            <a:r>
              <a:rPr lang="pt-BR" sz="1400" dirty="0" err="1"/>
              <a:t>Clinical</a:t>
            </a:r>
            <a:r>
              <a:rPr lang="pt-BR" sz="1400" dirty="0"/>
              <a:t> </a:t>
            </a:r>
            <a:r>
              <a:rPr lang="pt-BR" sz="1400" dirty="0" err="1"/>
              <a:t>Neurophysiology</a:t>
            </a:r>
            <a:r>
              <a:rPr lang="pt-BR" sz="1400" dirty="0"/>
              <a:t> </a:t>
            </a:r>
            <a:r>
              <a:rPr lang="pt-BR" sz="1400" dirty="0" err="1"/>
              <a:t>former</a:t>
            </a:r>
            <a:r>
              <a:rPr lang="pt-BR" sz="1400" dirty="0"/>
              <a:t> </a:t>
            </a:r>
            <a:r>
              <a:rPr lang="pt-BR" sz="1400" dirty="0" err="1"/>
              <a:t>student</a:t>
            </a:r>
            <a:r>
              <a:rPr lang="pt-BR" sz="1400" dirty="0"/>
              <a:t> </a:t>
            </a:r>
          </a:p>
          <a:p>
            <a:r>
              <a:rPr lang="pt-BR" sz="1400" b="1" dirty="0"/>
              <a:t>Dra. Aline S M Souza</a:t>
            </a:r>
            <a:r>
              <a:rPr lang="pt-BR" sz="1400" dirty="0"/>
              <a:t>: ILSL </a:t>
            </a:r>
            <a:r>
              <a:rPr lang="pt-BR" sz="1400" dirty="0" err="1"/>
              <a:t>Clinical</a:t>
            </a:r>
            <a:r>
              <a:rPr lang="pt-BR" sz="1400" dirty="0"/>
              <a:t> </a:t>
            </a:r>
            <a:r>
              <a:rPr lang="pt-BR" sz="1400" dirty="0" err="1"/>
              <a:t>Neurophysiology</a:t>
            </a:r>
            <a:r>
              <a:rPr lang="pt-BR" sz="1400" dirty="0"/>
              <a:t> </a:t>
            </a:r>
            <a:r>
              <a:rPr lang="pt-BR" sz="1400" dirty="0" err="1"/>
              <a:t>student</a:t>
            </a:r>
            <a:endParaRPr lang="pt-BR" sz="1400" dirty="0"/>
          </a:p>
          <a:p>
            <a:r>
              <a:rPr lang="pt-BR" sz="1400" b="1" dirty="0"/>
              <a:t>Dr. Daniel Rocco Kirchner</a:t>
            </a:r>
            <a:r>
              <a:rPr lang="pt-BR" sz="1400" dirty="0"/>
              <a:t>: ILSL </a:t>
            </a:r>
            <a:r>
              <a:rPr lang="pt-BR" sz="1400" dirty="0" err="1"/>
              <a:t>Clinical</a:t>
            </a:r>
            <a:r>
              <a:rPr lang="pt-BR" sz="1400" dirty="0"/>
              <a:t> </a:t>
            </a:r>
            <a:r>
              <a:rPr lang="pt-BR" sz="1400" dirty="0" err="1"/>
              <a:t>Neurophysiology</a:t>
            </a:r>
            <a:r>
              <a:rPr lang="pt-BR" sz="1400" dirty="0"/>
              <a:t> </a:t>
            </a:r>
            <a:r>
              <a:rPr lang="pt-BR" sz="1400" dirty="0" err="1"/>
              <a:t>student</a:t>
            </a:r>
            <a:endParaRPr lang="pt-BR" sz="1400" dirty="0"/>
          </a:p>
          <a:p>
            <a:r>
              <a:rPr lang="pt-BR" sz="1400" b="1" dirty="0"/>
              <a:t>Florinda da Costa Faria</a:t>
            </a:r>
            <a:r>
              <a:rPr lang="pt-BR" sz="1400" dirty="0"/>
              <a:t>: </a:t>
            </a:r>
            <a:r>
              <a:rPr lang="pt-BR" sz="1400" dirty="0" err="1"/>
              <a:t>Technique</a:t>
            </a:r>
            <a:r>
              <a:rPr lang="pt-BR" sz="1400" dirty="0"/>
              <a:t> </a:t>
            </a:r>
            <a:r>
              <a:rPr lang="pt-BR" sz="1400" dirty="0" err="1"/>
              <a:t>auxiliary</a:t>
            </a:r>
            <a:r>
              <a:rPr lang="pt-BR" sz="1400" dirty="0"/>
              <a:t> in ILSL </a:t>
            </a:r>
            <a:r>
              <a:rPr lang="pt-BR" sz="1400" dirty="0" err="1"/>
              <a:t>Clinical</a:t>
            </a:r>
            <a:r>
              <a:rPr lang="pt-BR" sz="1400" dirty="0"/>
              <a:t> </a:t>
            </a:r>
            <a:r>
              <a:rPr lang="pt-BR" sz="1400" dirty="0" err="1"/>
              <a:t>Neurophysiology</a:t>
            </a:r>
            <a:r>
              <a:rPr lang="pt-BR" sz="1400" dirty="0"/>
              <a:t> </a:t>
            </a:r>
            <a:r>
              <a:rPr lang="pt-BR" sz="1400" dirty="0" err="1"/>
              <a:t>Lab</a:t>
            </a:r>
            <a:endParaRPr lang="pt-BR" sz="1400" dirty="0"/>
          </a:p>
          <a:p>
            <a:r>
              <a:rPr lang="pt-BR" sz="1400" b="1" dirty="0" err="1"/>
              <a:t>Fumiko</a:t>
            </a:r>
            <a:r>
              <a:rPr lang="pt-BR" sz="1400" b="1" dirty="0"/>
              <a:t> </a:t>
            </a:r>
            <a:r>
              <a:rPr lang="pt-BR" sz="1400" b="1" dirty="0" err="1"/>
              <a:t>Tokuhara</a:t>
            </a:r>
            <a:r>
              <a:rPr lang="pt-BR" sz="1400" dirty="0"/>
              <a:t>: </a:t>
            </a:r>
            <a:r>
              <a:rPr lang="pt-BR" sz="1400" dirty="0" err="1"/>
              <a:t>Technique</a:t>
            </a:r>
            <a:r>
              <a:rPr lang="pt-BR" sz="1400" dirty="0"/>
              <a:t> </a:t>
            </a:r>
            <a:r>
              <a:rPr lang="pt-BR" sz="1400" dirty="0" err="1"/>
              <a:t>auxiliary</a:t>
            </a:r>
            <a:r>
              <a:rPr lang="pt-BR" sz="1400" dirty="0"/>
              <a:t> in ILSL </a:t>
            </a:r>
            <a:r>
              <a:rPr lang="pt-BR" sz="1400" dirty="0" err="1"/>
              <a:t>Clinical</a:t>
            </a:r>
            <a:r>
              <a:rPr lang="pt-BR" sz="1400" dirty="0"/>
              <a:t> </a:t>
            </a:r>
            <a:r>
              <a:rPr lang="pt-BR" sz="1400" dirty="0" err="1"/>
              <a:t>Neurophysiology</a:t>
            </a:r>
            <a:r>
              <a:rPr lang="pt-BR" sz="1400" dirty="0"/>
              <a:t> </a:t>
            </a:r>
            <a:r>
              <a:rPr lang="pt-BR" sz="1400" dirty="0" err="1"/>
              <a:t>Lab</a:t>
            </a:r>
            <a:r>
              <a:rPr lang="pt-BR" sz="1400" dirty="0"/>
              <a:t> </a:t>
            </a:r>
            <a:endParaRPr lang="pt-BR"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a:bodyPr>
          <a:lstStyle/>
          <a:p>
            <a:r>
              <a:rPr lang="en-US" sz="4000" b="1" dirty="0" smtClean="0">
                <a:solidFill>
                  <a:schemeClr val="bg1"/>
                </a:solidFill>
              </a:rPr>
              <a:t>Background</a:t>
            </a:r>
            <a:endParaRPr lang="en-US" sz="4000" dirty="0">
              <a:solidFill>
                <a:schemeClr val="bg1"/>
              </a:solidFill>
            </a:endParaRPr>
          </a:p>
        </p:txBody>
      </p:sp>
      <p:sp>
        <p:nvSpPr>
          <p:cNvPr id="3" name="Content Placeholder 2"/>
          <p:cNvSpPr>
            <a:spLocks noGrp="1"/>
          </p:cNvSpPr>
          <p:nvPr>
            <p:ph idx="1"/>
          </p:nvPr>
        </p:nvSpPr>
        <p:spPr>
          <a:xfrm>
            <a:off x="457199" y="1170813"/>
            <a:ext cx="8229601" cy="2943995"/>
          </a:xfrm>
        </p:spPr>
        <p:style>
          <a:lnRef idx="2">
            <a:schemeClr val="dk1"/>
          </a:lnRef>
          <a:fillRef idx="1">
            <a:schemeClr val="lt1"/>
          </a:fillRef>
          <a:effectRef idx="0">
            <a:schemeClr val="dk1"/>
          </a:effectRef>
          <a:fontRef idx="minor">
            <a:schemeClr val="dk1"/>
          </a:fontRef>
        </p:style>
        <p:txBody>
          <a:bodyPr>
            <a:noAutofit/>
          </a:bodyPr>
          <a:lstStyle/>
          <a:p>
            <a:pPr algn="just">
              <a:buNone/>
            </a:pPr>
            <a:r>
              <a:rPr lang="en-US" sz="2300" dirty="0" smtClean="0"/>
              <a:t>Leprosy patients may present damage on nerve trunks  leading to</a:t>
            </a:r>
          </a:p>
          <a:p>
            <a:pPr algn="just">
              <a:buNone/>
            </a:pPr>
            <a:r>
              <a:rPr lang="en-US" sz="2300" dirty="0" smtClean="0"/>
              <a:t>deformities. The </a:t>
            </a:r>
            <a:r>
              <a:rPr lang="en-US" sz="2300" dirty="0" err="1" smtClean="0"/>
              <a:t>pathophysiology</a:t>
            </a:r>
            <a:r>
              <a:rPr lang="en-US" sz="2300" dirty="0" smtClean="0"/>
              <a:t> of this  neuropathy includes</a:t>
            </a:r>
          </a:p>
          <a:p>
            <a:pPr algn="just">
              <a:buNone/>
            </a:pPr>
            <a:r>
              <a:rPr lang="en-US" sz="2300" dirty="0" smtClean="0"/>
              <a:t>edema, fibrosis with enlargement of  the nerve. There is also</a:t>
            </a:r>
          </a:p>
          <a:p>
            <a:pPr algn="just">
              <a:buNone/>
            </a:pPr>
            <a:r>
              <a:rPr lang="en-US" sz="2300" dirty="0" smtClean="0"/>
              <a:t>external nerve compression – </a:t>
            </a:r>
            <a:r>
              <a:rPr lang="en-US" sz="2300" i="1" dirty="0" smtClean="0"/>
              <a:t>entrapment</a:t>
            </a:r>
            <a:r>
              <a:rPr lang="en-US" sz="2300" dirty="0" smtClean="0"/>
              <a:t> - leading to ischemia and</a:t>
            </a:r>
          </a:p>
          <a:p>
            <a:pPr algn="just">
              <a:buNone/>
            </a:pPr>
            <a:r>
              <a:rPr lang="en-US" sz="2300" dirty="0" smtClean="0"/>
              <a:t>loss of function. In spite of many publications on nerve surgery</a:t>
            </a:r>
            <a:r>
              <a:rPr lang="en-US" sz="2300" b="1" baseline="30000" dirty="0" smtClean="0"/>
              <a:t>1</a:t>
            </a:r>
            <a:r>
              <a:rPr lang="en-US" sz="2300" dirty="0" smtClean="0"/>
              <a:t>,it is</a:t>
            </a:r>
          </a:p>
          <a:p>
            <a:pPr algn="just">
              <a:buNone/>
            </a:pPr>
            <a:r>
              <a:rPr lang="en-US" sz="2300" dirty="0" smtClean="0"/>
              <a:t>still not clear whether surgical decompression alone or combined </a:t>
            </a:r>
          </a:p>
          <a:p>
            <a:pPr algn="just">
              <a:buNone/>
            </a:pPr>
            <a:r>
              <a:rPr lang="en-US" sz="2300" dirty="0" smtClean="0"/>
              <a:t>with corticosteroids is better than corticosteroids alone. </a:t>
            </a:r>
            <a:endParaRPr lang="en-US" sz="2300" dirty="0"/>
          </a:p>
        </p:txBody>
      </p:sp>
      <p:sp>
        <p:nvSpPr>
          <p:cNvPr id="5" name="CaixaDeTexto 4"/>
          <p:cNvSpPr txBox="1"/>
          <p:nvPr/>
        </p:nvSpPr>
        <p:spPr>
          <a:xfrm>
            <a:off x="672353" y="4007224"/>
            <a:ext cx="8169088" cy="430887"/>
          </a:xfrm>
          <a:prstGeom prst="rect">
            <a:avLst/>
          </a:prstGeom>
          <a:noFill/>
        </p:spPr>
        <p:txBody>
          <a:bodyPr wrap="square" rtlCol="0">
            <a:spAutoFit/>
          </a:bodyPr>
          <a:lstStyle/>
          <a:p>
            <a:endParaRPr lang="en-US" sz="1100" u="sng" dirty="0" smtClean="0">
              <a:hlinkClick r:id="rId2"/>
            </a:endParaRPr>
          </a:p>
          <a:p>
            <a:r>
              <a:rPr lang="pt-BR" sz="1100" dirty="0" smtClean="0"/>
              <a:t>1. Van </a:t>
            </a:r>
            <a:r>
              <a:rPr lang="pt-BR" sz="1100" dirty="0" err="1" smtClean="0"/>
              <a:t>Veen</a:t>
            </a:r>
            <a:r>
              <a:rPr lang="pt-BR" sz="1100" dirty="0" smtClean="0"/>
              <a:t> NH </a:t>
            </a:r>
            <a:r>
              <a:rPr lang="en-US" sz="1100" dirty="0" smtClean="0"/>
              <a:t>et al. </a:t>
            </a:r>
            <a:r>
              <a:rPr lang="en-US" sz="1100" b="1" dirty="0" err="1" smtClean="0"/>
              <a:t>Decompressive</a:t>
            </a:r>
            <a:r>
              <a:rPr lang="en-US" sz="1100" b="1" dirty="0" smtClean="0"/>
              <a:t> surgery for treating nerve damage in leprosy</a:t>
            </a:r>
            <a:r>
              <a:rPr lang="en-US" sz="1100" dirty="0" smtClean="0"/>
              <a:t>. </a:t>
            </a:r>
            <a:r>
              <a:rPr lang="en-US" sz="1100" b="1" dirty="0" smtClean="0"/>
              <a:t>A Cochrane review</a:t>
            </a:r>
            <a:r>
              <a:rPr lang="en-US" sz="1100" dirty="0" smtClean="0"/>
              <a:t>. </a:t>
            </a:r>
            <a:r>
              <a:rPr lang="en-US" sz="1100" dirty="0" err="1" smtClean="0"/>
              <a:t>Lep</a:t>
            </a:r>
            <a:r>
              <a:rPr lang="en-US" sz="1100" dirty="0" smtClean="0"/>
              <a:t> Rev 2009</a:t>
            </a:r>
            <a:endParaRPr lang="pt-BR" sz="1100" dirty="0"/>
          </a:p>
        </p:txBody>
      </p:sp>
    </p:spTree>
    <p:extLst>
      <p:ext uri="{BB962C8B-B14F-4D97-AF65-F5344CB8AC3E}">
        <p14:creationId xmlns:p14="http://schemas.microsoft.com/office/powerpoint/2010/main" val="1767419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r>
              <a:rPr lang="en-US" sz="4000" b="1" dirty="0" smtClean="0"/>
              <a:t>Objective</a:t>
            </a:r>
            <a:endParaRPr lang="en-US" sz="4000" dirty="0"/>
          </a:p>
        </p:txBody>
      </p:sp>
      <p:sp>
        <p:nvSpPr>
          <p:cNvPr id="3" name="Retângulo 2"/>
          <p:cNvSpPr/>
          <p:nvPr/>
        </p:nvSpPr>
        <p:spPr>
          <a:xfrm>
            <a:off x="457200" y="1371600"/>
            <a:ext cx="8229600" cy="267765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buNone/>
            </a:pPr>
            <a:r>
              <a:rPr lang="en-US" sz="2800" dirty="0" smtClean="0"/>
              <a:t>To conduct a prospective and randomized trial to determine the value of surgical </a:t>
            </a:r>
            <a:r>
              <a:rPr lang="en-US" sz="2800" b="1" dirty="0" smtClean="0"/>
              <a:t>nerve decompression </a:t>
            </a:r>
            <a:r>
              <a:rPr lang="en-US" sz="2800" dirty="0" smtClean="0"/>
              <a:t>of ulnar nerve at </a:t>
            </a:r>
            <a:r>
              <a:rPr lang="en-US" sz="2800" b="1" dirty="0" smtClean="0"/>
              <a:t>elbow tunnel</a:t>
            </a:r>
            <a:r>
              <a:rPr lang="en-US" sz="2800" dirty="0" smtClean="0"/>
              <a:t>, median at </a:t>
            </a:r>
            <a:r>
              <a:rPr lang="en-US" sz="2800" b="1" dirty="0" smtClean="0"/>
              <a:t>carpal tunnel</a:t>
            </a:r>
            <a:r>
              <a:rPr lang="en-US" sz="2800" dirty="0" smtClean="0"/>
              <a:t>, peroneus at </a:t>
            </a:r>
            <a:r>
              <a:rPr lang="en-US" sz="2800" b="1" dirty="0" smtClean="0"/>
              <a:t>retro-fibular tunnel </a:t>
            </a:r>
            <a:r>
              <a:rPr lang="en-US" sz="2800" dirty="0" smtClean="0"/>
              <a:t>and tibial at </a:t>
            </a:r>
            <a:r>
              <a:rPr lang="en-US" sz="2800" b="1" dirty="0" smtClean="0"/>
              <a:t>tarsal tunnel</a:t>
            </a:r>
            <a:r>
              <a:rPr lang="en-US" sz="2800" dirty="0" smtClean="0"/>
              <a:t>,  in leprosy neuropathy after an attempt to treat with steroids in adequate doses.</a:t>
            </a:r>
          </a:p>
        </p:txBody>
      </p:sp>
    </p:spTree>
    <p:extLst>
      <p:ext uri="{BB962C8B-B14F-4D97-AF65-F5344CB8AC3E}">
        <p14:creationId xmlns:p14="http://schemas.microsoft.com/office/powerpoint/2010/main" val="876019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05980"/>
            <a:ext cx="8229600" cy="526885"/>
          </a:xfrm>
        </p:spPr>
        <p:txBody>
          <a:bodyPr>
            <a:noAutofit/>
          </a:bodyPr>
          <a:lstStyle/>
          <a:p>
            <a:r>
              <a:rPr lang="en-US" sz="3600" b="1" dirty="0" smtClean="0">
                <a:solidFill>
                  <a:schemeClr val="tx1">
                    <a:lumMod val="65000"/>
                    <a:lumOff val="35000"/>
                  </a:schemeClr>
                </a:solidFill>
              </a:rPr>
              <a:t>Methods</a:t>
            </a:r>
            <a:endParaRPr lang="en-US" sz="3600" dirty="0"/>
          </a:p>
        </p:txBody>
      </p:sp>
      <p:sp>
        <p:nvSpPr>
          <p:cNvPr id="5" name="Content Placeholder 4"/>
          <p:cNvSpPr>
            <a:spLocks noGrp="1"/>
          </p:cNvSpPr>
          <p:nvPr>
            <p:ph sz="half" idx="1"/>
          </p:nvPr>
        </p:nvSpPr>
        <p:spPr>
          <a:xfrm>
            <a:off x="457200" y="941294"/>
            <a:ext cx="4038600" cy="3284443"/>
          </a:xfrm>
        </p:spPr>
        <p:style>
          <a:lnRef idx="2">
            <a:schemeClr val="accent2"/>
          </a:lnRef>
          <a:fillRef idx="1">
            <a:schemeClr val="lt1"/>
          </a:fillRef>
          <a:effectRef idx="0">
            <a:schemeClr val="accent2"/>
          </a:effectRef>
          <a:fontRef idx="minor">
            <a:schemeClr val="dk1"/>
          </a:fontRef>
        </p:style>
        <p:txBody>
          <a:bodyPr>
            <a:normAutofit fontScale="47500" lnSpcReduction="20000"/>
          </a:bodyPr>
          <a:lstStyle/>
          <a:p>
            <a:pPr algn="just">
              <a:buNone/>
            </a:pPr>
            <a:endParaRPr lang="en-US" b="1" dirty="0" smtClean="0"/>
          </a:p>
          <a:p>
            <a:pPr algn="just">
              <a:buNone/>
            </a:pPr>
            <a:r>
              <a:rPr lang="en-US" b="1" dirty="0" smtClean="0">
                <a:solidFill>
                  <a:srgbClr val="FF0000"/>
                </a:solidFill>
              </a:rPr>
              <a:t>Design</a:t>
            </a:r>
            <a:r>
              <a:rPr lang="en-US" dirty="0" smtClean="0">
                <a:solidFill>
                  <a:srgbClr val="FF0000"/>
                </a:solidFill>
              </a:rPr>
              <a:t>:</a:t>
            </a:r>
            <a:r>
              <a:rPr lang="en-US" dirty="0" smtClean="0"/>
              <a:t> Prospective surgical trial</a:t>
            </a:r>
          </a:p>
          <a:p>
            <a:pPr algn="just">
              <a:buNone/>
            </a:pPr>
            <a:r>
              <a:rPr lang="en-US" b="1" dirty="0" smtClean="0">
                <a:solidFill>
                  <a:srgbClr val="FF0000"/>
                </a:solidFill>
              </a:rPr>
              <a:t>Inclusion criteria</a:t>
            </a:r>
          </a:p>
          <a:p>
            <a:pPr algn="just"/>
            <a:r>
              <a:rPr lang="en-US" dirty="0" smtClean="0"/>
              <a:t>Patients presenting signs of active neuropathy, clinical features, nerve function impairment and/or </a:t>
            </a:r>
            <a:r>
              <a:rPr lang="en-US" dirty="0" err="1" smtClean="0"/>
              <a:t>electrophysiologic</a:t>
            </a:r>
            <a:r>
              <a:rPr lang="en-US" dirty="0" smtClean="0"/>
              <a:t> signs of activities were included in any degree of severity</a:t>
            </a:r>
          </a:p>
          <a:p>
            <a:pPr algn="just">
              <a:buNone/>
            </a:pPr>
            <a:r>
              <a:rPr lang="en-US" b="1" dirty="0" smtClean="0">
                <a:solidFill>
                  <a:srgbClr val="FF0000"/>
                </a:solidFill>
              </a:rPr>
              <a:t>Exclusion criteria </a:t>
            </a:r>
          </a:p>
          <a:p>
            <a:pPr algn="just"/>
            <a:r>
              <a:rPr lang="en-US" dirty="0" smtClean="0"/>
              <a:t>patients with other suspected cause of neuropathy,</a:t>
            </a:r>
          </a:p>
          <a:p>
            <a:pPr algn="just"/>
            <a:r>
              <a:rPr lang="en-US" dirty="0" smtClean="0"/>
              <a:t>pregnant or lactating women,</a:t>
            </a:r>
          </a:p>
          <a:p>
            <a:pPr algn="just"/>
            <a:r>
              <a:rPr lang="en-US" dirty="0" smtClean="0"/>
              <a:t>Erythema Nodosum Leprosum (ENL), </a:t>
            </a:r>
          </a:p>
          <a:p>
            <a:pPr algn="just"/>
            <a:r>
              <a:rPr lang="en-US" dirty="0" smtClean="0"/>
              <a:t>patients living too far away, </a:t>
            </a:r>
          </a:p>
          <a:p>
            <a:pPr algn="just"/>
            <a:r>
              <a:rPr lang="en-US" dirty="0" smtClean="0"/>
              <a:t>patients with long standing paralysis, </a:t>
            </a:r>
          </a:p>
          <a:p>
            <a:pPr algn="just"/>
            <a:r>
              <a:rPr lang="en-US" dirty="0" smtClean="0"/>
              <a:t>patients with steroids contraindications.</a:t>
            </a:r>
          </a:p>
          <a:p>
            <a:pPr algn="just">
              <a:buNone/>
            </a:pPr>
            <a:r>
              <a:rPr lang="en-US" b="1" dirty="0" smtClean="0">
                <a:solidFill>
                  <a:srgbClr val="FF0000"/>
                </a:solidFill>
              </a:rPr>
              <a:t>Drug treatment</a:t>
            </a:r>
            <a:r>
              <a:rPr lang="en-US" b="1" baseline="30000" dirty="0" smtClean="0">
                <a:solidFill>
                  <a:srgbClr val="FF0000"/>
                </a:solidFill>
              </a:rPr>
              <a:t> 1</a:t>
            </a:r>
            <a:endParaRPr lang="en-US" b="1" dirty="0" smtClean="0">
              <a:solidFill>
                <a:srgbClr val="FF0000"/>
              </a:solidFill>
            </a:endParaRPr>
          </a:p>
          <a:p>
            <a:pPr algn="just"/>
            <a:r>
              <a:rPr lang="en-US" dirty="0" smtClean="0"/>
              <a:t>Standard prednisone treatment: </a:t>
            </a:r>
            <a:r>
              <a:rPr lang="en-US" b="1" dirty="0" smtClean="0"/>
              <a:t>1 mg/Kg/day</a:t>
            </a:r>
            <a:r>
              <a:rPr lang="en-US" dirty="0" smtClean="0"/>
              <a:t>.</a:t>
            </a:r>
            <a:endParaRPr lang="pt-BR" dirty="0" smtClean="0"/>
          </a:p>
        </p:txBody>
      </p:sp>
      <p:sp>
        <p:nvSpPr>
          <p:cNvPr id="6" name="Content Placeholder 5"/>
          <p:cNvSpPr>
            <a:spLocks noGrp="1"/>
          </p:cNvSpPr>
          <p:nvPr>
            <p:ph sz="half" idx="2"/>
          </p:nvPr>
        </p:nvSpPr>
        <p:spPr>
          <a:xfrm>
            <a:off x="4648200" y="941294"/>
            <a:ext cx="4038600" cy="3284443"/>
          </a:xfrm>
        </p:spPr>
        <p:style>
          <a:lnRef idx="2">
            <a:schemeClr val="accent2"/>
          </a:lnRef>
          <a:fillRef idx="1">
            <a:schemeClr val="lt1"/>
          </a:fillRef>
          <a:effectRef idx="0">
            <a:schemeClr val="accent2"/>
          </a:effectRef>
          <a:fontRef idx="minor">
            <a:schemeClr val="dk1"/>
          </a:fontRef>
        </p:style>
        <p:txBody>
          <a:bodyPr>
            <a:normAutofit fontScale="47500" lnSpcReduction="20000"/>
          </a:bodyPr>
          <a:lstStyle/>
          <a:p>
            <a:pPr algn="just"/>
            <a:endParaRPr lang="en-US" dirty="0" smtClean="0"/>
          </a:p>
          <a:p>
            <a:pPr algn="just">
              <a:buNone/>
            </a:pPr>
            <a:r>
              <a:rPr lang="en-US" b="1" dirty="0" smtClean="0">
                <a:solidFill>
                  <a:srgbClr val="FF0000"/>
                </a:solidFill>
              </a:rPr>
              <a:t>Randomization</a:t>
            </a:r>
          </a:p>
          <a:p>
            <a:pPr algn="just"/>
            <a:r>
              <a:rPr lang="en-US" dirty="0" smtClean="0"/>
              <a:t>Without improvement or worsening of nerve function, after four weeks, the case is </a:t>
            </a:r>
            <a:r>
              <a:rPr lang="en-US" dirty="0" smtClean="0">
                <a:solidFill>
                  <a:srgbClr val="FF0000"/>
                </a:solidFill>
              </a:rPr>
              <a:t>randomized</a:t>
            </a:r>
            <a:r>
              <a:rPr lang="en-US" dirty="0" smtClean="0"/>
              <a:t> to a Clinical Group (keeping prednisone) or a Surgical Group (prednisone plus surgical decompression). </a:t>
            </a:r>
          </a:p>
          <a:p>
            <a:pPr algn="just">
              <a:buNone/>
            </a:pPr>
            <a:r>
              <a:rPr lang="en-US" b="1" dirty="0" smtClean="0">
                <a:solidFill>
                  <a:srgbClr val="FF0000"/>
                </a:solidFill>
              </a:rPr>
              <a:t>Nerve function assessment  (NFA) </a:t>
            </a:r>
            <a:r>
              <a:rPr lang="en-US" b="1" baseline="30000" dirty="0" smtClean="0">
                <a:solidFill>
                  <a:srgbClr val="FF0000"/>
                </a:solidFill>
              </a:rPr>
              <a:t>1</a:t>
            </a:r>
          </a:p>
          <a:p>
            <a:pPr algn="just"/>
            <a:r>
              <a:rPr lang="en-US" dirty="0" smtClean="0"/>
              <a:t>Semmes-Weinstein monofilaments - graded sensory test (</a:t>
            </a:r>
            <a:r>
              <a:rPr lang="en-US" b="1" dirty="0" smtClean="0">
                <a:solidFill>
                  <a:srgbClr val="FF0000"/>
                </a:solidFill>
              </a:rPr>
              <a:t>GST</a:t>
            </a:r>
            <a:r>
              <a:rPr lang="en-US" dirty="0" smtClean="0"/>
              <a:t>), voluntary muscle testing (</a:t>
            </a:r>
            <a:r>
              <a:rPr lang="en-US" b="1" dirty="0" smtClean="0">
                <a:solidFill>
                  <a:srgbClr val="FF0000"/>
                </a:solidFill>
              </a:rPr>
              <a:t>VMT</a:t>
            </a:r>
            <a:r>
              <a:rPr lang="en-US" dirty="0" smtClean="0"/>
              <a:t>),  visual analog scale (</a:t>
            </a:r>
            <a:r>
              <a:rPr lang="en-US" b="1" dirty="0" smtClean="0">
                <a:solidFill>
                  <a:srgbClr val="FF0000"/>
                </a:solidFill>
              </a:rPr>
              <a:t>VAS</a:t>
            </a:r>
            <a:r>
              <a:rPr lang="en-US" dirty="0" smtClean="0"/>
              <a:t>) for pain  </a:t>
            </a:r>
          </a:p>
          <a:p>
            <a:pPr algn="just"/>
            <a:r>
              <a:rPr lang="en-US" b="1" dirty="0" smtClean="0"/>
              <a:t>nerve conduction studies </a:t>
            </a:r>
            <a:r>
              <a:rPr lang="en-US" dirty="0" smtClean="0"/>
              <a:t>along the nerves and specially across the anatomic tunnels of each nerve</a:t>
            </a:r>
          </a:p>
          <a:p>
            <a:pPr algn="just">
              <a:buNone/>
            </a:pPr>
            <a:r>
              <a:rPr lang="en-US" b="1" dirty="0" smtClean="0">
                <a:solidFill>
                  <a:srgbClr val="FF0000"/>
                </a:solidFill>
              </a:rPr>
              <a:t>The follow up: </a:t>
            </a:r>
            <a:r>
              <a:rPr lang="en-US" dirty="0" smtClean="0"/>
              <a:t>is projected to be done for 5 years</a:t>
            </a:r>
          </a:p>
          <a:p>
            <a:pPr algn="just">
              <a:buNone/>
            </a:pPr>
            <a:endParaRPr lang="en-US" dirty="0" smtClean="0"/>
          </a:p>
          <a:p>
            <a:pPr algn="ctr">
              <a:buNone/>
            </a:pPr>
            <a:r>
              <a:rPr lang="en-US" sz="2100" i="1" dirty="0" smtClean="0"/>
              <a:t>This study carried the approval of the ethics committee of the ILSL</a:t>
            </a:r>
            <a:endParaRPr lang="pt-BR" sz="2100" i="1" dirty="0"/>
          </a:p>
        </p:txBody>
      </p:sp>
      <p:sp>
        <p:nvSpPr>
          <p:cNvPr id="7" name="CaixaDeTexto 6"/>
          <p:cNvSpPr txBox="1"/>
          <p:nvPr/>
        </p:nvSpPr>
        <p:spPr>
          <a:xfrm>
            <a:off x="363071" y="4225737"/>
            <a:ext cx="8491817" cy="530915"/>
          </a:xfrm>
          <a:prstGeom prst="rect">
            <a:avLst/>
          </a:prstGeom>
          <a:noFill/>
        </p:spPr>
        <p:txBody>
          <a:bodyPr wrap="square" rtlCol="0">
            <a:spAutoFit/>
          </a:bodyPr>
          <a:lstStyle/>
          <a:p>
            <a:r>
              <a:rPr lang="en-US" sz="1050" dirty="0" smtClean="0"/>
              <a:t>1. Garbino JA, Virmond M et al. A </a:t>
            </a:r>
            <a:r>
              <a:rPr lang="en-US" sz="1050" b="1" dirty="0" smtClean="0"/>
              <a:t>randomized clinical trial of oral steroids for ulnar neuropathy in type 1 and type 2 reactions</a:t>
            </a:r>
            <a:r>
              <a:rPr lang="en-US" sz="1050" dirty="0" smtClean="0"/>
              <a:t>. </a:t>
            </a:r>
            <a:r>
              <a:rPr lang="en-US" sz="1050" i="1" dirty="0" smtClean="0"/>
              <a:t>Arq Neuropsiquiatr</a:t>
            </a:r>
            <a:r>
              <a:rPr lang="en-US" sz="1050" dirty="0" smtClean="0"/>
              <a:t> 2008</a:t>
            </a:r>
            <a:endParaRPr lang="pt-BR" sz="1050" dirty="0" smtClean="0"/>
          </a:p>
          <a:p>
            <a:endParaRPr lang="pt-BR" dirty="0"/>
          </a:p>
        </p:txBody>
      </p:sp>
    </p:spTree>
    <p:extLst>
      <p:ext uri="{BB962C8B-B14F-4D97-AF65-F5344CB8AC3E}">
        <p14:creationId xmlns:p14="http://schemas.microsoft.com/office/powerpoint/2010/main" val="1136707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5979"/>
            <a:ext cx="8229600" cy="634462"/>
          </a:xfrm>
        </p:spPr>
        <p:txBody>
          <a:bodyPr>
            <a:normAutofit/>
          </a:bodyPr>
          <a:lstStyle/>
          <a:p>
            <a:r>
              <a:rPr lang="pt-BR" sz="3200" b="1" dirty="0" smtClean="0">
                <a:solidFill>
                  <a:schemeClr val="tx1">
                    <a:lumMod val="65000"/>
                    <a:lumOff val="35000"/>
                  </a:schemeClr>
                </a:solidFill>
                <a:latin typeface="Arial" pitchFamily="34" charset="0"/>
                <a:cs typeface="Arial" pitchFamily="34" charset="0"/>
              </a:rPr>
              <a:t>Nerve </a:t>
            </a:r>
            <a:r>
              <a:rPr lang="pt-BR" sz="3200" b="1" dirty="0" err="1" smtClean="0">
                <a:solidFill>
                  <a:schemeClr val="tx1">
                    <a:lumMod val="65000"/>
                    <a:lumOff val="35000"/>
                  </a:schemeClr>
                </a:solidFill>
                <a:latin typeface="Arial" pitchFamily="34" charset="0"/>
                <a:cs typeface="Arial" pitchFamily="34" charset="0"/>
              </a:rPr>
              <a:t>Function</a:t>
            </a:r>
            <a:r>
              <a:rPr lang="pt-BR" sz="3200" b="1" dirty="0" smtClean="0">
                <a:solidFill>
                  <a:schemeClr val="tx1">
                    <a:lumMod val="65000"/>
                    <a:lumOff val="35000"/>
                  </a:schemeClr>
                </a:solidFill>
                <a:latin typeface="Arial" pitchFamily="34" charset="0"/>
                <a:cs typeface="Arial" pitchFamily="34" charset="0"/>
              </a:rPr>
              <a:t> </a:t>
            </a:r>
            <a:r>
              <a:rPr lang="pt-BR" sz="3200" b="1" dirty="0" err="1" smtClean="0">
                <a:solidFill>
                  <a:schemeClr val="tx1">
                    <a:lumMod val="65000"/>
                    <a:lumOff val="35000"/>
                  </a:schemeClr>
                </a:solidFill>
                <a:latin typeface="Arial" pitchFamily="34" charset="0"/>
                <a:cs typeface="Arial" pitchFamily="34" charset="0"/>
              </a:rPr>
              <a:t>Assessment</a:t>
            </a:r>
            <a:r>
              <a:rPr lang="pt-BR" sz="3200" b="1" dirty="0" smtClean="0">
                <a:solidFill>
                  <a:schemeClr val="tx1">
                    <a:lumMod val="65000"/>
                    <a:lumOff val="35000"/>
                  </a:schemeClr>
                </a:solidFill>
                <a:latin typeface="Arial" pitchFamily="34" charset="0"/>
                <a:cs typeface="Arial" pitchFamily="34" charset="0"/>
              </a:rPr>
              <a:t> (</a:t>
            </a:r>
            <a:r>
              <a:rPr lang="pt-BR" sz="3200" b="1" dirty="0" smtClean="0">
                <a:solidFill>
                  <a:srgbClr val="FF0000"/>
                </a:solidFill>
                <a:latin typeface="Arial" pitchFamily="34" charset="0"/>
                <a:cs typeface="Arial" pitchFamily="34" charset="0"/>
              </a:rPr>
              <a:t>NFA</a:t>
            </a:r>
            <a:r>
              <a:rPr lang="pt-BR" sz="3200" b="1" dirty="0" smtClean="0">
                <a:solidFill>
                  <a:schemeClr val="tx1">
                    <a:lumMod val="65000"/>
                    <a:lumOff val="35000"/>
                  </a:schemeClr>
                </a:solidFill>
                <a:latin typeface="Arial" pitchFamily="34" charset="0"/>
                <a:cs typeface="Arial" pitchFamily="34" charset="0"/>
              </a:rPr>
              <a:t>)</a:t>
            </a:r>
            <a:endParaRPr lang="pt-BR" sz="3200" dirty="0"/>
          </a:p>
        </p:txBody>
      </p:sp>
      <p:sp>
        <p:nvSpPr>
          <p:cNvPr id="3" name="Espaço Reservado para Conteúdo 2"/>
          <p:cNvSpPr>
            <a:spLocks noGrp="1"/>
          </p:cNvSpPr>
          <p:nvPr>
            <p:ph sz="half" idx="1"/>
          </p:nvPr>
        </p:nvSpPr>
        <p:spPr>
          <a:xfrm>
            <a:off x="457200" y="921124"/>
            <a:ext cx="4038600" cy="3394472"/>
          </a:xfrm>
        </p:spPr>
        <p:style>
          <a:lnRef idx="2">
            <a:schemeClr val="accent2"/>
          </a:lnRef>
          <a:fillRef idx="1">
            <a:schemeClr val="lt1"/>
          </a:fillRef>
          <a:effectRef idx="0">
            <a:schemeClr val="accent2"/>
          </a:effectRef>
          <a:fontRef idx="minor">
            <a:schemeClr val="dk1"/>
          </a:fontRef>
        </p:style>
        <p:txBody>
          <a:bodyPr>
            <a:normAutofit fontScale="32500" lnSpcReduction="20000"/>
          </a:bodyPr>
          <a:lstStyle/>
          <a:p>
            <a:pPr lvl="0" algn="just" defTabSz="914400">
              <a:buNone/>
              <a:defRPr/>
            </a:pPr>
            <a:r>
              <a:rPr lang="en-US" sz="6200" b="1" dirty="0" smtClean="0"/>
              <a:t>Clinical score (</a:t>
            </a:r>
            <a:r>
              <a:rPr lang="en-US" sz="6200" b="1" dirty="0" smtClean="0">
                <a:solidFill>
                  <a:srgbClr val="FF0000"/>
                </a:solidFill>
              </a:rPr>
              <a:t>CS</a:t>
            </a:r>
            <a:r>
              <a:rPr lang="en-US" sz="6200" b="1" dirty="0" smtClean="0"/>
              <a:t>) numerically summation:  </a:t>
            </a:r>
          </a:p>
          <a:p>
            <a:pPr algn="just" defTabSz="914400">
              <a:buFont typeface="Wingdings" pitchFamily="2" charset="2"/>
              <a:buChar char="ü"/>
              <a:defRPr/>
            </a:pPr>
            <a:r>
              <a:rPr lang="en-US" sz="4600" b="1" dirty="0" smtClean="0">
                <a:solidFill>
                  <a:srgbClr val="FF0000"/>
                </a:solidFill>
              </a:rPr>
              <a:t>VAS</a:t>
            </a:r>
            <a:r>
              <a:rPr lang="en-US" sz="4600" dirty="0" smtClean="0"/>
              <a:t> results, zero (no pain) to 10 (unbearable pain) for each nerve</a:t>
            </a:r>
          </a:p>
          <a:p>
            <a:pPr algn="just">
              <a:buFont typeface="Wingdings" pitchFamily="2" charset="2"/>
              <a:buChar char="ü"/>
              <a:defRPr/>
            </a:pPr>
            <a:r>
              <a:rPr lang="en-US" sz="4600" b="1" dirty="0" smtClean="0">
                <a:solidFill>
                  <a:srgbClr val="FF0000"/>
                </a:solidFill>
              </a:rPr>
              <a:t>GST</a:t>
            </a:r>
            <a:r>
              <a:rPr lang="en-US" sz="4600" dirty="0" smtClean="0"/>
              <a:t> from 0 (feel 0.5 g; normal) to 6 (do not feel 300g) </a:t>
            </a:r>
            <a:r>
              <a:rPr lang="en-US" sz="4600" dirty="0" smtClean="0">
                <a:solidFill>
                  <a:srgbClr val="FF0000"/>
                </a:solidFill>
              </a:rPr>
              <a:t>X 2</a:t>
            </a:r>
            <a:r>
              <a:rPr lang="en-US" sz="4600" dirty="0" smtClean="0"/>
              <a:t> points for each nerve, except for Tibial nerve</a:t>
            </a:r>
          </a:p>
          <a:p>
            <a:pPr algn="just">
              <a:buFont typeface="Wingdings" pitchFamily="2" charset="2"/>
              <a:buChar char="ü"/>
              <a:defRPr/>
            </a:pPr>
            <a:r>
              <a:rPr lang="en-US" sz="4600" b="1" dirty="0" smtClean="0">
                <a:solidFill>
                  <a:srgbClr val="FF0000"/>
                </a:solidFill>
              </a:rPr>
              <a:t>VMT</a:t>
            </a:r>
            <a:r>
              <a:rPr lang="en-US" sz="4600" dirty="0" smtClean="0"/>
              <a:t> from 0 (</a:t>
            </a:r>
            <a:r>
              <a:rPr lang="en-US" sz="4600" dirty="0" err="1" smtClean="0"/>
              <a:t>paralysed</a:t>
            </a:r>
            <a:r>
              <a:rPr lang="en-US" sz="4600" dirty="0" smtClean="0"/>
              <a:t>) to 5 (normal) inverted , in order to align to the other data </a:t>
            </a:r>
            <a:r>
              <a:rPr lang="en-US" sz="4600" dirty="0" smtClean="0">
                <a:solidFill>
                  <a:srgbClr val="FF0000"/>
                </a:solidFill>
              </a:rPr>
              <a:t>X 2</a:t>
            </a:r>
            <a:r>
              <a:rPr lang="en-US" sz="4600" dirty="0" smtClean="0"/>
              <a:t> muscles for each nerve except for Tibial nerve</a:t>
            </a:r>
          </a:p>
          <a:p>
            <a:pPr algn="just">
              <a:buFont typeface="Wingdings" pitchFamily="2" charset="2"/>
              <a:buChar char="ü"/>
              <a:defRPr/>
            </a:pPr>
            <a:r>
              <a:rPr lang="en-US" sz="4800" b="1" dirty="0" smtClean="0">
                <a:solidFill>
                  <a:srgbClr val="FF0000"/>
                </a:solidFill>
              </a:rPr>
              <a:t>CS</a:t>
            </a:r>
            <a:r>
              <a:rPr lang="en-US" sz="4800" b="1" dirty="0" smtClean="0"/>
              <a:t> </a:t>
            </a:r>
            <a:r>
              <a:rPr lang="en-US" sz="4800" dirty="0" smtClean="0"/>
              <a:t>will vary from </a:t>
            </a:r>
            <a:r>
              <a:rPr lang="en-US" sz="4800" b="1" dirty="0" smtClean="0">
                <a:solidFill>
                  <a:srgbClr val="FF0000"/>
                </a:solidFill>
              </a:rPr>
              <a:t>0</a:t>
            </a:r>
            <a:r>
              <a:rPr lang="en-US" sz="4800" dirty="0" smtClean="0"/>
              <a:t> to </a:t>
            </a:r>
            <a:r>
              <a:rPr lang="en-US" sz="4800" b="1" dirty="0" smtClean="0">
                <a:solidFill>
                  <a:srgbClr val="FF0000"/>
                </a:solidFill>
              </a:rPr>
              <a:t>32</a:t>
            </a:r>
            <a:r>
              <a:rPr lang="en-US" sz="4800" dirty="0" smtClean="0"/>
              <a:t> in the majority of nerves, except for Tibial nerve in which the </a:t>
            </a:r>
            <a:r>
              <a:rPr lang="en-US" sz="4800" b="1" dirty="0" smtClean="0"/>
              <a:t>CS</a:t>
            </a:r>
            <a:r>
              <a:rPr lang="en-US" sz="4800" dirty="0" smtClean="0"/>
              <a:t> is compounded by four points in </a:t>
            </a:r>
            <a:r>
              <a:rPr lang="en-US" sz="4800" b="1" dirty="0" smtClean="0"/>
              <a:t>GST</a:t>
            </a:r>
            <a:r>
              <a:rPr lang="en-US" sz="4800" dirty="0" smtClean="0"/>
              <a:t> and only one muscle of </a:t>
            </a:r>
            <a:r>
              <a:rPr lang="en-US" sz="4800" b="1" dirty="0" smtClean="0"/>
              <a:t>VMT</a:t>
            </a:r>
            <a:r>
              <a:rPr lang="en-US" sz="4800" dirty="0" smtClean="0"/>
              <a:t> </a:t>
            </a:r>
            <a:endParaRPr lang="en-US" sz="4600" dirty="0" smtClean="0"/>
          </a:p>
          <a:p>
            <a:pPr algn="just"/>
            <a:endParaRPr lang="pt-BR" dirty="0"/>
          </a:p>
        </p:txBody>
      </p:sp>
      <p:sp>
        <p:nvSpPr>
          <p:cNvPr id="4" name="Espaço Reservado para Conteúdo 3"/>
          <p:cNvSpPr>
            <a:spLocks noGrp="1"/>
          </p:cNvSpPr>
          <p:nvPr>
            <p:ph sz="half" idx="2"/>
          </p:nvPr>
        </p:nvSpPr>
        <p:spPr>
          <a:xfrm>
            <a:off x="4648200" y="921124"/>
            <a:ext cx="4038600" cy="3394472"/>
          </a:xfrm>
        </p:spPr>
        <p:style>
          <a:lnRef idx="2">
            <a:schemeClr val="accent2"/>
          </a:lnRef>
          <a:fillRef idx="1">
            <a:schemeClr val="lt1"/>
          </a:fillRef>
          <a:effectRef idx="0">
            <a:schemeClr val="accent2"/>
          </a:effectRef>
          <a:fontRef idx="minor">
            <a:schemeClr val="dk1"/>
          </a:fontRef>
        </p:style>
        <p:txBody>
          <a:bodyPr>
            <a:normAutofit fontScale="32500" lnSpcReduction="20000"/>
          </a:bodyPr>
          <a:lstStyle/>
          <a:p>
            <a:pPr algn="just">
              <a:buNone/>
            </a:pPr>
            <a:r>
              <a:rPr lang="en-US" sz="6200" b="1" dirty="0" smtClean="0"/>
              <a:t>Motor nerve conduction (</a:t>
            </a:r>
            <a:r>
              <a:rPr lang="en-US" sz="6200" b="1" dirty="0" smtClean="0">
                <a:solidFill>
                  <a:srgbClr val="FF0000"/>
                </a:solidFill>
              </a:rPr>
              <a:t>MNC</a:t>
            </a:r>
            <a:r>
              <a:rPr lang="en-US" sz="6200" b="1" dirty="0" smtClean="0"/>
              <a:t>) studies:</a:t>
            </a:r>
            <a:endParaRPr lang="pt-BR" sz="6200" b="1" dirty="0" smtClean="0"/>
          </a:p>
          <a:p>
            <a:pPr algn="just">
              <a:buFont typeface="Wingdings" pitchFamily="2" charset="2"/>
              <a:buChar char="ü"/>
            </a:pPr>
            <a:r>
              <a:rPr lang="en-US" sz="4600" dirty="0" smtClean="0"/>
              <a:t>Distal latency (</a:t>
            </a:r>
            <a:r>
              <a:rPr lang="en-US" sz="4600" b="1" dirty="0" smtClean="0"/>
              <a:t>DL</a:t>
            </a:r>
            <a:r>
              <a:rPr lang="en-US" sz="4600" dirty="0" smtClean="0"/>
              <a:t>) measured over an 8 cm along segment from muscle to the wrist; the recording electrode was attached on the muscle belly.</a:t>
            </a:r>
            <a:endParaRPr lang="pt-BR" sz="4600" dirty="0" smtClean="0"/>
          </a:p>
          <a:p>
            <a:pPr algn="just">
              <a:buFont typeface="Wingdings" pitchFamily="2" charset="2"/>
              <a:buChar char="ü"/>
            </a:pPr>
            <a:r>
              <a:rPr lang="en-US" sz="4600" dirty="0" smtClean="0"/>
              <a:t>The conduction velocity  (</a:t>
            </a:r>
            <a:r>
              <a:rPr lang="en-US" sz="4600" b="1" dirty="0" smtClean="0"/>
              <a:t>CV</a:t>
            </a:r>
            <a:r>
              <a:rPr lang="en-US" sz="4600" dirty="0" smtClean="0"/>
              <a:t>) over the tunnel segments and bellow for all nerves. </a:t>
            </a:r>
            <a:endParaRPr lang="pt-BR" sz="4600" dirty="0" smtClean="0"/>
          </a:p>
          <a:p>
            <a:pPr algn="just">
              <a:buFont typeface="Wingdings" pitchFamily="2" charset="2"/>
              <a:buChar char="ü"/>
            </a:pPr>
            <a:r>
              <a:rPr lang="en-US" sz="4600" dirty="0" smtClean="0"/>
              <a:t>The compound motor action potential (</a:t>
            </a:r>
            <a:r>
              <a:rPr lang="en-US" sz="4600" b="1" dirty="0" smtClean="0"/>
              <a:t>CMAP</a:t>
            </a:r>
            <a:r>
              <a:rPr lang="en-US" sz="4600" dirty="0" smtClean="0"/>
              <a:t>) features as amplitude and temporal dispersion (</a:t>
            </a:r>
            <a:r>
              <a:rPr lang="en-US" sz="4600" b="1" dirty="0" smtClean="0"/>
              <a:t>TD</a:t>
            </a:r>
            <a:r>
              <a:rPr lang="en-US" sz="4600" dirty="0" smtClean="0"/>
              <a:t>), was measured below and above the elbow. </a:t>
            </a:r>
            <a:endParaRPr lang="pt-BR" sz="4600" dirty="0" smtClean="0"/>
          </a:p>
          <a:p>
            <a:pPr algn="just">
              <a:buFont typeface="Wingdings" pitchFamily="2" charset="2"/>
              <a:buChar char="ü"/>
            </a:pPr>
            <a:r>
              <a:rPr lang="en-US" sz="4600" dirty="0" smtClean="0"/>
              <a:t>The minimum value of the </a:t>
            </a:r>
            <a:r>
              <a:rPr lang="en-US" sz="4600" b="1" dirty="0" smtClean="0"/>
              <a:t>F wave </a:t>
            </a:r>
            <a:r>
              <a:rPr lang="en-US" sz="4600" dirty="0" smtClean="0"/>
              <a:t>latency, related to demyelination in all segments of the nerve, was measured over a series of 20 stimuli.   </a:t>
            </a:r>
            <a:endParaRPr lang="pt-BR" sz="4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57200" y="205979"/>
            <a:ext cx="8229600" cy="650364"/>
          </a:xfrm>
        </p:spPr>
        <p:style>
          <a:lnRef idx="1">
            <a:schemeClr val="accent2"/>
          </a:lnRef>
          <a:fillRef idx="3">
            <a:schemeClr val="accent2"/>
          </a:fillRef>
          <a:effectRef idx="2">
            <a:schemeClr val="accent2"/>
          </a:effectRef>
          <a:fontRef idx="minor">
            <a:schemeClr val="lt1"/>
          </a:fontRef>
        </p:style>
        <p:txBody>
          <a:bodyPr>
            <a:normAutofit/>
          </a:bodyPr>
          <a:lstStyle/>
          <a:p>
            <a:r>
              <a:rPr lang="en-US" sz="3200" b="1" dirty="0" smtClean="0">
                <a:latin typeface="Arial" pitchFamily="34" charset="0"/>
                <a:cs typeface="Arial" pitchFamily="34" charset="0"/>
              </a:rPr>
              <a:t>Surgical technique</a:t>
            </a:r>
            <a:endParaRPr lang="pt-BR" sz="3200" dirty="0"/>
          </a:p>
        </p:txBody>
      </p:sp>
      <p:sp>
        <p:nvSpPr>
          <p:cNvPr id="6" name="Espaço Reservado para Conteúdo 5"/>
          <p:cNvSpPr>
            <a:spLocks noGrp="1"/>
          </p:cNvSpPr>
          <p:nvPr>
            <p:ph idx="1"/>
          </p:nvPr>
        </p:nvSpPr>
        <p:spPr>
          <a:xfrm>
            <a:off x="457200" y="965605"/>
            <a:ext cx="8229600" cy="3489352"/>
          </a:xfrm>
        </p:spPr>
        <p:txBody>
          <a:bodyPr>
            <a:normAutofit fontScale="47500" lnSpcReduction="20000"/>
          </a:bodyPr>
          <a:lstStyle/>
          <a:p>
            <a:pPr>
              <a:buNone/>
            </a:pPr>
            <a:r>
              <a:rPr lang="en-US" sz="3400" dirty="0" smtClean="0"/>
              <a:t>Standard surgical technique will be used to decompress involved nerves. The principles of </a:t>
            </a:r>
          </a:p>
          <a:p>
            <a:pPr>
              <a:buNone/>
            </a:pPr>
            <a:r>
              <a:rPr lang="en-US" sz="3400" dirty="0" smtClean="0"/>
              <a:t>handling peripheral nerves during surgery must be respected as stated by most authors (</a:t>
            </a:r>
            <a:r>
              <a:rPr lang="en-US" sz="3400" b="1" dirty="0" err="1" smtClean="0"/>
              <a:t>Fritschi</a:t>
            </a:r>
            <a:r>
              <a:rPr lang="en-US" sz="3400" dirty="0" smtClean="0"/>
              <a:t>,</a:t>
            </a:r>
          </a:p>
          <a:p>
            <a:pPr>
              <a:buNone/>
            </a:pPr>
            <a:r>
              <a:rPr lang="en-US" sz="3400" b="1" dirty="0" smtClean="0"/>
              <a:t>1971</a:t>
            </a:r>
            <a:r>
              <a:rPr lang="en-US" sz="3400" dirty="0" smtClean="0"/>
              <a:t>; </a:t>
            </a:r>
            <a:r>
              <a:rPr lang="en-US" sz="3400" b="1" dirty="0" smtClean="0"/>
              <a:t>Duerksen, Virmond</a:t>
            </a:r>
            <a:r>
              <a:rPr lang="en-US" sz="3400" dirty="0" smtClean="0"/>
              <a:t>, </a:t>
            </a:r>
            <a:r>
              <a:rPr lang="en-US" sz="3400" b="1" dirty="0" smtClean="0"/>
              <a:t>1994</a:t>
            </a:r>
            <a:r>
              <a:rPr lang="en-US" sz="3400" dirty="0" smtClean="0"/>
              <a:t>; </a:t>
            </a:r>
            <a:r>
              <a:rPr lang="en-US" sz="3400" b="1" dirty="0" err="1" smtClean="0"/>
              <a:t>Sirinivasan</a:t>
            </a:r>
            <a:r>
              <a:rPr lang="en-US" sz="3400" b="1" dirty="0" smtClean="0"/>
              <a:t>, </a:t>
            </a:r>
            <a:r>
              <a:rPr lang="en-US" sz="3400" b="1" dirty="0" err="1" smtClean="0"/>
              <a:t>Palande</a:t>
            </a:r>
            <a:r>
              <a:rPr lang="en-US" sz="3400" b="1" dirty="0" smtClean="0"/>
              <a:t>, 1997</a:t>
            </a:r>
            <a:r>
              <a:rPr lang="en-US" sz="3400" dirty="0" smtClean="0"/>
              <a:t>). </a:t>
            </a:r>
          </a:p>
          <a:p>
            <a:pPr>
              <a:buNone/>
            </a:pPr>
            <a:r>
              <a:rPr lang="en-US" sz="3400" dirty="0" smtClean="0"/>
              <a:t>The following top principles should be kept in mind:</a:t>
            </a:r>
          </a:p>
          <a:p>
            <a:endParaRPr lang="pt-BR" sz="3400" dirty="0" smtClean="0"/>
          </a:p>
          <a:p>
            <a:pPr algn="just"/>
            <a:r>
              <a:rPr lang="en-US" sz="3400" dirty="0" smtClean="0"/>
              <a:t>The compressing fibrous ligaments should be always be released (Osborne, Carpal, Tarsal ligaments and at the retro-fibular tunnel</a:t>
            </a:r>
            <a:endParaRPr lang="pt-BR" sz="3400" dirty="0" smtClean="0"/>
          </a:p>
          <a:p>
            <a:pPr algn="just"/>
            <a:endParaRPr lang="en-US" sz="3400" dirty="0" smtClean="0"/>
          </a:p>
          <a:p>
            <a:pPr algn="just"/>
            <a:r>
              <a:rPr lang="en-US" sz="3400" dirty="0" smtClean="0"/>
              <a:t>Preferably, the ulnar nerve will be kept in place after release. Only the condition of spontaneous dislocation of the nerve out of the </a:t>
            </a:r>
            <a:r>
              <a:rPr lang="en-US" sz="3400" dirty="0" err="1" smtClean="0"/>
              <a:t>epitrochlear-olecranon</a:t>
            </a:r>
            <a:r>
              <a:rPr lang="en-US" sz="3400" dirty="0" smtClean="0"/>
              <a:t> groove during passive flexion of the elbow, as tested by the surgeon, an anterior transposition may be considered. In such case, the </a:t>
            </a:r>
            <a:r>
              <a:rPr lang="en-US" sz="3400" i="1" dirty="0" smtClean="0"/>
              <a:t>vasanervorum</a:t>
            </a:r>
            <a:r>
              <a:rPr lang="en-US" sz="3400" dirty="0" smtClean="0"/>
              <a:t> should be left intact as much as possible</a:t>
            </a:r>
            <a:endParaRPr lang="pt-BR" sz="3400" dirty="0" smtClean="0"/>
          </a:p>
          <a:p>
            <a:pPr algn="just">
              <a:buNone/>
            </a:pPr>
            <a:r>
              <a:rPr lang="en-US" sz="3400" dirty="0" smtClean="0"/>
              <a:t> </a:t>
            </a:r>
          </a:p>
          <a:p>
            <a:pPr algn="just"/>
            <a:r>
              <a:rPr lang="en-US" sz="3400" dirty="0" smtClean="0"/>
              <a:t>Anterior transposition will be recorded and these cases will be discussed in separate </a:t>
            </a:r>
            <a:endParaRPr lang="pt-BR" sz="3400" dirty="0" smtClean="0"/>
          </a:p>
          <a:p>
            <a:endParaRPr lang="pt-B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2729" y="204788"/>
            <a:ext cx="3142785" cy="628931"/>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sz="3600" dirty="0" smtClean="0">
                <a:solidFill>
                  <a:schemeClr val="tx1">
                    <a:lumMod val="65000"/>
                    <a:lumOff val="35000"/>
                  </a:schemeClr>
                </a:solidFill>
              </a:rPr>
              <a:t>Results</a:t>
            </a:r>
            <a:endParaRPr lang="en-US" dirty="0">
              <a:solidFill>
                <a:schemeClr val="tx1">
                  <a:lumMod val="65000"/>
                  <a:lumOff val="35000"/>
                </a:schemeClr>
              </a:solidFill>
            </a:endParaRPr>
          </a:p>
        </p:txBody>
      </p:sp>
      <p:graphicFrame>
        <p:nvGraphicFramePr>
          <p:cNvPr id="7" name="Espaço Reservado para Conteúdo 6"/>
          <p:cNvGraphicFramePr>
            <a:graphicFrameLocks noGrp="1"/>
          </p:cNvGraphicFramePr>
          <p:nvPr>
            <p:ph idx="1"/>
          </p:nvPr>
        </p:nvGraphicFramePr>
        <p:xfrm>
          <a:off x="3647050" y="204788"/>
          <a:ext cx="511175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 Placeholder 5"/>
          <p:cNvSpPr>
            <a:spLocks noGrp="1"/>
          </p:cNvSpPr>
          <p:nvPr>
            <p:ph type="body" sz="half" idx="2"/>
          </p:nvPr>
        </p:nvSpPr>
        <p:spPr>
          <a:xfrm>
            <a:off x="322729" y="941294"/>
            <a:ext cx="3142785" cy="3518297"/>
          </a:xfrm>
        </p:spPr>
        <p:style>
          <a:lnRef idx="2">
            <a:schemeClr val="dk1"/>
          </a:lnRef>
          <a:fillRef idx="1">
            <a:schemeClr val="lt1"/>
          </a:fillRef>
          <a:effectRef idx="0">
            <a:schemeClr val="dk1"/>
          </a:effectRef>
          <a:fontRef idx="minor">
            <a:schemeClr val="dk1"/>
          </a:fontRef>
        </p:style>
        <p:txBody>
          <a:bodyPr>
            <a:normAutofit fontScale="77500" lnSpcReduction="20000"/>
          </a:bodyPr>
          <a:lstStyle/>
          <a:p>
            <a:r>
              <a:rPr lang="en-US" dirty="0" smtClean="0"/>
              <a:t>Since April </a:t>
            </a:r>
            <a:r>
              <a:rPr lang="en-US" b="1" dirty="0" smtClean="0"/>
              <a:t>2009 </a:t>
            </a:r>
            <a:r>
              <a:rPr lang="en-US" dirty="0" smtClean="0"/>
              <a:t>to 24 December </a:t>
            </a:r>
            <a:r>
              <a:rPr lang="en-US" b="1" dirty="0" smtClean="0"/>
              <a:t>2012</a:t>
            </a:r>
            <a:r>
              <a:rPr lang="en-US" dirty="0" smtClean="0"/>
              <a:t>, </a:t>
            </a:r>
            <a:r>
              <a:rPr lang="en-US" b="1" dirty="0" smtClean="0"/>
              <a:t>130 patients</a:t>
            </a:r>
            <a:r>
              <a:rPr lang="en-US" dirty="0" smtClean="0"/>
              <a:t> were assessed </a:t>
            </a:r>
          </a:p>
          <a:p>
            <a:pPr marL="342900" indent="-342900">
              <a:buFont typeface="+mj-lt"/>
              <a:buAutoNum type="arabicPeriod"/>
            </a:pPr>
            <a:r>
              <a:rPr lang="en-US" dirty="0" smtClean="0"/>
              <a:t>Fifteen cases (</a:t>
            </a:r>
            <a:r>
              <a:rPr lang="en-US" b="1" dirty="0" smtClean="0"/>
              <a:t>15</a:t>
            </a:r>
            <a:r>
              <a:rPr lang="en-US" dirty="0" smtClean="0"/>
              <a:t>) were excluded  due to:</a:t>
            </a:r>
          </a:p>
          <a:p>
            <a:pPr marL="685800" lvl="1" indent="-228600">
              <a:buFont typeface="+mj-lt"/>
              <a:buAutoNum type="alphaLcParenR"/>
            </a:pPr>
            <a:r>
              <a:rPr lang="en-US" dirty="0" smtClean="0"/>
              <a:t>Diabetes </a:t>
            </a:r>
          </a:p>
          <a:p>
            <a:pPr marL="685800" lvl="1" indent="-228600">
              <a:buFont typeface="+mj-lt"/>
              <a:buAutoNum type="alphaLcParenR"/>
            </a:pPr>
            <a:r>
              <a:rPr lang="en-US" dirty="0" smtClean="0"/>
              <a:t>Hypothyroidism</a:t>
            </a:r>
          </a:p>
          <a:p>
            <a:pPr marL="685800" lvl="1" indent="-228600">
              <a:buFont typeface="+mj-lt"/>
              <a:buAutoNum type="alphaLcParenR"/>
            </a:pPr>
            <a:r>
              <a:rPr lang="en-US" dirty="0" err="1" smtClean="0"/>
              <a:t>Sjogreen</a:t>
            </a:r>
            <a:r>
              <a:rPr lang="en-US" dirty="0" smtClean="0"/>
              <a:t> disease</a:t>
            </a:r>
          </a:p>
          <a:p>
            <a:pPr marL="685800" lvl="1" indent="-228600">
              <a:buFont typeface="+mj-lt"/>
              <a:buAutoNum type="alphaLcParenR"/>
            </a:pPr>
            <a:r>
              <a:rPr lang="en-US" dirty="0" smtClean="0"/>
              <a:t>Type 2 reaction </a:t>
            </a:r>
          </a:p>
          <a:p>
            <a:pPr marL="342900" indent="-342900">
              <a:buFont typeface="+mj-lt"/>
              <a:buAutoNum type="arabicPeriod"/>
            </a:pPr>
            <a:r>
              <a:rPr lang="en-US" b="1" dirty="0" smtClean="0"/>
              <a:t>Eighty</a:t>
            </a:r>
            <a:r>
              <a:rPr lang="en-US" dirty="0" smtClean="0"/>
              <a:t> did not show active neuritis by nerve conduction studies (NCS) </a:t>
            </a:r>
          </a:p>
          <a:p>
            <a:pPr marL="342900" indent="-342900">
              <a:buFont typeface="+mj-lt"/>
              <a:buAutoNum type="arabicPeriod"/>
            </a:pPr>
            <a:r>
              <a:rPr lang="en-US" dirty="0" smtClean="0"/>
              <a:t>Only </a:t>
            </a:r>
            <a:r>
              <a:rPr lang="en-US" b="1" dirty="0" smtClean="0"/>
              <a:t>35 </a:t>
            </a:r>
            <a:r>
              <a:rPr lang="en-US" dirty="0" smtClean="0"/>
              <a:t>cases with active neuritis were included for steroid treatment. </a:t>
            </a:r>
          </a:p>
          <a:p>
            <a:pPr marL="342900" indent="-342900">
              <a:buFont typeface="+mj-lt"/>
              <a:buAutoNum type="arabicPeriod"/>
            </a:pPr>
            <a:r>
              <a:rPr lang="en-US" b="1" dirty="0" smtClean="0">
                <a:solidFill>
                  <a:srgbClr val="FF0000"/>
                </a:solidFill>
              </a:rPr>
              <a:t>Fifteen</a:t>
            </a:r>
            <a:r>
              <a:rPr lang="en-US" dirty="0" smtClean="0">
                <a:solidFill>
                  <a:srgbClr val="FF0000"/>
                </a:solidFill>
              </a:rPr>
              <a:t>  patients were lost after randomization </a:t>
            </a:r>
          </a:p>
          <a:p>
            <a:pPr marL="342900" indent="-342900">
              <a:buFont typeface="+mj-lt"/>
              <a:buAutoNum type="arabicPeriod"/>
            </a:pPr>
            <a:r>
              <a:rPr lang="en-US" b="1" dirty="0" smtClean="0">
                <a:solidFill>
                  <a:srgbClr val="FF0000"/>
                </a:solidFill>
              </a:rPr>
              <a:t>Five </a:t>
            </a:r>
            <a:r>
              <a:rPr lang="en-US" b="1" dirty="0" smtClean="0">
                <a:solidFill>
                  <a:schemeClr val="tx1"/>
                </a:solidFill>
              </a:rPr>
              <a:t>patients/ 7 nerves </a:t>
            </a:r>
            <a:r>
              <a:rPr lang="en-US" dirty="0" smtClean="0">
                <a:solidFill>
                  <a:schemeClr val="tx1"/>
                </a:solidFill>
              </a:rPr>
              <a:t>will be followed in a</a:t>
            </a:r>
            <a:r>
              <a:rPr lang="en-US" b="1" dirty="0" smtClean="0">
                <a:solidFill>
                  <a:schemeClr val="tx1"/>
                </a:solidFill>
              </a:rPr>
              <a:t> Group of </a:t>
            </a:r>
            <a:r>
              <a:rPr lang="en-US" b="1" dirty="0" smtClean="0">
                <a:solidFill>
                  <a:srgbClr val="FF0000"/>
                </a:solidFill>
              </a:rPr>
              <a:t>Modified Intention of Treatment</a:t>
            </a:r>
            <a:endParaRPr lang="en-US" b="1" dirty="0" smtClean="0">
              <a:solidFill>
                <a:schemeClr val="tx1"/>
              </a:solidFill>
            </a:endParaRPr>
          </a:p>
          <a:p>
            <a:endParaRPr lang="en-US" dirty="0" smtClean="0"/>
          </a:p>
          <a:p>
            <a:endParaRPr lang="en-US" dirty="0" smtClean="0"/>
          </a:p>
          <a:p>
            <a:pPr algn="ctr"/>
            <a:r>
              <a:rPr lang="en-US" sz="2200" dirty="0" smtClean="0"/>
              <a:t>The final total was </a:t>
            </a:r>
            <a:r>
              <a:rPr lang="en-US" sz="2200" b="1" dirty="0" smtClean="0"/>
              <a:t>20 patients </a:t>
            </a:r>
            <a:r>
              <a:rPr lang="en-US" sz="2200" dirty="0" smtClean="0"/>
              <a:t>and </a:t>
            </a:r>
            <a:r>
              <a:rPr lang="en-US" sz="2200" b="1" dirty="0" smtClean="0"/>
              <a:t>29 nerves</a:t>
            </a:r>
          </a:p>
          <a:p>
            <a:r>
              <a:rPr lang="en-US" dirty="0" smtClean="0"/>
              <a:t> </a:t>
            </a:r>
          </a:p>
          <a:p>
            <a:endParaRPr lang="en-US" dirty="0"/>
          </a:p>
        </p:txBody>
      </p:sp>
      <p:sp>
        <p:nvSpPr>
          <p:cNvPr id="8" name="CaixaDeTexto 7"/>
          <p:cNvSpPr txBox="1"/>
          <p:nvPr/>
        </p:nvSpPr>
        <p:spPr>
          <a:xfrm>
            <a:off x="4047565" y="3859768"/>
            <a:ext cx="4498041" cy="369332"/>
          </a:xfrm>
          <a:prstGeom prst="rect">
            <a:avLst/>
          </a:prstGeom>
          <a:noFill/>
        </p:spPr>
        <p:txBody>
          <a:bodyPr wrap="square" rtlCol="0">
            <a:spAutoFit/>
          </a:bodyPr>
          <a:lstStyle/>
          <a:p>
            <a:pPr algn="ctr"/>
            <a:r>
              <a:rPr lang="en-US" b="1" dirty="0" smtClean="0">
                <a:solidFill>
                  <a:srgbClr val="FF0000"/>
                </a:solidFill>
              </a:rPr>
              <a:t>(four patients were in both groups)</a:t>
            </a:r>
            <a:endParaRPr lang="pt-BR" b="1" dirty="0">
              <a:solidFill>
                <a:srgbClr val="FF0000"/>
              </a:solidFill>
            </a:endParaRPr>
          </a:p>
        </p:txBody>
      </p:sp>
    </p:spTree>
    <p:extLst>
      <p:ext uri="{BB962C8B-B14F-4D97-AF65-F5344CB8AC3E}">
        <p14:creationId xmlns:p14="http://schemas.microsoft.com/office/powerpoint/2010/main" val="2818981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pt-BR" sz="3600" b="1" dirty="0" err="1" smtClean="0"/>
              <a:t>Statistical</a:t>
            </a:r>
            <a:r>
              <a:rPr lang="pt-BR" sz="3600" b="1" dirty="0" smtClean="0"/>
              <a:t> </a:t>
            </a:r>
            <a:r>
              <a:rPr lang="pt-BR" sz="3600" b="1" dirty="0" err="1" smtClean="0"/>
              <a:t>strategy</a:t>
            </a:r>
            <a:endParaRPr lang="pt-BR" sz="3600" dirty="0"/>
          </a:p>
        </p:txBody>
      </p:sp>
      <p:sp>
        <p:nvSpPr>
          <p:cNvPr id="6" name="Espaço Reservado para Conteúdo 5"/>
          <p:cNvSpPr>
            <a:spLocks noGrp="1"/>
          </p:cNvSpPr>
          <p:nvPr>
            <p:ph idx="1"/>
          </p:nvPr>
        </p:nvSpPr>
        <p:spPr>
          <a:xfrm>
            <a:off x="457200" y="1209600"/>
            <a:ext cx="8229600" cy="3319199"/>
          </a:xfrm>
        </p:spPr>
        <p:txBody>
          <a:bodyPr>
            <a:normAutofit fontScale="85000" lnSpcReduction="10000"/>
          </a:bodyPr>
          <a:lstStyle/>
          <a:p>
            <a:pPr>
              <a:buNone/>
            </a:pPr>
            <a:r>
              <a:rPr lang="en-US" sz="2400" b="1" dirty="0" smtClean="0"/>
              <a:t>The tests were chosen in order to compare</a:t>
            </a:r>
            <a:r>
              <a:rPr lang="en-US" sz="2400" dirty="0" smtClean="0"/>
              <a:t>:</a:t>
            </a:r>
          </a:p>
          <a:p>
            <a:r>
              <a:rPr lang="en-US" sz="2400" dirty="0" smtClean="0"/>
              <a:t>the previous clinical and </a:t>
            </a:r>
            <a:r>
              <a:rPr lang="en-US" sz="2400" dirty="0" err="1" smtClean="0"/>
              <a:t>neurophysiological</a:t>
            </a:r>
            <a:r>
              <a:rPr lang="en-US" sz="2400" dirty="0" smtClean="0"/>
              <a:t> parameters in order to assess the similarity between Groups </a:t>
            </a:r>
          </a:p>
          <a:p>
            <a:r>
              <a:rPr lang="en-US" sz="2400" dirty="0" smtClean="0"/>
              <a:t>the recovering degree of nerves of Surgical (S)and Clinical (C)Groups in the </a:t>
            </a:r>
            <a:r>
              <a:rPr lang="en-US" sz="2400" b="1" dirty="0" smtClean="0"/>
              <a:t>3rd </a:t>
            </a:r>
            <a:r>
              <a:rPr lang="en-US" sz="2400" dirty="0" smtClean="0"/>
              <a:t>evaluation </a:t>
            </a:r>
            <a:r>
              <a:rPr lang="en-US" sz="2400" b="1" dirty="0" smtClean="0"/>
              <a:t>(3-6 month</a:t>
            </a:r>
            <a:r>
              <a:rPr lang="en-US" sz="2400" dirty="0" smtClean="0"/>
              <a:t>) and in </a:t>
            </a:r>
            <a:r>
              <a:rPr lang="en-US" sz="2400" b="1" dirty="0" smtClean="0"/>
              <a:t>the last </a:t>
            </a:r>
            <a:r>
              <a:rPr lang="en-US" sz="2400" dirty="0" smtClean="0"/>
              <a:t>that varied from </a:t>
            </a:r>
            <a:r>
              <a:rPr lang="en-US" sz="2400" b="1" dirty="0" smtClean="0"/>
              <a:t>3-6 m</a:t>
            </a:r>
            <a:r>
              <a:rPr lang="en-US" sz="2400" dirty="0" smtClean="0"/>
              <a:t> to </a:t>
            </a:r>
            <a:r>
              <a:rPr lang="en-US" sz="2400" b="1" dirty="0" smtClean="0"/>
              <a:t>2-3 years</a:t>
            </a:r>
          </a:p>
          <a:p>
            <a:r>
              <a:rPr lang="en-US" sz="2400" dirty="0" smtClean="0"/>
              <a:t>Severity grade: </a:t>
            </a:r>
            <a:r>
              <a:rPr lang="en-US" sz="2400" b="1" dirty="0" smtClean="0"/>
              <a:t>moderate + mild </a:t>
            </a:r>
            <a:r>
              <a:rPr lang="en-US" sz="2400" b="1" dirty="0" smtClean="0">
                <a:solidFill>
                  <a:srgbClr val="FF0000"/>
                </a:solidFill>
              </a:rPr>
              <a:t>X</a:t>
            </a:r>
            <a:r>
              <a:rPr lang="en-US" sz="2400" dirty="0" smtClean="0"/>
              <a:t> </a:t>
            </a:r>
            <a:r>
              <a:rPr lang="en-US" sz="2400" b="1" dirty="0" smtClean="0"/>
              <a:t>pronounced + complete</a:t>
            </a:r>
          </a:p>
          <a:p>
            <a:r>
              <a:rPr lang="en-US" sz="2400" dirty="0" smtClean="0"/>
              <a:t>ulnar and tibial, which are the more frequent, between both Groups </a:t>
            </a:r>
          </a:p>
          <a:p>
            <a:r>
              <a:rPr lang="en-US" sz="2400" dirty="0" smtClean="0"/>
              <a:t>the parameters variation during the nerve improvement</a:t>
            </a:r>
          </a:p>
          <a:p>
            <a:r>
              <a:rPr lang="en-US" sz="2400" dirty="0" smtClean="0"/>
              <a:t>Complete nerve lesions were followed separately</a:t>
            </a:r>
          </a:p>
          <a:p>
            <a:endParaRPr lang="en-US" sz="2400" dirty="0" smtClean="0"/>
          </a:p>
          <a:p>
            <a:endParaRPr lang="en-US" sz="2400"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295200" y="205979"/>
            <a:ext cx="8391600" cy="661356"/>
          </a:xfrm>
        </p:spPr>
        <p:style>
          <a:lnRef idx="2">
            <a:schemeClr val="accent2"/>
          </a:lnRef>
          <a:fillRef idx="1">
            <a:schemeClr val="lt1"/>
          </a:fillRef>
          <a:effectRef idx="0">
            <a:schemeClr val="accent2"/>
          </a:effectRef>
          <a:fontRef idx="minor">
            <a:schemeClr val="dk1"/>
          </a:fontRef>
        </p:style>
        <p:txBody>
          <a:bodyPr>
            <a:normAutofit/>
          </a:bodyPr>
          <a:lstStyle/>
          <a:p>
            <a:r>
              <a:rPr lang="pt-BR" sz="2800" b="1" dirty="0" err="1" smtClean="0"/>
              <a:t>Statistical</a:t>
            </a:r>
            <a:r>
              <a:rPr lang="pt-BR" sz="2800" b="1" dirty="0" smtClean="0"/>
              <a:t> </a:t>
            </a:r>
            <a:r>
              <a:rPr lang="pt-BR" sz="2800" b="1" dirty="0" err="1" smtClean="0"/>
              <a:t>Results</a:t>
            </a:r>
            <a:r>
              <a:rPr lang="pt-BR" sz="2800" b="1" dirty="0" smtClean="0"/>
              <a:t>: </a:t>
            </a:r>
            <a:r>
              <a:rPr lang="pt-BR" sz="2400" b="1" dirty="0" err="1" smtClean="0"/>
              <a:t>surgical</a:t>
            </a:r>
            <a:r>
              <a:rPr lang="pt-BR" sz="2400" b="1" dirty="0" smtClean="0"/>
              <a:t> (</a:t>
            </a:r>
            <a:r>
              <a:rPr lang="pt-BR" sz="2400" b="1" dirty="0" smtClean="0">
                <a:solidFill>
                  <a:srgbClr val="FF0000"/>
                </a:solidFill>
              </a:rPr>
              <a:t>s</a:t>
            </a:r>
            <a:r>
              <a:rPr lang="pt-BR" sz="2400" b="1" dirty="0" smtClean="0"/>
              <a:t>) x </a:t>
            </a:r>
            <a:r>
              <a:rPr lang="pt-BR" sz="2400" b="1" dirty="0" err="1" smtClean="0"/>
              <a:t>clinical</a:t>
            </a:r>
            <a:r>
              <a:rPr lang="pt-BR" sz="2400" b="1" dirty="0" smtClean="0"/>
              <a:t> (</a:t>
            </a:r>
            <a:r>
              <a:rPr lang="pt-BR" sz="2400" b="1" dirty="0" smtClean="0">
                <a:solidFill>
                  <a:srgbClr val="FF0000"/>
                </a:solidFill>
              </a:rPr>
              <a:t>c</a:t>
            </a:r>
            <a:r>
              <a:rPr lang="pt-BR" sz="2400" b="1" dirty="0" smtClean="0"/>
              <a:t>) </a:t>
            </a:r>
            <a:r>
              <a:rPr lang="pt-BR" sz="2400" b="1" dirty="0" err="1" smtClean="0"/>
              <a:t>all</a:t>
            </a:r>
            <a:r>
              <a:rPr lang="pt-BR" sz="2400" b="1" dirty="0" smtClean="0"/>
              <a:t> </a:t>
            </a:r>
            <a:r>
              <a:rPr lang="pt-BR" sz="2400" b="1" dirty="0" err="1" smtClean="0"/>
              <a:t>nerves</a:t>
            </a:r>
            <a:endParaRPr lang="pt-BR" sz="2800" b="1" dirty="0"/>
          </a:p>
        </p:txBody>
      </p:sp>
      <p:sp>
        <p:nvSpPr>
          <p:cNvPr id="7" name="Espaço Reservado para Texto 6"/>
          <p:cNvSpPr>
            <a:spLocks noGrp="1"/>
          </p:cNvSpPr>
          <p:nvPr>
            <p:ph type="body" idx="1"/>
          </p:nvPr>
        </p:nvSpPr>
        <p:spPr>
          <a:xfrm>
            <a:off x="295200" y="867335"/>
            <a:ext cx="4202188" cy="636075"/>
          </a:xfrm>
        </p:spPr>
        <p:style>
          <a:lnRef idx="0">
            <a:schemeClr val="accent2"/>
          </a:lnRef>
          <a:fillRef idx="3">
            <a:schemeClr val="accent2"/>
          </a:fillRef>
          <a:effectRef idx="3">
            <a:schemeClr val="accent2"/>
          </a:effectRef>
          <a:fontRef idx="minor">
            <a:schemeClr val="lt1"/>
          </a:fontRef>
        </p:style>
        <p:txBody>
          <a:bodyPr/>
          <a:lstStyle/>
          <a:p>
            <a:r>
              <a:rPr lang="pt-BR" dirty="0" smtClean="0"/>
              <a:t>For </a:t>
            </a:r>
            <a:r>
              <a:rPr lang="en-US" dirty="0" smtClean="0"/>
              <a:t>Clinical Score </a:t>
            </a:r>
            <a:r>
              <a:rPr lang="en-US" dirty="0" smtClean="0">
                <a:solidFill>
                  <a:schemeClr val="tx1"/>
                </a:solidFill>
              </a:rPr>
              <a:t>(CS) </a:t>
            </a:r>
            <a:endParaRPr lang="pt-BR" dirty="0">
              <a:solidFill>
                <a:schemeClr val="tx1"/>
              </a:solidFill>
            </a:endParaRPr>
          </a:p>
        </p:txBody>
      </p:sp>
      <p:sp>
        <p:nvSpPr>
          <p:cNvPr id="8" name="Espaço Reservado para Conteúdo 7"/>
          <p:cNvSpPr>
            <a:spLocks noGrp="1"/>
          </p:cNvSpPr>
          <p:nvPr>
            <p:ph sz="half" idx="2"/>
          </p:nvPr>
        </p:nvSpPr>
        <p:spPr>
          <a:xfrm>
            <a:off x="295200" y="1631156"/>
            <a:ext cx="4202188" cy="2963466"/>
          </a:xfrm>
        </p:spPr>
        <p:txBody>
          <a:bodyPr>
            <a:normAutofit fontScale="92500" lnSpcReduction="20000"/>
          </a:bodyPr>
          <a:lstStyle/>
          <a:p>
            <a:pPr algn="just"/>
            <a:r>
              <a:rPr lang="en-US" sz="2000" b="1" dirty="0" smtClean="0"/>
              <a:t>In the 1st </a:t>
            </a:r>
            <a:r>
              <a:rPr lang="en-US" sz="2000" dirty="0" err="1" smtClean="0"/>
              <a:t>eval</a:t>
            </a:r>
            <a:r>
              <a:rPr lang="en-US" sz="2000" dirty="0" smtClean="0"/>
              <a:t>: statistical differences, though the </a:t>
            </a:r>
            <a:r>
              <a:rPr lang="en-US" sz="2000" b="1" dirty="0" smtClean="0">
                <a:solidFill>
                  <a:srgbClr val="FF0000"/>
                </a:solidFill>
              </a:rPr>
              <a:t>S</a:t>
            </a:r>
            <a:r>
              <a:rPr lang="en-US" sz="2000" dirty="0" smtClean="0"/>
              <a:t> Group shows more severe nerves, </a:t>
            </a:r>
            <a:r>
              <a:rPr lang="en-US" sz="2000" dirty="0" smtClean="0">
                <a:solidFill>
                  <a:srgbClr val="FF0000"/>
                </a:solidFill>
              </a:rPr>
              <a:t>P = </a:t>
            </a:r>
            <a:r>
              <a:rPr lang="pt-BR" sz="2000" b="1" dirty="0" smtClean="0">
                <a:solidFill>
                  <a:srgbClr val="FF0000"/>
                </a:solidFill>
              </a:rPr>
              <a:t>0,018</a:t>
            </a:r>
            <a:endParaRPr lang="en-US" sz="2000" dirty="0" smtClean="0">
              <a:solidFill>
                <a:srgbClr val="FF0000"/>
              </a:solidFill>
            </a:endParaRPr>
          </a:p>
          <a:p>
            <a:pPr algn="just"/>
            <a:r>
              <a:rPr lang="en-US" sz="2000" b="1" dirty="0" smtClean="0"/>
              <a:t>1st/3rd </a:t>
            </a:r>
            <a:r>
              <a:rPr lang="en-US" sz="2000" dirty="0" err="1" smtClean="0"/>
              <a:t>eval</a:t>
            </a:r>
            <a:r>
              <a:rPr lang="en-US" sz="2000" dirty="0" smtClean="0"/>
              <a:t> </a:t>
            </a:r>
            <a:r>
              <a:rPr lang="en-US" sz="2000" b="1" dirty="0" smtClean="0"/>
              <a:t>(3-6 month</a:t>
            </a:r>
            <a:r>
              <a:rPr lang="en-US" sz="2000" dirty="0" smtClean="0"/>
              <a:t>): no statistical differences</a:t>
            </a:r>
          </a:p>
          <a:p>
            <a:pPr algn="just"/>
            <a:r>
              <a:rPr lang="en-US" sz="2000" b="1" dirty="0" smtClean="0"/>
              <a:t>1st/Last </a:t>
            </a:r>
            <a:r>
              <a:rPr lang="en-US" sz="2000" dirty="0" err="1" smtClean="0"/>
              <a:t>eval</a:t>
            </a:r>
            <a:r>
              <a:rPr lang="en-US" sz="2000" dirty="0" smtClean="0"/>
              <a:t>: no statistical differences</a:t>
            </a:r>
          </a:p>
          <a:p>
            <a:pPr algn="just"/>
            <a:r>
              <a:rPr lang="en-US" sz="2000" dirty="0" smtClean="0">
                <a:solidFill>
                  <a:srgbClr val="FF0000"/>
                </a:solidFill>
              </a:rPr>
              <a:t>VSA </a:t>
            </a:r>
            <a:r>
              <a:rPr lang="en-US" sz="2000" b="1" dirty="0" smtClean="0">
                <a:solidFill>
                  <a:srgbClr val="FF0000"/>
                </a:solidFill>
                <a:latin typeface="Calibri"/>
              </a:rPr>
              <a:t>↑</a:t>
            </a:r>
            <a:r>
              <a:rPr lang="en-US" sz="2000" b="1" dirty="0" smtClean="0">
                <a:latin typeface="Calibri"/>
              </a:rPr>
              <a:t> </a:t>
            </a:r>
            <a:r>
              <a:rPr lang="en-US" sz="2000" b="1" dirty="0" err="1" smtClean="0"/>
              <a:t>pron+compl</a:t>
            </a:r>
            <a:r>
              <a:rPr lang="en-US" sz="2000" b="1" dirty="0" smtClean="0"/>
              <a:t> &gt; </a:t>
            </a:r>
            <a:r>
              <a:rPr lang="en-US" sz="2000" b="1" dirty="0" err="1" smtClean="0"/>
              <a:t>mod+mild</a:t>
            </a:r>
            <a:endParaRPr lang="en-US" sz="2000" b="1" dirty="0" smtClean="0"/>
          </a:p>
          <a:p>
            <a:pPr algn="just"/>
            <a:r>
              <a:rPr lang="en-US" sz="2000" dirty="0" smtClean="0">
                <a:solidFill>
                  <a:srgbClr val="FF0000"/>
                </a:solidFill>
              </a:rPr>
              <a:t>VMT </a:t>
            </a:r>
            <a:r>
              <a:rPr lang="en-US" sz="2000" b="1" dirty="0" smtClean="0">
                <a:solidFill>
                  <a:srgbClr val="FF0000"/>
                </a:solidFill>
              </a:rPr>
              <a:t>↑</a:t>
            </a:r>
            <a:r>
              <a:rPr lang="en-US" sz="2000" b="1" dirty="0" smtClean="0"/>
              <a:t> </a:t>
            </a:r>
            <a:r>
              <a:rPr lang="en-US" sz="2000" b="1" dirty="0" err="1" smtClean="0"/>
              <a:t>mod+mild</a:t>
            </a:r>
            <a:r>
              <a:rPr lang="en-US" sz="2000" b="1" dirty="0" smtClean="0"/>
              <a:t> &gt; </a:t>
            </a:r>
            <a:r>
              <a:rPr lang="en-US" sz="2000" b="1" dirty="0" err="1" smtClean="0"/>
              <a:t>pron+compl</a:t>
            </a:r>
            <a:endParaRPr lang="en-US" sz="2000" b="1" dirty="0" smtClean="0"/>
          </a:p>
          <a:p>
            <a:pPr algn="just"/>
            <a:r>
              <a:rPr lang="en-US" sz="2000" dirty="0" smtClean="0">
                <a:solidFill>
                  <a:srgbClr val="FF0000"/>
                </a:solidFill>
              </a:rPr>
              <a:t>S-W</a:t>
            </a:r>
            <a:r>
              <a:rPr lang="en-US" sz="2000" dirty="0" smtClean="0"/>
              <a:t> </a:t>
            </a:r>
            <a:r>
              <a:rPr lang="en-US" sz="2000" b="1" dirty="0" smtClean="0">
                <a:solidFill>
                  <a:srgbClr val="FF0000"/>
                </a:solidFill>
              </a:rPr>
              <a:t>↑             </a:t>
            </a:r>
            <a:r>
              <a:rPr lang="en-US" sz="2000" b="1" dirty="0" smtClean="0"/>
              <a:t>“         =           “</a:t>
            </a:r>
            <a:endParaRPr lang="en-US" sz="2000" dirty="0"/>
          </a:p>
        </p:txBody>
      </p:sp>
      <p:sp>
        <p:nvSpPr>
          <p:cNvPr id="9" name="Espaço Reservado para Texto 8"/>
          <p:cNvSpPr>
            <a:spLocks noGrp="1"/>
          </p:cNvSpPr>
          <p:nvPr>
            <p:ph type="body" sz="quarter" idx="3"/>
          </p:nvPr>
        </p:nvSpPr>
        <p:spPr>
          <a:xfrm>
            <a:off x="4645026" y="867335"/>
            <a:ext cx="4041775" cy="636075"/>
          </a:xfrm>
        </p:spPr>
        <p:style>
          <a:lnRef idx="0">
            <a:schemeClr val="accent2"/>
          </a:lnRef>
          <a:fillRef idx="3">
            <a:schemeClr val="accent2"/>
          </a:fillRef>
          <a:effectRef idx="3">
            <a:schemeClr val="accent2"/>
          </a:effectRef>
          <a:fontRef idx="minor">
            <a:schemeClr val="lt1"/>
          </a:fontRef>
        </p:style>
        <p:txBody>
          <a:bodyPr>
            <a:normAutofit fontScale="92500" lnSpcReduction="20000"/>
          </a:bodyPr>
          <a:lstStyle/>
          <a:p>
            <a:r>
              <a:rPr lang="en-US" dirty="0" smtClean="0"/>
              <a:t> For Motor nerve conduction </a:t>
            </a:r>
            <a:r>
              <a:rPr lang="en-US" dirty="0" smtClean="0">
                <a:solidFill>
                  <a:schemeClr val="tx1"/>
                </a:solidFill>
              </a:rPr>
              <a:t>(MNC) </a:t>
            </a:r>
            <a:r>
              <a:rPr lang="en-US" dirty="0" smtClean="0"/>
              <a:t>studies</a:t>
            </a:r>
            <a:endParaRPr lang="pt-BR" dirty="0"/>
          </a:p>
        </p:txBody>
      </p:sp>
      <p:sp>
        <p:nvSpPr>
          <p:cNvPr id="10" name="Espaço Reservado para Conteúdo 9"/>
          <p:cNvSpPr>
            <a:spLocks noGrp="1"/>
          </p:cNvSpPr>
          <p:nvPr>
            <p:ph sz="quarter" idx="4"/>
          </p:nvPr>
        </p:nvSpPr>
        <p:spPr>
          <a:xfrm>
            <a:off x="4645026" y="1631156"/>
            <a:ext cx="4196574" cy="2963466"/>
          </a:xfrm>
        </p:spPr>
        <p:txBody>
          <a:bodyPr>
            <a:normAutofit/>
          </a:bodyPr>
          <a:lstStyle/>
          <a:p>
            <a:r>
              <a:rPr lang="en-US" sz="2000" b="1" dirty="0" smtClean="0"/>
              <a:t>In the 1st </a:t>
            </a:r>
            <a:r>
              <a:rPr lang="en-US" sz="2000" dirty="0" err="1" smtClean="0"/>
              <a:t>eval</a:t>
            </a:r>
            <a:r>
              <a:rPr lang="en-US" sz="2000" dirty="0" smtClean="0"/>
              <a:t>: no statistical differences</a:t>
            </a:r>
            <a:endParaRPr lang="en-US" sz="2000" b="1" dirty="0" smtClean="0"/>
          </a:p>
          <a:p>
            <a:r>
              <a:rPr lang="en-US" sz="2000" b="1" dirty="0" smtClean="0"/>
              <a:t>3rd </a:t>
            </a:r>
            <a:r>
              <a:rPr lang="en-US" sz="2000" dirty="0" err="1" smtClean="0"/>
              <a:t>eval</a:t>
            </a:r>
            <a:r>
              <a:rPr lang="en-US" sz="2000" dirty="0" smtClean="0"/>
              <a:t> </a:t>
            </a:r>
            <a:r>
              <a:rPr lang="en-US" sz="2000" b="1" dirty="0" smtClean="0"/>
              <a:t>(3-6 month</a:t>
            </a:r>
            <a:r>
              <a:rPr lang="en-US" sz="2000" dirty="0" smtClean="0"/>
              <a:t>): </a:t>
            </a:r>
            <a:r>
              <a:rPr lang="en-US" sz="2000" b="1" dirty="0" smtClean="0"/>
              <a:t>F wave</a:t>
            </a:r>
            <a:r>
              <a:rPr lang="en-US" sz="2000" dirty="0" smtClean="0"/>
              <a:t>, </a:t>
            </a:r>
            <a:r>
              <a:rPr lang="en-US" sz="2000" dirty="0" smtClean="0">
                <a:solidFill>
                  <a:srgbClr val="FF0000"/>
                </a:solidFill>
              </a:rPr>
              <a:t>P: </a:t>
            </a:r>
            <a:r>
              <a:rPr lang="en-US" sz="2000" b="1" dirty="0" smtClean="0">
                <a:solidFill>
                  <a:srgbClr val="FF0000"/>
                </a:solidFill>
              </a:rPr>
              <a:t>0,057 </a:t>
            </a:r>
          </a:p>
          <a:p>
            <a:r>
              <a:rPr lang="en-US" sz="2000" b="1" dirty="0" smtClean="0"/>
              <a:t>1st/Last </a:t>
            </a:r>
            <a:r>
              <a:rPr lang="en-US" sz="2000" dirty="0" err="1" smtClean="0"/>
              <a:t>eval</a:t>
            </a:r>
            <a:r>
              <a:rPr lang="en-US" sz="2000" dirty="0" smtClean="0"/>
              <a:t>: </a:t>
            </a:r>
            <a:r>
              <a:rPr lang="en-US" sz="2000" b="1" dirty="0" smtClean="0"/>
              <a:t>F wave</a:t>
            </a:r>
            <a:r>
              <a:rPr lang="en-US" sz="2000" dirty="0" smtClean="0"/>
              <a:t>, </a:t>
            </a:r>
            <a:r>
              <a:rPr lang="en-US" sz="2000" dirty="0" smtClean="0">
                <a:solidFill>
                  <a:srgbClr val="FF0000"/>
                </a:solidFill>
              </a:rPr>
              <a:t>P = </a:t>
            </a:r>
            <a:r>
              <a:rPr lang="en-US" sz="2000" b="1" dirty="0" smtClean="0">
                <a:solidFill>
                  <a:srgbClr val="FF0000"/>
                </a:solidFill>
              </a:rPr>
              <a:t>0,049 </a:t>
            </a:r>
            <a:endParaRPr lang="en-US" sz="2000" b="1" dirty="0" smtClean="0"/>
          </a:p>
          <a:p>
            <a:r>
              <a:rPr lang="en-US" sz="2000" b="1" dirty="0" smtClean="0"/>
              <a:t>Positive </a:t>
            </a:r>
            <a:r>
              <a:rPr lang="en-US" sz="2000" i="1" dirty="0" smtClean="0"/>
              <a:t>Pearson</a:t>
            </a:r>
            <a:r>
              <a:rPr lang="en-US" sz="2000" b="1" dirty="0" smtClean="0"/>
              <a:t> correlations </a:t>
            </a:r>
            <a:r>
              <a:rPr lang="en-US" sz="2000" dirty="0" smtClean="0"/>
              <a:t>: </a:t>
            </a:r>
            <a:r>
              <a:rPr lang="en-US" sz="2000" b="1" dirty="0" smtClean="0">
                <a:solidFill>
                  <a:srgbClr val="FF0000"/>
                </a:solidFill>
              </a:rPr>
              <a:t>CMAP</a:t>
            </a:r>
            <a:r>
              <a:rPr lang="en-US" sz="2000" dirty="0" smtClean="0">
                <a:solidFill>
                  <a:srgbClr val="FF0000"/>
                </a:solidFill>
              </a:rPr>
              <a:t> distal </a:t>
            </a:r>
            <a:r>
              <a:rPr lang="en-US" sz="2000" dirty="0" smtClean="0"/>
              <a:t>amplitude X </a:t>
            </a:r>
            <a:r>
              <a:rPr lang="en-US" sz="2000" dirty="0" smtClean="0">
                <a:solidFill>
                  <a:srgbClr val="FF0000"/>
                </a:solidFill>
              </a:rPr>
              <a:t>proximal </a:t>
            </a:r>
            <a:r>
              <a:rPr lang="en-US" sz="2000" dirty="0" smtClean="0"/>
              <a:t>X </a:t>
            </a:r>
            <a:r>
              <a:rPr lang="en-US" sz="2000" b="1" dirty="0" smtClean="0">
                <a:solidFill>
                  <a:srgbClr val="FF0000"/>
                </a:solidFill>
              </a:rPr>
              <a:t>CV</a:t>
            </a:r>
            <a:r>
              <a:rPr lang="en-US" sz="2000" dirty="0" smtClean="0">
                <a:solidFill>
                  <a:srgbClr val="FF0000"/>
                </a:solidFill>
              </a:rPr>
              <a:t>s</a:t>
            </a:r>
            <a:r>
              <a:rPr lang="en-US" sz="2000" dirty="0" smtClean="0"/>
              <a:t> </a:t>
            </a:r>
          </a:p>
          <a:p>
            <a:endParaRPr lang="en-US" sz="2000"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2220</TotalTime>
  <Words>1590</Words>
  <Application>Microsoft Office PowerPoint</Application>
  <PresentationFormat>Apresentação na tela (16:9)</PresentationFormat>
  <Paragraphs>147</Paragraphs>
  <Slides>13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13</vt:i4>
      </vt:variant>
    </vt:vector>
  </HeadingPairs>
  <TitlesOfParts>
    <vt:vector size="17" baseType="lpstr">
      <vt:lpstr>Arial</vt:lpstr>
      <vt:lpstr>Calibri</vt:lpstr>
      <vt:lpstr>Wingdings</vt:lpstr>
      <vt:lpstr>Office Theme</vt:lpstr>
      <vt:lpstr> PROSPECTIVE AND RANDOMIZED TRIAL TO DETERMINE THE ROLE OF NERVE DECOMPRESSION IN LEPROSY NEUROPATHY – partial results </vt:lpstr>
      <vt:lpstr>Background</vt:lpstr>
      <vt:lpstr>Objective</vt:lpstr>
      <vt:lpstr>Methods</vt:lpstr>
      <vt:lpstr>Nerve Function Assessment (NFA)</vt:lpstr>
      <vt:lpstr>Surgical technique</vt:lpstr>
      <vt:lpstr>Results</vt:lpstr>
      <vt:lpstr>Statistical strategy</vt:lpstr>
      <vt:lpstr>Statistical Results: surgical (s) x clinical (c) all nerves</vt:lpstr>
      <vt:lpstr>Statistical Results: Surgical (S) X Clinical (C) for  Ulnar and Tibial nerves</vt:lpstr>
      <vt:lpstr>Discussion</vt:lpstr>
      <vt:lpstr>Conclusion</vt:lpstr>
      <vt:lpstr>Aknowledgements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Olivier De Baere</dc:creator>
  <cp:lastModifiedBy>Celso Lisboa</cp:lastModifiedBy>
  <cp:revision>149</cp:revision>
  <dcterms:created xsi:type="dcterms:W3CDTF">2013-07-10T22:51:56Z</dcterms:created>
  <dcterms:modified xsi:type="dcterms:W3CDTF">2013-11-03T11:40:11Z</dcterms:modified>
</cp:coreProperties>
</file>