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337" r:id="rId4"/>
    <p:sldId id="341" r:id="rId5"/>
    <p:sldId id="338" r:id="rId6"/>
    <p:sldId id="340" r:id="rId7"/>
    <p:sldId id="281" r:id="rId8"/>
    <p:sldId id="327" r:id="rId9"/>
    <p:sldId id="342" r:id="rId10"/>
    <p:sldId id="343" r:id="rId11"/>
    <p:sldId id="344" r:id="rId12"/>
    <p:sldId id="284" r:id="rId13"/>
    <p:sldId id="345" r:id="rId14"/>
    <p:sldId id="290" r:id="rId15"/>
    <p:sldId id="269" r:id="rId16"/>
    <p:sldId id="321" r:id="rId17"/>
    <p:sldId id="325" r:id="rId18"/>
    <p:sldId id="318" r:id="rId19"/>
    <p:sldId id="346" r:id="rId20"/>
    <p:sldId id="333" r:id="rId21"/>
    <p:sldId id="328" r:id="rId22"/>
  </p:sldIdLst>
  <p:sldSz cx="9144000" cy="6858000" type="screen4x3"/>
  <p:notesSz cx="6858000" cy="9734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5050"/>
    <a:srgbClr val="FF9966"/>
    <a:srgbClr val="FF0000"/>
    <a:srgbClr val="3333FF"/>
    <a:srgbClr val="FFCCCC"/>
    <a:srgbClr val="000066"/>
    <a:srgbClr val="CCFFFF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6412" autoAdjust="0"/>
  </p:normalViewPr>
  <p:slideViewPr>
    <p:cSldViewPr>
      <p:cViewPr varScale="1">
        <p:scale>
          <a:sx n="103" d="100"/>
          <a:sy n="103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254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EFAE-459E-4E06-9C8A-168CE9D4D5F9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F1C4-9B4B-4BD3-9D0A-4B8A80ED9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4939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4FD3-0FF5-4B13-B729-EA6FA037529D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05BE-079B-4C94-ADD9-7D7820EF5A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930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CCAC-1F61-4272-9483-4A8FB9D55B01}" type="slidenum">
              <a:rPr lang="en-GB"/>
              <a:pPr/>
              <a:t>11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28663"/>
            <a:ext cx="4872038" cy="365283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CB4E2-5269-48E1-8B9D-07F42673E07D}" type="slidenum">
              <a:rPr lang="en-GB"/>
              <a:pPr/>
              <a:t>13</a:t>
            </a:fld>
            <a:endParaRPr lang="en-GB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EF29-D2BD-49AB-95B0-E652F3C0EA68}" type="datetimeFigureOut">
              <a:rPr lang="pt-BR" smtClean="0"/>
              <a:pPr/>
              <a:t>05/10/2013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todiretrizes.org.br/.../hanseniase_neural_primar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Relationship Id="rId2" Type="http://schemas.openxmlformats.org/officeDocument/2006/relationships/hyperlink" Target="http://www.projetodiretrizes.org.br/.../hanseniase_neural_primaria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osntd.org/article/info:doi/10.1371/journal.pntd.000149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88224" y="4437112"/>
            <a:ext cx="1767710" cy="792088"/>
          </a:xfrm>
        </p:spPr>
        <p:txBody>
          <a:bodyPr>
            <a:normAutofit/>
          </a:bodyPr>
          <a:lstStyle/>
          <a:p>
            <a:pPr algn="r"/>
            <a:r>
              <a:rPr lang="pt-BR" sz="2000" b="1" i="1" dirty="0" smtClean="0">
                <a:solidFill>
                  <a:schemeClr val="tx1"/>
                </a:solidFill>
                <a:latin typeface="Bradley Hand ITC" pitchFamily="66" charset="0"/>
              </a:rPr>
              <a:t>Garbino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700808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Mesa: </a:t>
            </a: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NEUROPATIAS ADQUIRIDAS</a:t>
            </a:r>
          </a:p>
          <a:p>
            <a:pPr algn="ctr"/>
            <a:endParaRPr lang="pt-BR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Polineuropatias nas doenças tropicais</a:t>
            </a:r>
            <a:r>
              <a:rPr lang="pt-BR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2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35696" y="5589240"/>
            <a:ext cx="4968552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Rio- 2013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971600" y="404664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XXIV Congresso Brasileiro de Neurofisiologia Clínica e XXXIV Reunião da Liga Brasileira de Epilepsia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476672"/>
            <a:ext cx="8423969" cy="1223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latin typeface="Arial Rounded MT Bold" pitchFamily="34" charset="0"/>
              </a:rPr>
              <a:t>XXIV CONGRESSO BRASILEIRO  DE NEUROFISIOLOGIA CLINICA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86409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peculiaridades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marcantes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à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neurocondução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55567" cy="345638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m 3" descr="MM sensiti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4176465" cy="252028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5661248"/>
            <a:ext cx="8568952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1100" dirty="0" smtClean="0">
                <a:latin typeface="Arial" pitchFamily="34" charset="0"/>
                <a:cs typeface="Arial" pitchFamily="34" charset="0"/>
              </a:rPr>
              <a:t>De Faria CR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Silva IM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. Electromyographic </a:t>
            </a:r>
            <a:r>
              <a:rPr lang="pt-BR" sz="1100" dirty="0" err="1">
                <a:latin typeface="Arial" pitchFamily="34" charset="0"/>
                <a:cs typeface="Arial" pitchFamily="34" charset="0"/>
              </a:rPr>
              <a:t>diagnosis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 of leprosy. Arq.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NeuroPsiquiatr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, 1990</a:t>
            </a:r>
            <a:endParaRPr lang="pt-BR" sz="11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1100" dirty="0" smtClean="0">
                <a:latin typeface="Arial" pitchFamily="34" charset="0"/>
                <a:cs typeface="Arial" pitchFamily="34" charset="0"/>
              </a:rPr>
              <a:t>Garbino JA. 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Eletroneuromiografia em Hanseníase. In: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Duerksen,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F. &amp;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Virmond,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1100" i="1" dirty="0">
                <a:latin typeface="Arial" pitchFamily="34" charset="0"/>
                <a:cs typeface="Arial" pitchFamily="34" charset="0"/>
              </a:rPr>
              <a:t>. Cirurgia Reparadora e Reabilitação </a:t>
            </a:r>
            <a:r>
              <a:rPr lang="pt-BR" sz="1100" i="1" dirty="0" smtClean="0">
                <a:latin typeface="Arial" pitchFamily="34" charset="0"/>
                <a:cs typeface="Arial" pitchFamily="34" charset="0"/>
              </a:rPr>
              <a:t>em Hanseníase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1997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 Vital RT et 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Isolated median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neuropathy as the first symptom of  l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eprosy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. MUSCLE &amp; NERVE, August 2013.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443711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Mononeuropatia sensitiva dos ramos digitais da mão </a:t>
            </a:r>
            <a:r>
              <a:rPr lang="pt-BR" b="1" baseline="30000" dirty="0" smtClean="0"/>
              <a:t>1,2</a:t>
            </a:r>
            <a:r>
              <a:rPr lang="pt-BR" b="1" dirty="0" smtClean="0"/>
              <a:t> , “mosaico”</a:t>
            </a:r>
            <a:r>
              <a:rPr lang="pt-BR" b="1" baseline="30000" dirty="0" smtClean="0"/>
              <a:t> 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4008" y="52292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Dispersão Temporal </a:t>
            </a:r>
            <a:r>
              <a:rPr lang="pt-BR" b="1" dirty="0" smtClean="0">
                <a:solidFill>
                  <a:srgbClr val="FF0000"/>
                </a:solidFill>
                <a:latin typeface="Calibri"/>
              </a:rPr>
              <a:t>↑↑</a:t>
            </a:r>
            <a:r>
              <a:rPr lang="pt-BR" b="1" dirty="0" smtClean="0"/>
              <a:t>e VC </a:t>
            </a:r>
            <a:r>
              <a:rPr lang="pt-BR" b="1" dirty="0" err="1" smtClean="0">
                <a:solidFill>
                  <a:srgbClr val="FF0000"/>
                </a:solidFill>
                <a:latin typeface="Calibri"/>
              </a:rPr>
              <a:t>↓↓↓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51837" cy="935385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dirty="0" smtClean="0">
                <a:latin typeface="Arial Rounded MT Bold" pitchFamily="34" charset="0"/>
              </a:rPr>
              <a:t>Hanseniase modelo de síndrome compressiva / </a:t>
            </a:r>
            <a:r>
              <a:rPr lang="pt-BR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entrapment</a:t>
            </a:r>
            <a:r>
              <a:rPr lang="pt-B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 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03" name="Picture 3" descr="hsp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08661"/>
            <a:ext cx="2592536" cy="1732873"/>
          </a:xfrm>
          <a:prstGeom prst="rect">
            <a:avLst/>
          </a:prstGeom>
          <a:noFill/>
        </p:spPr>
      </p:pic>
      <p:pic>
        <p:nvPicPr>
          <p:cNvPr id="102404" name="Picture 4" descr="hsp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384376" cy="2178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203848" y="1628800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Septum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endParaRPr lang="pt-BR" sz="1600" b="1" baseline="30000" dirty="0">
              <a:solidFill>
                <a:schemeClr val="tx2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843808" y="2420888"/>
            <a:ext cx="15841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Epicondylus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987824" y="2924944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 err="1" smtClean="0"/>
              <a:t>retinaculum</a:t>
            </a:r>
            <a:endParaRPr lang="pt-BR" sz="1600" dirty="0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764382" y="4184253"/>
            <a:ext cx="287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547664" y="414908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395536" y="6237312"/>
            <a:ext cx="7920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Garbino J. A.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Clinical Neurophysiology Approach To Leprosy Neuropathy.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Leprosy Mailing List, April 2008.</a:t>
            </a:r>
          </a:p>
          <a:p>
            <a:pPr marL="228600" indent="-228600">
              <a:buAutoNum type="arabicPeriod"/>
            </a:pPr>
            <a:endParaRPr lang="pt-BR" sz="1200" b="1" dirty="0" smtClean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pic>
        <p:nvPicPr>
          <p:cNvPr id="14" name="Picture 2" descr="image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460851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29614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3600" dirty="0" smtClean="0"/>
              <a:t>São de interesse para o </a:t>
            </a:r>
            <a:r>
              <a:rPr lang="pt-BR" sz="3600" b="1" dirty="0" err="1" smtClean="0"/>
              <a:t>neurofisiologista</a:t>
            </a:r>
            <a:r>
              <a:rPr lang="pt-BR" sz="3600" b="1" dirty="0" smtClean="0"/>
              <a:t> </a:t>
            </a:r>
            <a:r>
              <a:rPr lang="pt-BR" sz="3600" dirty="0" smtClean="0"/>
              <a:t>a</a:t>
            </a:r>
            <a:r>
              <a:rPr lang="pt-BR" sz="3600" b="1" dirty="0" smtClean="0"/>
              <a:t> hanseníase neural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err="1" smtClean="0"/>
              <a:t>er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suspeitos</a:t>
            </a:r>
            <a:r>
              <a:rPr lang="pt-BR" dirty="0" smtClean="0"/>
              <a:t> de </a:t>
            </a:r>
            <a:r>
              <a:rPr lang="pt-BR" b="1" dirty="0" smtClean="0"/>
              <a:t>HNP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55685"/>
            <a:ext cx="8208912" cy="412262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 </a:t>
            </a:r>
            <a:r>
              <a:rPr lang="pt-BR" sz="2800" dirty="0" smtClean="0"/>
              <a:t>P</a:t>
            </a:r>
            <a:r>
              <a:rPr lang="pt-BR" sz="2800" dirty="0" smtClean="0">
                <a:solidFill>
                  <a:schemeClr val="tx1"/>
                </a:solidFill>
              </a:rPr>
              <a:t>acientes que apresentem o </a:t>
            </a:r>
            <a:r>
              <a:rPr lang="pt-BR" sz="2800" dirty="0" smtClean="0">
                <a:solidFill>
                  <a:srgbClr val="3366FF"/>
                </a:solidFill>
              </a:rPr>
              <a:t>comprometimento nervoso periférico </a:t>
            </a:r>
            <a:r>
              <a:rPr lang="pt-BR" sz="2800" dirty="0" smtClean="0">
                <a:solidFill>
                  <a:schemeClr val="tx1"/>
                </a:solidFill>
              </a:rPr>
              <a:t>como </a:t>
            </a:r>
            <a:r>
              <a:rPr lang="pt-BR" sz="2800" b="1" dirty="0" smtClean="0">
                <a:solidFill>
                  <a:schemeClr val="tx1"/>
                </a:solidFill>
              </a:rPr>
              <a:t>primeira manifestação: </a:t>
            </a:r>
            <a:r>
              <a:rPr lang="pt-BR" sz="2800" dirty="0" smtClean="0">
                <a:solidFill>
                  <a:schemeClr val="tx1"/>
                </a:solidFill>
              </a:rPr>
              <a:t>mononeuropatia, mononeuropatia múltipla ou “polineuropatia”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</a:rPr>
              <a:t>sem lesão de pele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rgbClr val="3366FF"/>
                </a:solidFill>
              </a:rPr>
              <a:t>identificável</a:t>
            </a:r>
            <a:r>
              <a:rPr lang="pt-BR" sz="2800" dirty="0" smtClean="0">
                <a:solidFill>
                  <a:schemeClr val="tx1"/>
                </a:solidFill>
              </a:rPr>
              <a:t> clínica e laboratorialmente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com história de </a:t>
            </a:r>
            <a:r>
              <a:rPr lang="pt-BR" sz="2800" b="1" dirty="0" smtClean="0">
                <a:solidFill>
                  <a:schemeClr val="tx1"/>
                </a:solidFill>
              </a:rPr>
              <a:t>contato  </a:t>
            </a:r>
            <a:r>
              <a:rPr lang="pt-BR" sz="2800" dirty="0" smtClean="0">
                <a:solidFill>
                  <a:schemeClr val="tx1"/>
                </a:solidFill>
              </a:rPr>
              <a:t>e</a:t>
            </a:r>
            <a:r>
              <a:rPr lang="pt-BR" sz="2800" b="1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rgbClr val="3366FF"/>
                </a:solidFill>
              </a:rPr>
              <a:t>sem outra etiologia suspeita</a:t>
            </a:r>
            <a:r>
              <a:rPr lang="pt-BR" sz="2800" dirty="0" smtClean="0">
                <a:solidFill>
                  <a:schemeClr val="tx1"/>
                </a:solidFill>
              </a:rPr>
              <a:t> na anamnese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5877272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hlinkClick r:id="rId3"/>
              </a:rPr>
              <a:t>www.projetodiretrizes.org.br/.../</a:t>
            </a:r>
            <a:r>
              <a:rPr lang="pt-BR" sz="1600" b="1" i="1" dirty="0" err="1" smtClean="0">
                <a:hlinkClick r:id="rId3"/>
              </a:rPr>
              <a:t>hanseniase</a:t>
            </a:r>
            <a:r>
              <a:rPr lang="pt-BR" sz="1600" i="1" dirty="0" err="1" smtClean="0">
                <a:hlinkClick r:id="rId3"/>
              </a:rPr>
              <a:t>_</a:t>
            </a:r>
            <a:r>
              <a:rPr lang="pt-BR" sz="1600" b="1" i="1" dirty="0" err="1" smtClean="0">
                <a:hlinkClick r:id="rId3"/>
              </a:rPr>
              <a:t>neural</a:t>
            </a:r>
            <a:r>
              <a:rPr lang="pt-BR" sz="1600" i="1" dirty="0" err="1" smtClean="0">
                <a:hlinkClick r:id="rId3"/>
              </a:rPr>
              <a:t>_</a:t>
            </a:r>
            <a:r>
              <a:rPr lang="pt-BR" sz="1600" b="1" i="1" dirty="0" err="1" smtClean="0">
                <a:hlinkClick r:id="rId3"/>
              </a:rPr>
              <a:t>primaria</a:t>
            </a:r>
            <a:endParaRPr lang="pt-BR" sz="1600" b="1" i="1" dirty="0" smtClean="0"/>
          </a:p>
          <a:p>
            <a:pPr algn="ctr"/>
            <a:r>
              <a:rPr lang="pt-BR" sz="1600" b="1" i="1" u="sng" dirty="0" err="1" smtClean="0">
                <a:solidFill>
                  <a:srgbClr val="3333FF"/>
                </a:solidFill>
              </a:rPr>
              <a:t>Prymary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neural leprosy –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systematic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review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– </a:t>
            </a:r>
            <a:r>
              <a:rPr lang="pt-BR" sz="1600" u="sng" dirty="0" err="1" smtClean="0">
                <a:hlinkClick r:id="rId4"/>
              </a:rPr>
              <a:t>SciELO</a:t>
            </a:r>
            <a:r>
              <a:rPr lang="pt-BR" sz="1600" u="sng" dirty="0" smtClean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801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tx1"/>
                </a:solidFill>
                <a:latin typeface="Arial Rounded MT Bold" pitchFamily="34" charset="0"/>
              </a:rPr>
              <a:t>Hanseníase </a:t>
            </a:r>
            <a:r>
              <a:rPr lang="pt-BR" sz="3600" dirty="0" smtClean="0">
                <a:solidFill>
                  <a:schemeClr val="tx1"/>
                </a:solidFill>
                <a:latin typeface="Arial Rounded MT Bold" pitchFamily="34" charset="0"/>
              </a:rPr>
              <a:t>neural primaria – HNP </a:t>
            </a:r>
            <a:br>
              <a:rPr lang="pt-BR" sz="36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pt-BR" sz="2200" i="1" dirty="0" err="1" smtClean="0">
                <a:solidFill>
                  <a:schemeClr val="tx1"/>
                </a:solidFill>
              </a:rPr>
              <a:t>primarily</a:t>
            </a:r>
            <a:r>
              <a:rPr lang="pt-BR" sz="2200" i="1" dirty="0" smtClean="0">
                <a:solidFill>
                  <a:schemeClr val="tx1"/>
                </a:solidFill>
              </a:rPr>
              <a:t> neuritic leprosy, pure neuritic leprosy, neuritic leprosy, </a:t>
            </a:r>
            <a:r>
              <a:rPr lang="pt-BR" sz="2200" i="1" dirty="0" err="1" smtClean="0">
                <a:solidFill>
                  <a:schemeClr val="tx1"/>
                </a:solidFill>
              </a:rPr>
              <a:t>polineuritic</a:t>
            </a:r>
            <a:r>
              <a:rPr lang="pt-BR" sz="2200" i="1" dirty="0" smtClean="0">
                <a:solidFill>
                  <a:schemeClr val="tx1"/>
                </a:solidFill>
              </a:rPr>
              <a:t> leprosy</a:t>
            </a:r>
            <a:r>
              <a:rPr lang="pt-BR" sz="22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pt-BR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136904" cy="4896544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Excesso de diagnósticos/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desconhecimento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914400" lvl="1" indent="-514350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conhecimento 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insuficiente</a:t>
            </a:r>
            <a:r>
              <a:rPr lang="pt-B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 diagnóstico diferencial (neuro)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a investigação da </a:t>
            </a:r>
            <a:r>
              <a:rPr lang="pt-B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pele 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deficiente</a:t>
            </a:r>
            <a:r>
              <a:rPr lang="pt-BR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(derma)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Frequência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algumas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séries de pacientes c/ neurites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 Brakel W (1994)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8.6</a:t>
            </a: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(n: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703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Grimaud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 (1994)  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3.9%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(n: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228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Garbino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 (1998)      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(n: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256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None/>
            </a:pP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Frequência entre suspeitos de HNP no </a:t>
            </a:r>
            <a:r>
              <a:rPr lang="pt-B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ILSL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None/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Garbino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 e </a:t>
            </a:r>
            <a:r>
              <a:rPr lang="pt-B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(2004)  </a:t>
            </a: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&lt; 1/1000</a:t>
            </a:r>
            <a:r>
              <a:rPr lang="pt-B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(entre todos os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pacientes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vistos durante o ano de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2004 no ILSL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Garbino JA (2007) em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162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biópsias de nervo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1985-2005)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ILSL: </a:t>
            </a:r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1,7/50 casos novos/ano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3,4%</a:t>
            </a:r>
            <a:endParaRPr lang="pt-B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None/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350"/>
            <a:ext cx="7992120" cy="1008063"/>
          </a:xfr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b="1" dirty="0" smtClean="0">
                <a:latin typeface="Arial Rounded MT Bold" pitchFamily="34" charset="0"/>
              </a:rPr>
              <a:t>Causas de Mononeuropatias e M Múltiplas</a:t>
            </a:r>
            <a:endParaRPr lang="pt-BR" sz="3200" b="1" dirty="0">
              <a:latin typeface="Arial Rounded MT Bold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992889" cy="4896544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pt-BR" sz="2400" b="1" dirty="0" smtClean="0">
                <a:solidFill>
                  <a:srgbClr val="3333FF"/>
                </a:solidFill>
              </a:rPr>
              <a:t>Mononeuropatia</a:t>
            </a:r>
            <a:r>
              <a:rPr lang="pt-BR" sz="2400" dirty="0" smtClean="0">
                <a:solidFill>
                  <a:srgbClr val="3333FF"/>
                </a:solidFill>
              </a:rPr>
              <a:t> </a:t>
            </a:r>
            <a:endParaRPr lang="pt-BR" sz="2400" dirty="0">
              <a:solidFill>
                <a:srgbClr val="3333FF"/>
              </a:solidFill>
            </a:endParaRPr>
          </a:p>
          <a:p>
            <a:pPr marL="990600" lvl="1" indent="-5334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>
                <a:solidFill>
                  <a:srgbClr val="003300"/>
                </a:solidFill>
              </a:rPr>
              <a:t>Ulnar </a:t>
            </a:r>
            <a:r>
              <a:rPr lang="pt-BR" sz="2000" dirty="0">
                <a:solidFill>
                  <a:srgbClr val="003300"/>
                </a:solidFill>
              </a:rPr>
              <a:t>(</a:t>
            </a:r>
            <a:r>
              <a:rPr lang="pt-BR" sz="2000" i="1" dirty="0">
                <a:solidFill>
                  <a:srgbClr val="003300"/>
                </a:solidFill>
              </a:rPr>
              <a:t>túnel do cotovelo</a:t>
            </a:r>
            <a:r>
              <a:rPr lang="pt-BR" sz="2000" dirty="0">
                <a:solidFill>
                  <a:srgbClr val="003300"/>
                </a:solidFill>
              </a:rPr>
              <a:t>) e </a:t>
            </a:r>
            <a:r>
              <a:rPr lang="pt-BR" sz="2000" b="1" dirty="0">
                <a:solidFill>
                  <a:srgbClr val="003300"/>
                </a:solidFill>
              </a:rPr>
              <a:t>fibular </a:t>
            </a:r>
            <a:r>
              <a:rPr lang="pt-BR" sz="2000" dirty="0">
                <a:solidFill>
                  <a:srgbClr val="003300"/>
                </a:solidFill>
              </a:rPr>
              <a:t>(</a:t>
            </a:r>
            <a:r>
              <a:rPr lang="pt-BR" sz="2000" i="1" dirty="0">
                <a:solidFill>
                  <a:srgbClr val="003300"/>
                </a:solidFill>
              </a:rPr>
              <a:t>túnel </a:t>
            </a:r>
            <a:r>
              <a:rPr lang="pt-BR" sz="2000" i="1" dirty="0" smtClean="0">
                <a:solidFill>
                  <a:srgbClr val="003300"/>
                </a:solidFill>
              </a:rPr>
              <a:t>retro-fibular</a:t>
            </a:r>
            <a:r>
              <a:rPr lang="pt-BR" sz="2000" dirty="0" smtClean="0">
                <a:solidFill>
                  <a:srgbClr val="003300"/>
                </a:solidFill>
              </a:rPr>
              <a:t>) </a:t>
            </a:r>
            <a:r>
              <a:rPr lang="pt-BR" sz="2000" b="1" dirty="0" smtClean="0">
                <a:solidFill>
                  <a:srgbClr val="003300"/>
                </a:solidFill>
              </a:rPr>
              <a:t>compressivas</a:t>
            </a:r>
            <a:r>
              <a:rPr lang="pt-BR" sz="2000" b="1" i="1" dirty="0" smtClean="0">
                <a:solidFill>
                  <a:srgbClr val="003300"/>
                </a:solidFill>
              </a:rPr>
              <a:t> crônicas </a:t>
            </a:r>
            <a:r>
              <a:rPr lang="pt-BR" sz="2000" dirty="0" smtClean="0">
                <a:solidFill>
                  <a:srgbClr val="003300"/>
                </a:solidFill>
              </a:rPr>
              <a:t>/</a:t>
            </a:r>
            <a:r>
              <a:rPr lang="pt-BR" sz="2000" b="1" i="1" dirty="0" smtClean="0">
                <a:solidFill>
                  <a:srgbClr val="003300"/>
                </a:solidFill>
              </a:rPr>
              <a:t>entrapments</a:t>
            </a:r>
            <a:endParaRPr lang="pt-BR" sz="2000" b="1" dirty="0">
              <a:solidFill>
                <a:srgbClr val="003300"/>
              </a:solidFill>
            </a:endParaRPr>
          </a:p>
          <a:p>
            <a:pPr marL="990600" lvl="1" indent="-533400">
              <a:lnSpc>
                <a:spcPct val="80000"/>
              </a:lnSpc>
              <a:buFont typeface="+mj-lt"/>
              <a:buAutoNum type="alphaLcParenR"/>
            </a:pPr>
            <a:r>
              <a:rPr lang="pt-BR" sz="2000" b="1" i="1" dirty="0" smtClean="0">
                <a:solidFill>
                  <a:srgbClr val="003300"/>
                </a:solidFill>
              </a:rPr>
              <a:t>Notalgia, cheiralgia</a:t>
            </a:r>
            <a:r>
              <a:rPr lang="pt-BR" sz="2000" b="1" dirty="0" smtClean="0">
                <a:solidFill>
                  <a:srgbClr val="003300"/>
                </a:solidFill>
              </a:rPr>
              <a:t> </a:t>
            </a:r>
            <a:r>
              <a:rPr lang="pt-BR" sz="2000" dirty="0">
                <a:solidFill>
                  <a:srgbClr val="003300"/>
                </a:solidFill>
              </a:rPr>
              <a:t>e a </a:t>
            </a:r>
            <a:r>
              <a:rPr lang="pt-BR" sz="2000" b="1" i="1" dirty="0">
                <a:solidFill>
                  <a:srgbClr val="003300"/>
                </a:solidFill>
              </a:rPr>
              <a:t>meralgia</a:t>
            </a:r>
            <a:r>
              <a:rPr lang="pt-BR" sz="2000" dirty="0">
                <a:solidFill>
                  <a:srgbClr val="003300"/>
                </a:solidFill>
              </a:rPr>
              <a:t> </a:t>
            </a:r>
            <a:r>
              <a:rPr lang="pt-BR" sz="2000" dirty="0" smtClean="0">
                <a:solidFill>
                  <a:srgbClr val="003300"/>
                </a:solidFill>
              </a:rPr>
              <a:t>parestésicas </a:t>
            </a:r>
            <a:r>
              <a:rPr lang="pt-BR" sz="2000" dirty="0">
                <a:solidFill>
                  <a:srgbClr val="003300"/>
                </a:solidFill>
              </a:rPr>
              <a:t>(Theuvenet et </a:t>
            </a:r>
            <a:r>
              <a:rPr lang="pt-BR" sz="2000" dirty="0" smtClean="0">
                <a:solidFill>
                  <a:srgbClr val="003300"/>
                </a:solidFill>
              </a:rPr>
              <a:t>al,1993) </a:t>
            </a:r>
            <a:r>
              <a:rPr lang="pt-BR" sz="2000" b="1" dirty="0" smtClean="0">
                <a:solidFill>
                  <a:srgbClr val="003300"/>
                </a:solidFill>
              </a:rPr>
              <a:t>compressões crônicas</a:t>
            </a:r>
            <a:endParaRPr lang="pt-BR" sz="2000" b="1" dirty="0">
              <a:solidFill>
                <a:srgbClr val="003300"/>
              </a:solidFill>
            </a:endParaRPr>
          </a:p>
          <a:p>
            <a:pPr marL="990600" lvl="1" indent="-5334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rgbClr val="003300"/>
                </a:solidFill>
              </a:rPr>
              <a:t>tumores</a:t>
            </a:r>
            <a:r>
              <a:rPr lang="pt-BR" sz="2000" dirty="0" smtClean="0">
                <a:solidFill>
                  <a:srgbClr val="003300"/>
                </a:solidFill>
              </a:rPr>
              <a:t>: neuromas e neurilemomas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solidFill>
                <a:srgbClr val="292929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pt-BR" sz="2400" b="1" dirty="0" smtClean="0">
                <a:solidFill>
                  <a:srgbClr val="3333FF"/>
                </a:solidFill>
              </a:rPr>
              <a:t>Mononeuropatia Múltipla</a:t>
            </a:r>
            <a:r>
              <a:rPr lang="pt-BR" sz="2400" dirty="0" smtClean="0">
                <a:solidFill>
                  <a:srgbClr val="3333FF"/>
                </a:solidFill>
              </a:rPr>
              <a:t> </a:t>
            </a:r>
            <a:endParaRPr lang="pt-BR" sz="2400" dirty="0">
              <a:solidFill>
                <a:srgbClr val="3333FF"/>
              </a:solidFill>
            </a:endParaRP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inflamatórias</a:t>
            </a:r>
            <a:r>
              <a:rPr lang="pt-BR" sz="2000" dirty="0" smtClean="0">
                <a:solidFill>
                  <a:schemeClr val="tx1"/>
                </a:solidFill>
              </a:rPr>
              <a:t>: colagenoses e vasculites não sistêmicas;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metabólicas</a:t>
            </a:r>
            <a:r>
              <a:rPr lang="pt-BR" sz="2000" dirty="0" smtClean="0">
                <a:solidFill>
                  <a:schemeClr val="tx1"/>
                </a:solidFill>
              </a:rPr>
              <a:t>: diabetes, hipotireoidismo e disfunção hipofisária; 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Infecciosas</a:t>
            </a:r>
            <a:r>
              <a:rPr lang="pt-BR" sz="2000" dirty="0" smtClean="0">
                <a:solidFill>
                  <a:schemeClr val="tx1"/>
                </a:solidFill>
              </a:rPr>
              <a:t>: </a:t>
            </a:r>
            <a:r>
              <a:rPr lang="pt-BR" sz="2000" b="1" dirty="0" smtClean="0">
                <a:solidFill>
                  <a:schemeClr val="tx1"/>
                </a:solidFill>
              </a:rPr>
              <a:t>HCV</a:t>
            </a:r>
            <a:r>
              <a:rPr lang="pt-BR" sz="2000" dirty="0" smtClean="0">
                <a:solidFill>
                  <a:schemeClr val="tx1"/>
                </a:solidFill>
              </a:rPr>
              <a:t>, </a:t>
            </a:r>
            <a:r>
              <a:rPr lang="pt-BR" sz="2000" b="1" dirty="0" smtClean="0">
                <a:solidFill>
                  <a:schemeClr val="tx1"/>
                </a:solidFill>
              </a:rPr>
              <a:t>HIV </a:t>
            </a:r>
            <a:r>
              <a:rPr lang="pt-BR" sz="2000" dirty="0" smtClean="0">
                <a:solidFill>
                  <a:schemeClr val="tx1"/>
                </a:solidFill>
              </a:rPr>
              <a:t>e SBY Baggio-Yoshinari/</a:t>
            </a:r>
            <a:r>
              <a:rPr lang="pt-BR" sz="2000" dirty="0" err="1" smtClean="0">
                <a:solidFill>
                  <a:schemeClr val="tx1"/>
                </a:solidFill>
              </a:rPr>
              <a:t>Lyme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congênitas</a:t>
            </a:r>
            <a:r>
              <a:rPr lang="pt-BR" sz="2000" dirty="0" smtClean="0">
                <a:solidFill>
                  <a:schemeClr val="tx1"/>
                </a:solidFill>
              </a:rPr>
              <a:t> ou </a:t>
            </a:r>
            <a:r>
              <a:rPr lang="pt-BR" sz="2000" b="1" dirty="0" smtClean="0">
                <a:solidFill>
                  <a:schemeClr val="tx1"/>
                </a:solidFill>
              </a:rPr>
              <a:t>hereditárias</a:t>
            </a:r>
            <a:r>
              <a:rPr lang="pt-BR" sz="2000" dirty="0" smtClean="0">
                <a:solidFill>
                  <a:schemeClr val="tx1"/>
                </a:solidFill>
              </a:rPr>
              <a:t>: siringomielia/siringobulbia, neuropatia hereditária por susceptibilidade a paralisias por pressão (</a:t>
            </a:r>
            <a:r>
              <a:rPr lang="pt-BR" sz="2000" b="1" dirty="0" smtClean="0">
                <a:solidFill>
                  <a:schemeClr val="tx1"/>
                </a:solidFill>
              </a:rPr>
              <a:t>neuropatia tomaculosa</a:t>
            </a:r>
            <a:r>
              <a:rPr lang="pt-BR" sz="2000" dirty="0" smtClean="0">
                <a:solidFill>
                  <a:schemeClr val="tx1"/>
                </a:solidFill>
              </a:rPr>
              <a:t>) 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tumores</a:t>
            </a:r>
            <a:r>
              <a:rPr lang="pt-BR" sz="2000" dirty="0" smtClean="0">
                <a:solidFill>
                  <a:schemeClr val="tx1"/>
                </a:solidFill>
              </a:rPr>
              <a:t>: neurofibromatose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endParaRPr lang="pt-BR" sz="2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87374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pt-BR" b="1" dirty="0" smtClean="0"/>
              <a:t>Mitsuda: </a:t>
            </a:r>
            <a:r>
              <a:rPr lang="pt-BR" dirty="0" smtClean="0"/>
              <a:t>não é diagnóstica - </a:t>
            </a:r>
            <a:r>
              <a:rPr lang="pt-BR" dirty="0" smtClean="0">
                <a:solidFill>
                  <a:srgbClr val="3366FF"/>
                </a:solidFill>
              </a:rPr>
              <a:t>auxilia a classificação</a:t>
            </a:r>
          </a:p>
          <a:p>
            <a:pPr marL="1371600" lvl="2" indent="-514350">
              <a:buFont typeface="+mj-lt"/>
              <a:buAutoNum type="alphaUcPeriod"/>
            </a:pPr>
            <a:r>
              <a:rPr lang="pt-BR" sz="2600" b="1" dirty="0" smtClean="0"/>
              <a:t>Mitsuda</a:t>
            </a:r>
            <a:r>
              <a:rPr lang="pt-BR" sz="2600" dirty="0" smtClean="0"/>
              <a:t> </a:t>
            </a:r>
            <a:r>
              <a:rPr lang="pt-BR" sz="2600" dirty="0" smtClean="0">
                <a:solidFill>
                  <a:srgbClr val="FF0000"/>
                </a:solidFill>
              </a:rPr>
              <a:t>+</a:t>
            </a:r>
            <a:r>
              <a:rPr lang="pt-BR" sz="2600" dirty="0" smtClean="0"/>
              <a:t> na maioria da população, se infectada pelo </a:t>
            </a:r>
            <a:r>
              <a:rPr lang="pt-BR" sz="2600" i="1" dirty="0" smtClean="0"/>
              <a:t>M</a:t>
            </a:r>
            <a:r>
              <a:rPr lang="pt-BR" sz="2600" dirty="0" smtClean="0"/>
              <a:t> </a:t>
            </a:r>
            <a:r>
              <a:rPr lang="pt-BR" sz="2600" i="1" dirty="0" smtClean="0"/>
              <a:t>Leprae </a:t>
            </a:r>
            <a:r>
              <a:rPr lang="pt-BR" sz="2600" b="1" i="1" dirty="0" smtClean="0">
                <a:solidFill>
                  <a:srgbClr val="0000FF"/>
                </a:solidFill>
                <a:latin typeface="Calibri"/>
              </a:rPr>
              <a:t>→</a:t>
            </a:r>
            <a:r>
              <a:rPr lang="pt-BR" sz="2600" i="1" dirty="0" smtClean="0">
                <a:latin typeface="Calibri"/>
              </a:rPr>
              <a:t> </a:t>
            </a:r>
            <a:r>
              <a:rPr lang="pt-BR" sz="2600" i="1" dirty="0" smtClean="0"/>
              <a:t>paucibacilares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>
                <a:solidFill>
                  <a:schemeClr val="tx1"/>
                </a:solidFill>
              </a:rPr>
              <a:t>(</a:t>
            </a:r>
            <a:r>
              <a:rPr lang="pt-BR" sz="2600" b="1" dirty="0" smtClean="0">
                <a:solidFill>
                  <a:srgbClr val="3366FF"/>
                </a:solidFill>
              </a:rPr>
              <a:t>PB</a:t>
            </a:r>
            <a:r>
              <a:rPr lang="pt-BR" sz="2600" dirty="0" smtClean="0">
                <a:solidFill>
                  <a:schemeClr val="tx1"/>
                </a:solidFill>
              </a:rPr>
              <a:t>). </a:t>
            </a:r>
          </a:p>
          <a:p>
            <a:pPr marL="914400" lvl="1" indent="-514350">
              <a:buFont typeface="+mj-lt"/>
              <a:buAutoNum type="alphaUcPeriod"/>
            </a:pPr>
            <a:endParaRPr lang="pt-BR" b="1" dirty="0" smtClean="0"/>
          </a:p>
          <a:p>
            <a:pPr marL="914400" lvl="1" indent="-514350">
              <a:buFont typeface="+mj-lt"/>
              <a:buAutoNum type="alphaUcPeriod"/>
            </a:pPr>
            <a:r>
              <a:rPr lang="pt-BR" b="1" dirty="0" smtClean="0"/>
              <a:t>PGL-1</a:t>
            </a:r>
            <a:r>
              <a:rPr lang="pt-BR" dirty="0" smtClean="0"/>
              <a:t> (</a:t>
            </a:r>
            <a:r>
              <a:rPr lang="pt-BR" dirty="0" err="1" smtClean="0"/>
              <a:t>glicolipideo</a:t>
            </a:r>
            <a:r>
              <a:rPr lang="pt-BR" dirty="0" smtClean="0"/>
              <a:t> fenólico 1</a:t>
            </a:r>
            <a:r>
              <a:rPr lang="pt-BR" sz="2400" dirty="0" smtClean="0"/>
              <a:t>)</a:t>
            </a:r>
            <a:r>
              <a:rPr lang="pt-BR" b="1" dirty="0" smtClean="0"/>
              <a:t> : </a:t>
            </a:r>
            <a:r>
              <a:rPr lang="pt-BR" dirty="0" smtClean="0">
                <a:solidFill>
                  <a:srgbClr val="FF0000"/>
                </a:solidFill>
              </a:rPr>
              <a:t>auxilia o diagnóstico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3366FF"/>
                </a:solidFill>
              </a:rPr>
              <a:t>seguimento e classificação</a:t>
            </a:r>
            <a:endParaRPr lang="pt-BR" b="1" dirty="0" smtClean="0">
              <a:solidFill>
                <a:srgbClr val="3366FF"/>
              </a:solidFill>
            </a:endParaRPr>
          </a:p>
          <a:p>
            <a:pPr marL="1371600" lvl="2" indent="-514350">
              <a:buFont typeface="+mj-lt"/>
              <a:buAutoNum type="alphaLcParenR"/>
            </a:pPr>
            <a:r>
              <a:rPr lang="pt-BR" sz="2600" b="1" dirty="0" err="1" smtClean="0"/>
              <a:t>ML-Flow</a:t>
            </a:r>
            <a:r>
              <a:rPr lang="pt-BR" sz="2600" b="1" dirty="0" smtClean="0"/>
              <a:t> </a:t>
            </a:r>
            <a:r>
              <a:rPr lang="pt-BR" sz="2600" dirty="0" smtClean="0"/>
              <a:t>positivo em </a:t>
            </a:r>
            <a:r>
              <a:rPr lang="pt-BR" sz="2600" b="1" dirty="0" smtClean="0">
                <a:solidFill>
                  <a:srgbClr val="FF0000"/>
                </a:solidFill>
              </a:rPr>
              <a:t>97,4%</a:t>
            </a:r>
            <a:r>
              <a:rPr lang="pt-BR" sz="2600" dirty="0" smtClean="0"/>
              <a:t> nos </a:t>
            </a:r>
            <a:r>
              <a:rPr lang="pt-BR" sz="2600" b="1" dirty="0" smtClean="0">
                <a:solidFill>
                  <a:srgbClr val="3366FF"/>
                </a:solidFill>
              </a:rPr>
              <a:t>M</a:t>
            </a:r>
            <a:r>
              <a:rPr lang="pt-BR" sz="2600" dirty="0" smtClean="0">
                <a:solidFill>
                  <a:srgbClr val="3366FF"/>
                </a:solidFill>
              </a:rPr>
              <a:t>ulti</a:t>
            </a:r>
            <a:r>
              <a:rPr lang="pt-BR" sz="2600" b="1" dirty="0" smtClean="0">
                <a:solidFill>
                  <a:srgbClr val="3366FF"/>
                </a:solidFill>
              </a:rPr>
              <a:t>B</a:t>
            </a:r>
            <a:r>
              <a:rPr lang="pt-BR" sz="2600" dirty="0" smtClean="0">
                <a:solidFill>
                  <a:srgbClr val="3366FF"/>
                </a:solidFill>
              </a:rPr>
              <a:t>acilares</a:t>
            </a:r>
            <a:r>
              <a:rPr lang="pt-BR" sz="2600" dirty="0" smtClean="0"/>
              <a:t>; </a:t>
            </a:r>
          </a:p>
          <a:p>
            <a:pPr marL="1371600" lvl="2" indent="-514350">
              <a:buFont typeface="+mj-lt"/>
              <a:buAutoNum type="alphaLcParenR"/>
            </a:pPr>
            <a:r>
              <a:rPr lang="pt-BR" sz="2600" b="1" dirty="0" smtClean="0"/>
              <a:t>40%</a:t>
            </a:r>
            <a:r>
              <a:rPr lang="pt-BR" sz="2600" dirty="0" smtClean="0"/>
              <a:t> nos </a:t>
            </a:r>
            <a:r>
              <a:rPr lang="pt-BR" sz="2600" b="1" dirty="0" smtClean="0">
                <a:solidFill>
                  <a:srgbClr val="3366FF"/>
                </a:solidFill>
              </a:rPr>
              <a:t>PB</a:t>
            </a:r>
            <a:r>
              <a:rPr lang="pt-BR" sz="2600" dirty="0" smtClean="0"/>
              <a:t>, </a:t>
            </a:r>
            <a:r>
              <a:rPr lang="pt-BR" sz="2600" b="1" dirty="0" smtClean="0">
                <a:solidFill>
                  <a:srgbClr val="FF0000"/>
                </a:solidFill>
              </a:rPr>
              <a:t>28,6% </a:t>
            </a:r>
            <a:r>
              <a:rPr lang="pt-BR" sz="2600" dirty="0" smtClean="0"/>
              <a:t>nos contactantes domiciliares, e</a:t>
            </a:r>
            <a:endParaRPr lang="pt-BR" sz="2600" b="1" dirty="0" smtClean="0"/>
          </a:p>
          <a:p>
            <a:pPr marL="1371600" lvl="2" indent="-514350">
              <a:buFont typeface="+mj-lt"/>
              <a:buAutoNum type="alphaLcParenR"/>
            </a:pPr>
            <a:r>
              <a:rPr lang="pt-BR" sz="2600" b="1" dirty="0" smtClean="0"/>
              <a:t> 9,8% </a:t>
            </a:r>
            <a:r>
              <a:rPr lang="pt-BR" sz="2600" dirty="0" smtClean="0"/>
              <a:t>em grupo controle.  </a:t>
            </a:r>
            <a:endParaRPr lang="pt-BR" sz="2600" b="1" dirty="0" smtClean="0"/>
          </a:p>
          <a:p>
            <a:pPr marL="1371600" lvl="2" indent="-514350">
              <a:buFont typeface="+mj-lt"/>
              <a:buAutoNum type="alphaLcParenR"/>
            </a:pPr>
            <a:r>
              <a:rPr lang="pt-BR" sz="2600" b="1" dirty="0" smtClean="0"/>
              <a:t>Especificidade</a:t>
            </a:r>
            <a:r>
              <a:rPr lang="pt-BR" sz="2600" dirty="0" smtClean="0"/>
              <a:t> de </a:t>
            </a:r>
            <a:r>
              <a:rPr lang="pt-BR" sz="2600" b="1" dirty="0" smtClean="0">
                <a:solidFill>
                  <a:srgbClr val="FF0000"/>
                </a:solidFill>
              </a:rPr>
              <a:t>90,2%</a:t>
            </a:r>
            <a:r>
              <a:rPr lang="pt-BR" sz="2600" dirty="0" smtClean="0"/>
              <a:t>.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r>
              <a:rPr lang="en-US" b="1" i="1" dirty="0" err="1" smtClean="0"/>
              <a:t>Tendencias</a:t>
            </a:r>
            <a:endParaRPr lang="en-US" b="1" i="1" dirty="0" smtClean="0"/>
          </a:p>
          <a:p>
            <a:pPr marL="914400" lvl="1" indent="-514350" algn="ctr">
              <a:buNone/>
            </a:pPr>
            <a:r>
              <a:rPr lang="en-US" sz="3300" b="1" dirty="0" smtClean="0">
                <a:solidFill>
                  <a:srgbClr val="3366FF"/>
                </a:solidFill>
              </a:rPr>
              <a:t>PB:  </a:t>
            </a:r>
            <a:r>
              <a:rPr lang="en-US" sz="3300" b="1" dirty="0" smtClean="0"/>
              <a:t>Mitsuda</a:t>
            </a:r>
            <a:r>
              <a:rPr lang="en-US" sz="3300" dirty="0" smtClean="0"/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+</a:t>
            </a:r>
            <a:r>
              <a:rPr lang="en-US" sz="3300" dirty="0" smtClean="0"/>
              <a:t>/</a:t>
            </a:r>
            <a:r>
              <a:rPr lang="en-US" sz="3300" b="1" dirty="0" smtClean="0"/>
              <a:t>PGL-1</a:t>
            </a:r>
            <a:r>
              <a:rPr lang="en-US" sz="3300" dirty="0" smtClean="0"/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-</a:t>
            </a:r>
            <a:r>
              <a:rPr lang="en-US" sz="3300" dirty="0" smtClean="0"/>
              <a:t>;</a:t>
            </a:r>
            <a:r>
              <a:rPr lang="en-US" sz="3300" b="1" dirty="0" smtClean="0">
                <a:solidFill>
                  <a:srgbClr val="3366FF"/>
                </a:solidFill>
              </a:rPr>
              <a:t> MB:</a:t>
            </a:r>
            <a:r>
              <a:rPr lang="en-US" sz="3300" dirty="0" smtClean="0"/>
              <a:t> </a:t>
            </a:r>
            <a:r>
              <a:rPr lang="en-US" sz="3300" b="1" dirty="0" smtClean="0"/>
              <a:t>Mitsuda</a:t>
            </a:r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FF0000"/>
                </a:solidFill>
              </a:rPr>
              <a:t>-</a:t>
            </a:r>
            <a:r>
              <a:rPr lang="en-US" sz="3300" dirty="0" smtClean="0"/>
              <a:t> /</a:t>
            </a:r>
            <a:r>
              <a:rPr lang="en-US" sz="3300" b="1" dirty="0" smtClean="0"/>
              <a:t>PGL-1 </a:t>
            </a:r>
            <a:r>
              <a:rPr lang="en-US" sz="3300" b="1" dirty="0" smtClean="0">
                <a:solidFill>
                  <a:srgbClr val="FF0000"/>
                </a:solidFill>
              </a:rPr>
              <a:t>+</a:t>
            </a:r>
            <a:endParaRPr lang="pt-BR" sz="3300" b="1" dirty="0" smtClean="0">
              <a:solidFill>
                <a:srgbClr val="336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332656"/>
            <a:ext cx="8352928" cy="8617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Avaliação Imunológica: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testes disponíveis</a:t>
            </a:r>
          </a:p>
          <a:p>
            <a:endParaRPr lang="pt-B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683568" y="332656"/>
            <a:ext cx="7920880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Pacientes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submetidos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à </a:t>
            </a:r>
            <a:r>
              <a:rPr lang="en-US" sz="2400" b="1" dirty="0" err="1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biópsia</a:t>
            </a: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b="1" dirty="0" err="1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nervo</a:t>
            </a:r>
            <a:endParaRPr lang="en-US" sz="2400" b="1" dirty="0" smtClean="0">
              <a:solidFill>
                <a:srgbClr val="0000FF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de 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1985-2005 no ILSL</a:t>
            </a:r>
            <a:endParaRPr lang="en-US" sz="2400" b="1" dirty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4000" dirty="0" smtClean="0">
                <a:solidFill>
                  <a:srgbClr val="0000FF"/>
                </a:solidFill>
                <a:cs typeface="Arial" charset="0"/>
              </a:rPr>
              <a:t>n </a:t>
            </a:r>
            <a:r>
              <a:rPr lang="en-US" sz="4000" dirty="0">
                <a:solidFill>
                  <a:srgbClr val="0000FF"/>
                </a:solidFill>
                <a:cs typeface="Arial" charset="0"/>
              </a:rPr>
              <a:t>=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162</a:t>
            </a:r>
            <a:endParaRPr lang="en-GB" sz="40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1187624" y="3212976"/>
            <a:ext cx="6192837" cy="1008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cs typeface="Arial" charset="0"/>
              </a:rPr>
              <a:t>Suspeitos</a:t>
            </a:r>
            <a:r>
              <a:rPr lang="en-US" sz="2000" b="1" dirty="0">
                <a:cs typeface="Arial" charset="0"/>
              </a:rPr>
              <a:t> de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HPN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=113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4139952" y="234888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4211960" y="2492896"/>
            <a:ext cx="208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467544" y="4725144"/>
            <a:ext cx="4176464" cy="1368152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34 </a:t>
            </a:r>
            <a:r>
              <a:rPr lang="en-US" sz="2800" dirty="0">
                <a:cs typeface="Arial" charset="0"/>
              </a:rPr>
              <a:t>cases de </a:t>
            </a:r>
            <a:r>
              <a:rPr lang="en-US" sz="2800" b="1" dirty="0" smtClean="0">
                <a:solidFill>
                  <a:srgbClr val="6666FF"/>
                </a:solidFill>
                <a:cs typeface="Arial" charset="0"/>
              </a:rPr>
              <a:t>HPN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3 %</a:t>
            </a:r>
            <a:endParaRPr lang="en-US" sz="2800" b="1" dirty="0" smtClean="0">
              <a:solidFill>
                <a:srgbClr val="6666FF"/>
              </a:solidFill>
              <a:cs typeface="Arial" charset="0"/>
            </a:endParaRPr>
          </a:p>
          <a:p>
            <a:pPr algn="ctr"/>
            <a:endParaRPr lang="en-GB" sz="2800" b="1" dirty="0">
              <a:solidFill>
                <a:srgbClr val="6666FF"/>
              </a:solidFill>
              <a:cs typeface="Arial" charset="0"/>
            </a:endParaRP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5364088" y="4797152"/>
            <a:ext cx="2952328" cy="122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79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outras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causas</a:t>
            </a:r>
            <a:endParaRPr lang="en-GB" sz="2800" dirty="0">
              <a:cs typeface="Arial" charset="0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 flipH="1">
            <a:off x="2987824" y="4293096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5292080" y="4293096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6516216" y="2276872"/>
            <a:ext cx="165735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outra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etiologia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6309320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GARBINO, JA. O paciente com suspeita de hanseníase primariamente neural. </a:t>
            </a:r>
            <a:r>
              <a:rPr lang="pt-BR" sz="1200" i="1" dirty="0" smtClean="0"/>
              <a:t>Hansen Int</a:t>
            </a:r>
            <a:r>
              <a:rPr lang="pt-BR" sz="1200" dirty="0" smtClean="0"/>
              <a:t>, v. 32, p. 925-2720-1-PB, 2007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36904" cy="1143000"/>
          </a:xfr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Amostra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GB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diagnósticos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encontrados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79 </a:t>
            </a:r>
            <a:r>
              <a:rPr lang="en-GB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finais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/162</a:t>
            </a:r>
            <a:endParaRPr lang="en-GB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136706" cy="3961110"/>
          </a:xfr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Associada ao </a:t>
            </a:r>
            <a:r>
              <a:rPr lang="pt-BR" dirty="0" smtClean="0">
                <a:solidFill>
                  <a:schemeClr val="tx1"/>
                </a:solidFill>
              </a:rPr>
              <a:t>alcoolismo                   </a:t>
            </a:r>
            <a:r>
              <a:rPr lang="pt-BR" dirty="0">
                <a:solidFill>
                  <a:schemeClr val="tx1"/>
                </a:solidFill>
              </a:rPr>
              <a:t>25%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Neuropatia </a:t>
            </a:r>
            <a:r>
              <a:rPr lang="pt-BR" dirty="0" smtClean="0">
                <a:solidFill>
                  <a:schemeClr val="tx1"/>
                </a:solidFill>
              </a:rPr>
              <a:t>diabética                         </a:t>
            </a:r>
            <a:r>
              <a:rPr lang="pt-BR" dirty="0">
                <a:solidFill>
                  <a:schemeClr val="tx1"/>
                </a:solidFill>
              </a:rPr>
              <a:t>15%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Síndrome do túnel </a:t>
            </a:r>
            <a:r>
              <a:rPr lang="pt-BR" dirty="0" smtClean="0">
                <a:solidFill>
                  <a:schemeClr val="tx1"/>
                </a:solidFill>
              </a:rPr>
              <a:t>ulnar                   </a:t>
            </a:r>
            <a:r>
              <a:rPr lang="pt-BR" dirty="0">
                <a:solidFill>
                  <a:schemeClr val="tx1"/>
                </a:solidFill>
              </a:rPr>
              <a:t>15%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Hereditárias                                         </a:t>
            </a:r>
            <a:r>
              <a:rPr lang="pt-BR" dirty="0">
                <a:solidFill>
                  <a:schemeClr val="tx1"/>
                </a:solidFill>
              </a:rPr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>
                <a:solidFill>
                  <a:schemeClr val="tx1"/>
                </a:solidFill>
              </a:rPr>
              <a:t>Colagenose</a:t>
            </a:r>
            <a:r>
              <a:rPr lang="pt-BR" dirty="0" smtClean="0">
                <a:solidFill>
                  <a:schemeClr val="tx1"/>
                </a:solidFill>
              </a:rPr>
              <a:t> e vasculite                      10%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Desfiladeiro torácico/</a:t>
            </a:r>
            <a:r>
              <a:rPr lang="pt-BR" sz="2600" dirty="0" smtClean="0">
                <a:solidFill>
                  <a:schemeClr val="tx1"/>
                </a:solidFill>
              </a:rPr>
              <a:t>não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z="2600" dirty="0" smtClean="0">
                <a:solidFill>
                  <a:schemeClr val="tx1"/>
                </a:solidFill>
              </a:rPr>
              <a:t>específicos</a:t>
            </a:r>
            <a:r>
              <a:rPr lang="pt-BR" dirty="0" smtClean="0">
                <a:solidFill>
                  <a:schemeClr val="tx1"/>
                </a:solidFill>
              </a:rPr>
              <a:t>  1,5%</a:t>
            </a:r>
            <a:endParaRPr lang="pt-BR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Sem diagnóstico etiológico:             </a:t>
            </a:r>
            <a:r>
              <a:rPr lang="pt-BR" dirty="0" smtClean="0">
                <a:solidFill>
                  <a:schemeClr val="tx1"/>
                </a:solidFill>
              </a:rPr>
              <a:t> 23,5%</a:t>
            </a:r>
            <a:endParaRPr lang="pt-BR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>
                <a:solidFill>
                  <a:srgbClr val="003300"/>
                </a:solidFill>
                <a:latin typeface="Arial Rounded MT Bold" pitchFamily="34" charset="0"/>
              </a:rPr>
              <a:t>Padrão histopatológico </a:t>
            </a:r>
            <a:r>
              <a:rPr lang="pt-BR" sz="3600" dirty="0" smtClean="0">
                <a:solidFill>
                  <a:srgbClr val="003300"/>
                </a:solidFill>
                <a:latin typeface="Arial Rounded MT Bold" pitchFamily="34" charset="0"/>
              </a:rPr>
              <a:t>na HNP</a:t>
            </a:r>
            <a:r>
              <a:rPr lang="pt-BR" sz="4000" dirty="0" smtClean="0">
                <a:solidFill>
                  <a:srgbClr val="003300"/>
                </a:solidFill>
                <a:latin typeface="Arial Rounded MT Bold" pitchFamily="34" charset="0"/>
              </a:rPr>
              <a:t> </a:t>
            </a:r>
            <a:endParaRPr lang="pt-BR" sz="40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136904" cy="396044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definido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3366FF"/>
                </a:solidFill>
              </a:rPr>
              <a:t>Infiltrado inflamatório </a:t>
            </a:r>
            <a:r>
              <a:rPr lang="pt-BR" sz="2400" b="1" dirty="0" err="1" smtClean="0">
                <a:solidFill>
                  <a:srgbClr val="003300"/>
                </a:solidFill>
              </a:rPr>
              <a:t>virchoviano</a:t>
            </a:r>
            <a:r>
              <a:rPr lang="pt-BR" sz="2400" b="1" dirty="0" smtClean="0">
                <a:solidFill>
                  <a:srgbClr val="003300"/>
                </a:solidFill>
              </a:rPr>
              <a:t> multibacilar</a:t>
            </a:r>
          </a:p>
          <a:p>
            <a:pPr>
              <a:lnSpc>
                <a:spcPct val="80000"/>
              </a:lnSpc>
            </a:pPr>
            <a:r>
              <a:rPr lang="pt-BR" sz="2400" b="1" dirty="0" err="1" smtClean="0">
                <a:solidFill>
                  <a:srgbClr val="3366FF"/>
                </a:solidFill>
              </a:rPr>
              <a:t>Inf</a:t>
            </a:r>
            <a:r>
              <a:rPr lang="pt-BR" sz="2400" b="1" dirty="0" smtClean="0">
                <a:solidFill>
                  <a:srgbClr val="3366FF"/>
                </a:solidFill>
              </a:rPr>
              <a:t> inflamatório </a:t>
            </a:r>
            <a:r>
              <a:rPr lang="pt-BR" sz="2400" b="1" dirty="0" smtClean="0">
                <a:solidFill>
                  <a:srgbClr val="003300"/>
                </a:solidFill>
              </a:rPr>
              <a:t>dimorfo PB ou MB</a:t>
            </a:r>
          </a:p>
          <a:p>
            <a:pPr>
              <a:lnSpc>
                <a:spcPct val="80000"/>
              </a:lnSpc>
            </a:pPr>
            <a:r>
              <a:rPr lang="pt-BR" sz="2400" b="1" dirty="0" err="1" smtClean="0">
                <a:solidFill>
                  <a:srgbClr val="003300"/>
                </a:solidFill>
              </a:rPr>
              <a:t>Inf</a:t>
            </a:r>
            <a:r>
              <a:rPr lang="pt-BR" sz="2400" b="1" dirty="0" smtClean="0">
                <a:solidFill>
                  <a:srgbClr val="003300"/>
                </a:solidFill>
              </a:rPr>
              <a:t> </a:t>
            </a:r>
            <a:r>
              <a:rPr lang="pt-BR" sz="2400" b="1" dirty="0" err="1" smtClean="0">
                <a:solidFill>
                  <a:srgbClr val="003300"/>
                </a:solidFill>
              </a:rPr>
              <a:t>inf</a:t>
            </a:r>
            <a:r>
              <a:rPr lang="pt-BR" sz="2400" b="1" dirty="0" smtClean="0">
                <a:solidFill>
                  <a:srgbClr val="669900"/>
                </a:solidFill>
              </a:rPr>
              <a:t> </a:t>
            </a:r>
            <a:r>
              <a:rPr lang="pt-BR" sz="2400" b="1" dirty="0" smtClean="0">
                <a:solidFill>
                  <a:srgbClr val="003300"/>
                </a:solidFill>
              </a:rPr>
              <a:t>com padrão Tuberculóide</a:t>
            </a: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provável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003300"/>
                </a:solidFill>
              </a:rPr>
              <a:t>Desmielinização isoladamente </a:t>
            </a:r>
          </a:p>
          <a:p>
            <a:pPr>
              <a:lnSpc>
                <a:spcPct val="80000"/>
              </a:lnSpc>
            </a:pPr>
            <a:r>
              <a:rPr lang="pt-BR" sz="2400" b="1" dirty="0" err="1" smtClean="0">
                <a:solidFill>
                  <a:srgbClr val="003300"/>
                </a:solidFill>
              </a:rPr>
              <a:t>Inf</a:t>
            </a:r>
            <a:r>
              <a:rPr lang="pt-BR" sz="2400" b="1" dirty="0" smtClean="0">
                <a:solidFill>
                  <a:srgbClr val="003300"/>
                </a:solidFill>
              </a:rPr>
              <a:t> </a:t>
            </a:r>
            <a:r>
              <a:rPr lang="pt-BR" sz="2400" b="1" dirty="0" err="1" smtClean="0">
                <a:solidFill>
                  <a:srgbClr val="003300"/>
                </a:solidFill>
              </a:rPr>
              <a:t>Inf</a:t>
            </a:r>
            <a:r>
              <a:rPr lang="pt-BR" sz="2400" b="1" dirty="0" smtClean="0">
                <a:solidFill>
                  <a:srgbClr val="003300"/>
                </a:solidFill>
              </a:rPr>
              <a:t> inespecífico e desmielinização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3366FF"/>
                </a:solidFill>
              </a:rPr>
              <a:t>In </a:t>
            </a:r>
            <a:r>
              <a:rPr lang="pt-BR" sz="2400" b="1" dirty="0" err="1" smtClean="0">
                <a:solidFill>
                  <a:srgbClr val="3366FF"/>
                </a:solidFill>
              </a:rPr>
              <a:t>Inf</a:t>
            </a:r>
            <a:r>
              <a:rPr lang="pt-BR" sz="2400" b="1" dirty="0" smtClean="0">
                <a:solidFill>
                  <a:srgbClr val="3366FF"/>
                </a:solidFill>
              </a:rPr>
              <a:t> </a:t>
            </a:r>
            <a:r>
              <a:rPr lang="pt-BR" sz="2600" b="1" dirty="0" smtClean="0">
                <a:solidFill>
                  <a:srgbClr val="3366FF"/>
                </a:solidFill>
              </a:rPr>
              <a:t>inespecífico endo e perineural  </a:t>
            </a:r>
            <a:r>
              <a:rPr lang="pt-BR" sz="2600" b="1" dirty="0" smtClean="0">
                <a:solidFill>
                  <a:srgbClr val="FF0000"/>
                </a:solidFill>
              </a:rPr>
              <a:t>≠ Chagas</a:t>
            </a: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possível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3366FF"/>
                </a:solidFill>
              </a:rPr>
              <a:t>Desmielinização e </a:t>
            </a:r>
            <a:r>
              <a:rPr lang="pt-BR" sz="2400" b="1" dirty="0" err="1">
                <a:solidFill>
                  <a:srgbClr val="3366FF"/>
                </a:solidFill>
              </a:rPr>
              <a:t>hialinização</a:t>
            </a:r>
            <a:r>
              <a:rPr lang="pt-BR" sz="2400" b="1" dirty="0">
                <a:solidFill>
                  <a:srgbClr val="3366FF"/>
                </a:solidFill>
              </a:rPr>
              <a:t> e fibrose  endo e perineural </a:t>
            </a:r>
            <a:endParaRPr lang="pt-BR" sz="2400" b="1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003300"/>
                </a:solidFill>
              </a:rPr>
              <a:t>fibrose endo e perineural 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003300"/>
                </a:solidFill>
              </a:rPr>
              <a:t>Sem </a:t>
            </a:r>
            <a:r>
              <a:rPr lang="pt-BR" sz="2400" b="1" dirty="0">
                <a:solidFill>
                  <a:srgbClr val="003300"/>
                </a:solidFill>
              </a:rPr>
              <a:t>alterações</a:t>
            </a:r>
          </a:p>
        </p:txBody>
      </p:sp>
      <p:pic>
        <p:nvPicPr>
          <p:cNvPr id="6" name="Imagem 5" descr="garbino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204864"/>
            <a:ext cx="2579165" cy="1440160"/>
          </a:xfrm>
          <a:prstGeom prst="rect">
            <a:avLst/>
          </a:prstGeom>
        </p:spPr>
      </p:pic>
      <p:pic>
        <p:nvPicPr>
          <p:cNvPr id="7" name="Imagem 6" descr="garbino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25143"/>
            <a:ext cx="2520280" cy="146128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9552" y="566124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3300"/>
                </a:solidFill>
              </a:rPr>
              <a:t>Achados comuns na literatura </a:t>
            </a:r>
            <a:r>
              <a:rPr lang="pt-BR" sz="1400" dirty="0" err="1" smtClean="0">
                <a:solidFill>
                  <a:srgbClr val="003300"/>
                </a:solidFill>
              </a:rPr>
              <a:t>brsileira</a:t>
            </a:r>
            <a:r>
              <a:rPr lang="pt-BR" sz="1400" dirty="0" smtClean="0">
                <a:solidFill>
                  <a:srgbClr val="003300"/>
                </a:solidFill>
              </a:rPr>
              <a:t>: Jardim et al, 2004 and Garbino et al, 2004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1475656" y="6309320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i="1" dirty="0" smtClean="0"/>
              <a:t>www.projetodiretrizes.org.br/.../</a:t>
            </a:r>
            <a:r>
              <a:rPr lang="pt-BR" sz="1200" b="1" i="1" dirty="0" err="1" smtClean="0"/>
              <a:t>hanseniase</a:t>
            </a:r>
            <a:r>
              <a:rPr lang="pt-BR" sz="1200" i="1" dirty="0" err="1" smtClean="0"/>
              <a:t>_</a:t>
            </a:r>
            <a:r>
              <a:rPr lang="pt-BR" sz="1200" b="1" i="1" dirty="0" err="1" smtClean="0"/>
              <a:t>neural</a:t>
            </a:r>
            <a:r>
              <a:rPr lang="pt-BR" sz="1200" i="1" dirty="0" err="1" smtClean="0"/>
              <a:t>_</a:t>
            </a:r>
            <a:r>
              <a:rPr lang="pt-BR" sz="1200" b="1" i="1" dirty="0" err="1" smtClean="0"/>
              <a:t>primaria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Após a introdução do teste </a:t>
            </a:r>
            <a:r>
              <a:rPr lang="pt-BR" sz="2800" dirty="0" err="1" smtClean="0">
                <a:solidFill>
                  <a:srgbClr val="003300"/>
                </a:solidFill>
                <a:latin typeface="Arial Rounded MT Bold" pitchFamily="34" charset="0"/>
              </a:rPr>
              <a:t>imuno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 - </a:t>
            </a:r>
            <a:r>
              <a:rPr lang="pt-BR" sz="2800" dirty="0" err="1" smtClean="0">
                <a:solidFill>
                  <a:srgbClr val="003300"/>
                </a:solidFill>
                <a:latin typeface="Arial Rounded MT Bold" pitchFamily="34" charset="0"/>
              </a:rPr>
              <a:t>histoquimico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 com antígeno </a:t>
            </a:r>
            <a:r>
              <a:rPr lang="pt-BR" sz="2800" b="1" dirty="0" smtClean="0">
                <a:solidFill>
                  <a:srgbClr val="003300"/>
                </a:solidFill>
                <a:latin typeface="Arial Rounded MT Bold" pitchFamily="34" charset="0"/>
              </a:rPr>
              <a:t>anti - BCG 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os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Inf</a:t>
            </a:r>
            <a:r>
              <a:rPr lang="pt-BR" sz="28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Inf</a:t>
            </a:r>
            <a:r>
              <a:rPr lang="pt-BR" sz="28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inespecificos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, se positivos, passam a </a:t>
            </a: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diagnóstico definido </a:t>
            </a:r>
            <a:r>
              <a:rPr lang="pt-BR" sz="2800" baseline="30000" dirty="0" smtClean="0">
                <a:solidFill>
                  <a:srgbClr val="003300"/>
                </a:solidFill>
                <a:latin typeface="Arial Rounded MT Bold" pitchFamily="34" charset="0"/>
              </a:rPr>
              <a:t>1</a:t>
            </a:r>
            <a:endParaRPr lang="pt-BR" sz="2800" baseline="300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136904" cy="374441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definido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3366FF"/>
                </a:solidFill>
              </a:rPr>
              <a:t>Infiltrado inflamatório </a:t>
            </a:r>
            <a:r>
              <a:rPr lang="pt-BR" sz="2400" b="1" dirty="0" err="1" smtClean="0">
                <a:solidFill>
                  <a:srgbClr val="003300"/>
                </a:solidFill>
              </a:rPr>
              <a:t>virchoviano</a:t>
            </a:r>
            <a:r>
              <a:rPr lang="pt-BR" sz="2400" b="1" dirty="0" smtClean="0">
                <a:solidFill>
                  <a:srgbClr val="003300"/>
                </a:solidFill>
              </a:rPr>
              <a:t> multibacilar</a:t>
            </a:r>
          </a:p>
          <a:p>
            <a:pPr>
              <a:lnSpc>
                <a:spcPct val="80000"/>
              </a:lnSpc>
            </a:pPr>
            <a:r>
              <a:rPr lang="pt-BR" sz="2400" b="1" dirty="0" err="1" smtClean="0">
                <a:solidFill>
                  <a:srgbClr val="3366FF"/>
                </a:solidFill>
              </a:rPr>
              <a:t>Inf</a:t>
            </a:r>
            <a:r>
              <a:rPr lang="pt-BR" sz="2400" b="1" dirty="0" smtClean="0">
                <a:solidFill>
                  <a:srgbClr val="3366FF"/>
                </a:solidFill>
              </a:rPr>
              <a:t> inflamatório </a:t>
            </a:r>
            <a:r>
              <a:rPr lang="pt-BR" sz="2400" b="1" dirty="0" smtClean="0">
                <a:solidFill>
                  <a:srgbClr val="003300"/>
                </a:solidFill>
              </a:rPr>
              <a:t>dimorfo PB ou MB</a:t>
            </a:r>
          </a:p>
          <a:p>
            <a:pPr>
              <a:lnSpc>
                <a:spcPct val="80000"/>
              </a:lnSpc>
            </a:pPr>
            <a:r>
              <a:rPr lang="pt-BR" sz="2400" b="1" dirty="0" err="1" smtClean="0">
                <a:solidFill>
                  <a:srgbClr val="003300"/>
                </a:solidFill>
              </a:rPr>
              <a:t>Inf</a:t>
            </a:r>
            <a:r>
              <a:rPr lang="pt-BR" sz="2400" b="1" dirty="0" smtClean="0">
                <a:solidFill>
                  <a:srgbClr val="003300"/>
                </a:solidFill>
              </a:rPr>
              <a:t> </a:t>
            </a:r>
            <a:r>
              <a:rPr lang="pt-BR" sz="2400" b="1" dirty="0" err="1" smtClean="0">
                <a:solidFill>
                  <a:srgbClr val="003300"/>
                </a:solidFill>
              </a:rPr>
              <a:t>inf</a:t>
            </a:r>
            <a:r>
              <a:rPr lang="pt-BR" sz="2400" b="1" dirty="0" smtClean="0">
                <a:solidFill>
                  <a:srgbClr val="669900"/>
                </a:solidFill>
              </a:rPr>
              <a:t> </a:t>
            </a:r>
            <a:r>
              <a:rPr lang="pt-BR" sz="2400" b="1" dirty="0" smtClean="0">
                <a:solidFill>
                  <a:srgbClr val="003300"/>
                </a:solidFill>
              </a:rPr>
              <a:t>com padrão Tuberculóide</a:t>
            </a:r>
          </a:p>
          <a:p>
            <a:pPr>
              <a:lnSpc>
                <a:spcPct val="80000"/>
              </a:lnSpc>
            </a:pPr>
            <a:r>
              <a:rPr lang="pt-BR" sz="2400" b="1" dirty="0" err="1" smtClean="0">
                <a:solidFill>
                  <a:schemeClr val="tx1"/>
                </a:solidFill>
              </a:rPr>
              <a:t>Inf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</a:rPr>
              <a:t>Inf</a:t>
            </a:r>
            <a:r>
              <a:rPr lang="pt-BR" sz="2400" b="1" dirty="0" smtClean="0">
                <a:solidFill>
                  <a:schemeClr val="tx1"/>
                </a:solidFill>
              </a:rPr>
              <a:t> inespecífico e desmielinização </a:t>
            </a:r>
            <a:r>
              <a:rPr lang="pt-BR" sz="2600" b="1" dirty="0" smtClean="0">
                <a:solidFill>
                  <a:srgbClr val="FF0000"/>
                </a:solidFill>
              </a:rPr>
              <a:t>BCG+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chemeClr val="tx1"/>
                </a:solidFill>
              </a:rPr>
              <a:t>In </a:t>
            </a:r>
            <a:r>
              <a:rPr lang="pt-BR" sz="2400" b="1" dirty="0" err="1" smtClean="0">
                <a:solidFill>
                  <a:schemeClr val="tx1"/>
                </a:solidFill>
              </a:rPr>
              <a:t>Inf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600" b="1" dirty="0" smtClean="0">
                <a:solidFill>
                  <a:schemeClr val="tx1"/>
                </a:solidFill>
              </a:rPr>
              <a:t>inespecífico endo e perineural </a:t>
            </a:r>
            <a:r>
              <a:rPr lang="pt-BR" sz="2600" b="1" dirty="0" smtClean="0">
                <a:solidFill>
                  <a:srgbClr val="FF0000"/>
                </a:solidFill>
              </a:rPr>
              <a:t>BCG+</a:t>
            </a:r>
            <a:endParaRPr lang="pt-BR" sz="26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provável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003300"/>
                </a:solidFill>
              </a:rPr>
              <a:t>Desmielinização isoladamente </a:t>
            </a: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possível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3366FF"/>
                </a:solidFill>
              </a:rPr>
              <a:t>Desmielinização e </a:t>
            </a:r>
            <a:r>
              <a:rPr lang="pt-BR" sz="2400" b="1" dirty="0" err="1">
                <a:solidFill>
                  <a:srgbClr val="3366FF"/>
                </a:solidFill>
              </a:rPr>
              <a:t>hialinização</a:t>
            </a:r>
            <a:r>
              <a:rPr lang="pt-BR" sz="2400" b="1" dirty="0">
                <a:solidFill>
                  <a:srgbClr val="3366FF"/>
                </a:solidFill>
              </a:rPr>
              <a:t> e fibrose  endo e perineural </a:t>
            </a:r>
            <a:endParaRPr lang="pt-BR" sz="2400" b="1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003300"/>
                </a:solidFill>
              </a:rPr>
              <a:t>fibrose endo e perineural 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003300"/>
                </a:solidFill>
              </a:rPr>
              <a:t>Sem </a:t>
            </a:r>
            <a:r>
              <a:rPr lang="pt-BR" sz="2400" b="1" dirty="0">
                <a:solidFill>
                  <a:srgbClr val="003300"/>
                </a:solidFill>
              </a:rPr>
              <a:t>alterações</a:t>
            </a:r>
          </a:p>
        </p:txBody>
      </p:sp>
      <p:pic>
        <p:nvPicPr>
          <p:cNvPr id="6" name="Imagem 5" descr="garbino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492896"/>
            <a:ext cx="2592288" cy="168233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7544" y="55892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3300"/>
                </a:solidFill>
              </a:rPr>
              <a:t>1. Garbino et al</a:t>
            </a:r>
            <a:r>
              <a:rPr lang="pt-BR" sz="1400" dirty="0" smtClean="0"/>
              <a:t>. </a:t>
            </a:r>
            <a:r>
              <a:rPr lang="pt-BR" sz="1400" b="1" dirty="0" smtClean="0"/>
              <a:t>Clinical and </a:t>
            </a:r>
            <a:r>
              <a:rPr lang="pt-BR" sz="1400" b="1" dirty="0" err="1" smtClean="0"/>
              <a:t>diagnostic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aspects</a:t>
            </a:r>
            <a:r>
              <a:rPr lang="pt-BR" sz="1400" b="1" dirty="0" smtClean="0"/>
              <a:t> of </a:t>
            </a:r>
            <a:r>
              <a:rPr lang="pt-BR" sz="1400" b="1" dirty="0" err="1" smtClean="0"/>
              <a:t>the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primarily</a:t>
            </a:r>
            <a:r>
              <a:rPr lang="pt-BR" sz="1400" b="1" dirty="0" smtClean="0"/>
              <a:t> neural leprosy</a:t>
            </a:r>
            <a:r>
              <a:rPr lang="pt-BR" sz="1400" dirty="0" smtClean="0"/>
              <a:t>. Hansenologia Internationalis (Impresso), Bauru, São Paulo, Brasil, v. 29, n.2, p. 130-136, 2004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Doenças tropicais</a:t>
            </a:r>
            <a:endParaRPr lang="pt-B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301608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 smtClean="0">
                <a:solidFill>
                  <a:srgbClr val="0000FF"/>
                </a:solidFill>
              </a:rPr>
              <a:t>Mieloneuropatias tropicais</a:t>
            </a:r>
            <a:r>
              <a:rPr lang="pt-BR" sz="3000" dirty="0" smtClean="0"/>
              <a:t>: pés queimantes e paraparesia </a:t>
            </a:r>
            <a:r>
              <a:rPr lang="pt-BR" sz="3000" dirty="0" err="1" smtClean="0"/>
              <a:t>espástica</a:t>
            </a:r>
            <a:r>
              <a:rPr lang="pt-BR" sz="3000" dirty="0" smtClean="0"/>
              <a:t> em </a:t>
            </a:r>
            <a:r>
              <a:rPr lang="pt-BR" sz="3000" b="1" dirty="0" smtClean="0"/>
              <a:t>1887</a:t>
            </a:r>
            <a:r>
              <a:rPr lang="pt-BR" sz="3000" dirty="0" smtClean="0"/>
              <a:t> </a:t>
            </a:r>
            <a:r>
              <a:rPr lang="pt-BR" sz="3000" b="1" baseline="30000" dirty="0" smtClean="0"/>
              <a:t>1</a:t>
            </a:r>
          </a:p>
          <a:p>
            <a:pPr algn="just"/>
            <a:r>
              <a:rPr lang="pt-BR" sz="3000" dirty="0" smtClean="0"/>
              <a:t>A designação </a:t>
            </a:r>
            <a:r>
              <a:rPr lang="pt-BR" sz="3000" b="1" dirty="0" smtClean="0">
                <a:solidFill>
                  <a:srgbClr val="3366FF"/>
                </a:solidFill>
              </a:rPr>
              <a:t>doenças tropicais</a:t>
            </a:r>
            <a:r>
              <a:rPr lang="pt-BR" sz="3000" b="1" dirty="0" smtClean="0">
                <a:solidFill>
                  <a:srgbClr val="FF0000"/>
                </a:solidFill>
              </a:rPr>
              <a:t> </a:t>
            </a:r>
            <a:r>
              <a:rPr lang="pt-BR" sz="3000" dirty="0" smtClean="0"/>
              <a:t>surgiu sem data fixa no </a:t>
            </a:r>
            <a:r>
              <a:rPr lang="pt-BR" sz="3000" b="1" dirty="0" smtClean="0"/>
              <a:t>século XIX </a:t>
            </a:r>
            <a:r>
              <a:rPr lang="pt-BR" sz="3000" dirty="0" smtClean="0"/>
              <a:t>com a </a:t>
            </a:r>
            <a:r>
              <a:rPr lang="pt-BR" sz="3000" dirty="0" smtClean="0">
                <a:solidFill>
                  <a:srgbClr val="0000FF"/>
                </a:solidFill>
                <a:latin typeface="Calibri"/>
              </a:rPr>
              <a:t>implementação </a:t>
            </a:r>
            <a:r>
              <a:rPr lang="pt-BR" sz="3000" dirty="0" smtClean="0"/>
              <a:t>colonização dos trópicos, clima em populações paupérrimas</a:t>
            </a:r>
            <a:r>
              <a:rPr lang="pt-BR" sz="3000" b="1" baseline="30000" dirty="0" smtClean="0"/>
              <a:t> 2 </a:t>
            </a:r>
            <a:endParaRPr lang="pt-BR" sz="3000" dirty="0" smtClean="0"/>
          </a:p>
          <a:p>
            <a:pPr algn="just"/>
            <a:r>
              <a:rPr lang="pt-BR" sz="3000" dirty="0" smtClean="0"/>
              <a:t>Afrânio Peixoto na Faculdade de Medicina do Rio de Janeiro: </a:t>
            </a:r>
            <a:r>
              <a:rPr lang="pt-BR" sz="3000" dirty="0" smtClean="0">
                <a:solidFill>
                  <a:srgbClr val="FF0000"/>
                </a:solidFill>
              </a:rPr>
              <a:t>não existem doenças climáticas</a:t>
            </a:r>
            <a:r>
              <a:rPr lang="pt-BR" sz="3000" b="1" baseline="30000" dirty="0" smtClean="0"/>
              <a:t> </a:t>
            </a:r>
            <a:r>
              <a:rPr lang="pt-BR" sz="3000" b="1" baseline="30000" dirty="0" smtClean="0">
                <a:solidFill>
                  <a:srgbClr val="FF0000"/>
                </a:solidFill>
              </a:rPr>
              <a:t>2</a:t>
            </a:r>
            <a:endParaRPr lang="pt-BR" sz="3000" dirty="0" smtClean="0">
              <a:solidFill>
                <a:srgbClr val="FF0000"/>
              </a:solidFill>
            </a:endParaRPr>
          </a:p>
          <a:p>
            <a:pPr lvl="1" algn="just"/>
            <a:r>
              <a:rPr lang="pt-BR" sz="2400" dirty="0" smtClean="0"/>
              <a:t>Afrânio Peixoto: </a:t>
            </a:r>
            <a:r>
              <a:rPr lang="pt-BR" sz="2200" dirty="0" smtClean="0">
                <a:solidFill>
                  <a:srgbClr val="0000FF"/>
                </a:solidFill>
              </a:rPr>
              <a:t>rival histórico de </a:t>
            </a:r>
            <a:r>
              <a:rPr lang="pt-BR" sz="2200" b="1" i="1" dirty="0" smtClean="0">
                <a:solidFill>
                  <a:srgbClr val="0000FF"/>
                </a:solidFill>
              </a:rPr>
              <a:t>Carlos Chagas</a:t>
            </a:r>
            <a:r>
              <a:rPr lang="pt-BR" sz="2200" dirty="0" smtClean="0">
                <a:solidFill>
                  <a:srgbClr val="0000FF"/>
                </a:solidFill>
              </a:rPr>
              <a:t>, sendo um dos responsabilizados por sua </a:t>
            </a:r>
            <a:r>
              <a:rPr lang="pt-BR" sz="2200" b="1" dirty="0" err="1" smtClean="0">
                <a:solidFill>
                  <a:srgbClr val="0000FF"/>
                </a:solidFill>
              </a:rPr>
              <a:t>não-laureação</a:t>
            </a:r>
            <a:r>
              <a:rPr lang="pt-BR" sz="2200" b="1" dirty="0" smtClean="0">
                <a:solidFill>
                  <a:srgbClr val="0000FF"/>
                </a:solidFill>
              </a:rPr>
              <a:t> ao Nobel</a:t>
            </a:r>
            <a:endParaRPr lang="pt-BR" sz="2200" dirty="0" smtClean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9552" y="573325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Roman </a:t>
            </a:r>
            <a:r>
              <a:rPr lang="pt-BR" sz="1200" dirty="0" err="1" smtClean="0"/>
              <a:t>Gc</a:t>
            </a:r>
            <a:r>
              <a:rPr lang="pt-BR" sz="1200" dirty="0" smtClean="0"/>
              <a:t>. </a:t>
            </a:r>
            <a:r>
              <a:rPr lang="pt-BR" sz="1200" i="1" dirty="0" smtClean="0"/>
              <a:t>Tropical </a:t>
            </a:r>
            <a:r>
              <a:rPr lang="pt-BR" sz="1200" i="1" dirty="0" err="1" smtClean="0"/>
              <a:t>Myeloneuropathies</a:t>
            </a:r>
            <a:r>
              <a:rPr lang="pt-BR" sz="1200" dirty="0" smtClean="0"/>
              <a:t>. In </a:t>
            </a:r>
            <a:r>
              <a:rPr lang="pt-BR" sz="1200" b="1" dirty="0" err="1" smtClean="0"/>
              <a:t>Dyck</a:t>
            </a:r>
            <a:r>
              <a:rPr lang="pt-BR" sz="1200" b="1" dirty="0" smtClean="0"/>
              <a:t>  P J, Thomas, P K</a:t>
            </a:r>
            <a:r>
              <a:rPr lang="pt-BR" sz="1200" dirty="0" smtClean="0"/>
              <a:t>.  </a:t>
            </a:r>
            <a:r>
              <a:rPr lang="en-US" sz="1200" dirty="0" smtClean="0"/>
              <a:t>Peripheral Neuropathy.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Elsevier,  2005</a:t>
            </a:r>
            <a:endParaRPr lang="pt-BR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Camargo EP. </a:t>
            </a:r>
            <a:r>
              <a:rPr lang="pt-BR" sz="1200" b="1" i="1" dirty="0" smtClean="0"/>
              <a:t>Doenças tropicais</a:t>
            </a:r>
            <a:r>
              <a:rPr lang="pt-BR" sz="1200" dirty="0" smtClean="0"/>
              <a:t>. Estud. av. vol.22 no.64 São Paulo Dec. 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Algoritmos para a investigação de HNP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3528" y="1628800"/>
            <a:ext cx="2304256" cy="16561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Dermato</a:t>
            </a:r>
          </a:p>
          <a:p>
            <a:pPr algn="ctr"/>
            <a:r>
              <a:rPr lang="pt-BR" sz="2000" b="1" dirty="0" smtClean="0"/>
              <a:t>MI</a:t>
            </a:r>
          </a:p>
          <a:p>
            <a:pPr algn="ctr"/>
            <a:r>
              <a:rPr lang="pt-BR" sz="2000" b="1" dirty="0" smtClean="0"/>
              <a:t>Hansenologia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3131840" y="1772816"/>
            <a:ext cx="1800200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Anamnese = neuropatia + pele negativa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2699792" y="2276872"/>
            <a:ext cx="28803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23528" y="3789040"/>
            <a:ext cx="2304256" cy="17281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Neurologia</a:t>
            </a:r>
            <a:endParaRPr lang="pt-BR" sz="2400" dirty="0"/>
          </a:p>
        </p:txBody>
      </p:sp>
      <p:sp>
        <p:nvSpPr>
          <p:cNvPr id="14" name="Seta para a direita 13"/>
          <p:cNvSpPr/>
          <p:nvPr/>
        </p:nvSpPr>
        <p:spPr>
          <a:xfrm>
            <a:off x="5148064" y="2204864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156176" y="1628800"/>
            <a:ext cx="1872208" cy="136815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Baciloscopia e biópsia de pele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EXTENSIVAS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699792" y="458112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203848" y="4005064"/>
            <a:ext cx="1800200" cy="13681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Anamnese 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Mononeuropatia múltipla + </a:t>
            </a:r>
            <a:r>
              <a:rPr lang="pt-BR" b="1" dirty="0" smtClean="0">
                <a:solidFill>
                  <a:schemeClr val="bg1"/>
                </a:solidFill>
                <a:latin typeface="Arial"/>
                <a:cs typeface="Arial"/>
              </a:rPr>
              <a:t>ENMG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positiva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28184" y="4077072"/>
            <a:ext cx="1800200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Biópsia de nervo</a:t>
            </a:r>
            <a:endParaRPr lang="pt-BR" sz="2400" b="1" dirty="0"/>
          </a:p>
        </p:txBody>
      </p:sp>
      <p:sp>
        <p:nvSpPr>
          <p:cNvPr id="27" name="Seta para baixo 26"/>
          <p:cNvSpPr/>
          <p:nvPr/>
        </p:nvSpPr>
        <p:spPr>
          <a:xfrm>
            <a:off x="6876256" y="3284984"/>
            <a:ext cx="360040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 rot="13566503">
            <a:off x="5280647" y="2994867"/>
            <a:ext cx="2880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 rot="2941232">
            <a:off x="5506044" y="3270460"/>
            <a:ext cx="2880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99592" y="5877272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hlinkClick r:id="rId2"/>
              </a:rPr>
              <a:t>www.projetodiretrizes.org.br/.../</a:t>
            </a:r>
            <a:r>
              <a:rPr lang="pt-BR" sz="1600" b="1" i="1" dirty="0" err="1" smtClean="0">
                <a:hlinkClick r:id="rId2"/>
              </a:rPr>
              <a:t>hanseniase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neural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primaria</a:t>
            </a:r>
            <a:endParaRPr lang="pt-BR" sz="1600" b="1" i="1" dirty="0" smtClean="0"/>
          </a:p>
          <a:p>
            <a:pPr algn="ctr"/>
            <a:r>
              <a:rPr lang="pt-BR" sz="1600" b="1" i="1" u="sng" dirty="0" err="1" smtClean="0">
                <a:solidFill>
                  <a:srgbClr val="3333FF"/>
                </a:solidFill>
              </a:rPr>
              <a:t>Prymary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neural leprosy –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systematic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review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– </a:t>
            </a:r>
            <a:r>
              <a:rPr lang="pt-BR" sz="1600" u="sng" dirty="0" err="1" smtClean="0">
                <a:hlinkClick r:id="rId3"/>
              </a:rPr>
              <a:t>SciELO</a:t>
            </a:r>
            <a:r>
              <a:rPr lang="pt-BR" sz="1600" u="sng" dirty="0" smtClean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>
            <a:off x="5300464" y="4600552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5486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</a:rPr>
              <a:t>Instituto Lauro de Souza Lima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Subtítulo 3"/>
          <p:cNvSpPr txBox="1">
            <a:spLocks/>
          </p:cNvSpPr>
          <p:nvPr/>
        </p:nvSpPr>
        <p:spPr>
          <a:xfrm>
            <a:off x="251520" y="2204864"/>
            <a:ext cx="8748463" cy="17521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Secretaria Estadual da Saúde do ESP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  <a:t>BAURU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  <a:t> – SP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As 8 doenças tropicais </a:t>
            </a:r>
            <a:r>
              <a:rPr lang="pt-BR" sz="4000" dirty="0" smtClean="0">
                <a:solidFill>
                  <a:srgbClr val="3366FF"/>
                </a:solidFill>
              </a:rPr>
              <a:t>“negligenciadas/</a:t>
            </a:r>
            <a:r>
              <a:rPr lang="pt-BR" sz="4000" i="1" dirty="0" err="1" smtClean="0">
                <a:solidFill>
                  <a:srgbClr val="3366FF"/>
                </a:solidFill>
              </a:rPr>
              <a:t>neglected</a:t>
            </a:r>
            <a:r>
              <a:rPr lang="pt-BR" sz="4000" i="1" dirty="0" smtClean="0">
                <a:solidFill>
                  <a:srgbClr val="3366FF"/>
                </a:solidFill>
              </a:rPr>
              <a:t> </a:t>
            </a:r>
            <a:r>
              <a:rPr lang="pt-BR" sz="4000" i="1" dirty="0" err="1" smtClean="0">
                <a:solidFill>
                  <a:srgbClr val="3366FF"/>
                </a:solidFill>
              </a:rPr>
              <a:t>diseases</a:t>
            </a:r>
            <a:r>
              <a:rPr lang="pt-BR" sz="4000" dirty="0" smtClean="0">
                <a:solidFill>
                  <a:srgbClr val="3366FF"/>
                </a:solidFill>
              </a:rPr>
              <a:t>" </a:t>
            </a:r>
            <a:r>
              <a:rPr lang="pt-BR" sz="4000" dirty="0" smtClean="0"/>
              <a:t>da OMS </a:t>
            </a:r>
            <a:r>
              <a:rPr lang="pt-BR" sz="4000" baseline="30000" dirty="0" smtClean="0"/>
              <a:t>1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2048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Oito doenças que ocorrem </a:t>
            </a:r>
            <a:r>
              <a:rPr lang="pt-BR" sz="2800" b="1" dirty="0" smtClean="0">
                <a:solidFill>
                  <a:srgbClr val="FF0000"/>
                </a:solidFill>
              </a:rPr>
              <a:t>exclusiva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/>
              <a:t>ou especialmente nos trópicos, em condições climáticas quentes e úmidas</a:t>
            </a:r>
          </a:p>
          <a:p>
            <a:pPr algn="just"/>
            <a:r>
              <a:rPr lang="pt-BR" sz="2800" dirty="0" smtClean="0"/>
              <a:t>causadas por </a:t>
            </a:r>
            <a:r>
              <a:rPr lang="pt-BR" sz="2800" b="1" dirty="0" smtClean="0"/>
              <a:t>protozoários</a:t>
            </a:r>
            <a:r>
              <a:rPr lang="pt-BR" sz="2800" dirty="0" smtClean="0"/>
              <a:t> como a malária, as leishmaniose, a </a:t>
            </a:r>
            <a:r>
              <a:rPr lang="pt-BR" sz="2800" b="1" dirty="0" smtClean="0">
                <a:solidFill>
                  <a:srgbClr val="FF0000"/>
                </a:solidFill>
              </a:rPr>
              <a:t>doença de Chagas </a:t>
            </a:r>
            <a:r>
              <a:rPr lang="pt-BR" sz="2800" dirty="0" smtClean="0"/>
              <a:t>e a doença do sono </a:t>
            </a:r>
          </a:p>
          <a:p>
            <a:pPr algn="just"/>
            <a:r>
              <a:rPr lang="pt-BR" sz="2800" dirty="0" smtClean="0"/>
              <a:t>causadas por </a:t>
            </a:r>
            <a:r>
              <a:rPr lang="pt-BR" sz="2800" b="1" dirty="0" smtClean="0"/>
              <a:t>vermes </a:t>
            </a:r>
            <a:r>
              <a:rPr lang="pt-BR" sz="2800" dirty="0" smtClean="0"/>
              <a:t>como a </a:t>
            </a:r>
            <a:r>
              <a:rPr lang="pt-BR" sz="2800" b="1" dirty="0" smtClean="0">
                <a:solidFill>
                  <a:srgbClr val="FF0000"/>
                </a:solidFill>
              </a:rPr>
              <a:t>esquistossomose</a:t>
            </a:r>
            <a:r>
              <a:rPr lang="pt-BR" sz="2800" baseline="30000" dirty="0" smtClean="0">
                <a:solidFill>
                  <a:srgbClr val="FF0000"/>
                </a:solidFill>
              </a:rPr>
              <a:t>2</a:t>
            </a:r>
            <a:r>
              <a:rPr lang="pt-BR" sz="2800" dirty="0" smtClean="0"/>
              <a:t>, a </a:t>
            </a:r>
            <a:r>
              <a:rPr lang="pt-BR" sz="2800" dirty="0" err="1" smtClean="0"/>
              <a:t>oncocercose</a:t>
            </a:r>
            <a:r>
              <a:rPr lang="pt-BR" sz="2800" dirty="0" smtClean="0"/>
              <a:t> e as </a:t>
            </a:r>
            <a:r>
              <a:rPr lang="pt-BR" sz="2800" dirty="0" err="1" smtClean="0"/>
              <a:t>filarioses</a:t>
            </a:r>
            <a:r>
              <a:rPr lang="pt-BR" sz="2800" dirty="0" smtClean="0"/>
              <a:t> linfáticas. </a:t>
            </a:r>
          </a:p>
          <a:p>
            <a:pPr algn="just"/>
            <a:r>
              <a:rPr lang="pt-BR" sz="2800" b="1" dirty="0" smtClean="0"/>
              <a:t>Viral</a:t>
            </a:r>
            <a:r>
              <a:rPr lang="pt-BR" sz="2800" dirty="0" smtClean="0"/>
              <a:t>: a dengue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971600" y="5877272"/>
            <a:ext cx="7632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 smtClean="0"/>
              <a:t> </a:t>
            </a:r>
            <a:r>
              <a:rPr lang="pt-BR" sz="1400" dirty="0" smtClean="0"/>
              <a:t>Camargo EP. </a:t>
            </a:r>
            <a:r>
              <a:rPr lang="pt-BR" sz="1400" b="1" dirty="0" smtClean="0"/>
              <a:t>Doenças tropicais</a:t>
            </a:r>
            <a:r>
              <a:rPr lang="pt-BR" sz="1400" dirty="0" smtClean="0"/>
              <a:t>. Estud. av. vol.22 no.64 São Paulo Dec. 2008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Matas SLA. </a:t>
            </a:r>
            <a:r>
              <a:rPr lang="pt-BR" sz="1400" b="1" dirty="0" smtClean="0"/>
              <a:t>Neuroesquistossomose</a:t>
            </a:r>
            <a:r>
              <a:rPr lang="pt-BR" sz="1400" dirty="0" smtClean="0"/>
              <a:t>. Rev. Neurociências , 2001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Neuropatia da </a:t>
            </a:r>
            <a:r>
              <a:rPr lang="pt-BR" sz="3600" dirty="0" smtClean="0">
                <a:solidFill>
                  <a:srgbClr val="3366FF"/>
                </a:solidFill>
              </a:rPr>
              <a:t>doença de Chagas </a:t>
            </a:r>
            <a:r>
              <a:rPr lang="pt-BR" sz="3600" dirty="0" smtClean="0"/>
              <a:t>crônica</a:t>
            </a:r>
            <a:r>
              <a:rPr lang="en-US" sz="3600" b="1" dirty="0" smtClean="0"/>
              <a:t>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/>
              <a:t>Chagas</a:t>
            </a:r>
            <a:r>
              <a:rPr lang="en-US" dirty="0" smtClean="0"/>
              <a:t> Disease: </a:t>
            </a:r>
            <a:r>
              <a:rPr lang="en-US" dirty="0" smtClean="0">
                <a:solidFill>
                  <a:srgbClr val="0000FF"/>
                </a:solidFill>
              </a:rPr>
              <a:t>“The New HIV/AIDS of the Americas” </a:t>
            </a:r>
            <a:r>
              <a:rPr lang="en-US" baseline="30000" dirty="0" smtClean="0">
                <a:solidFill>
                  <a:srgbClr val="0000FF"/>
                </a:solidFill>
              </a:rPr>
              <a:t>1</a:t>
            </a:r>
          </a:p>
          <a:p>
            <a:pPr lvl="1" algn="just"/>
            <a:r>
              <a:rPr lang="en-US" b="1" dirty="0" smtClean="0"/>
              <a:t>2 </a:t>
            </a:r>
            <a:r>
              <a:rPr lang="en-US" dirty="0" smtClean="0"/>
              <a:t>a </a:t>
            </a:r>
            <a:r>
              <a:rPr lang="en-US" b="1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infectados</a:t>
            </a:r>
            <a:r>
              <a:rPr lang="en-US" dirty="0" smtClean="0"/>
              <a:t>, </a:t>
            </a:r>
            <a:r>
              <a:rPr lang="pt-BR" b="1" dirty="0" err="1" smtClean="0"/>
              <a:t>Hotez</a:t>
            </a:r>
            <a:r>
              <a:rPr lang="pt-BR" b="1" dirty="0" smtClean="0"/>
              <a:t> PJ et al, 2012</a:t>
            </a:r>
            <a:endParaRPr lang="en-US" b="1" dirty="0" smtClean="0"/>
          </a:p>
          <a:p>
            <a:pPr lvl="1" algn="just"/>
            <a:r>
              <a:rPr lang="pt-BR" dirty="0" smtClean="0"/>
              <a:t>Presente em </a:t>
            </a:r>
            <a:r>
              <a:rPr lang="pt-BR" b="1" dirty="0" smtClean="0"/>
              <a:t>36%</a:t>
            </a:r>
            <a:r>
              <a:rPr lang="pt-BR" dirty="0" smtClean="0"/>
              <a:t> do território brasileiro,</a:t>
            </a:r>
          </a:p>
          <a:p>
            <a:pPr algn="just"/>
            <a:r>
              <a:rPr lang="pt-BR" dirty="0" smtClean="0"/>
              <a:t>Após fase aguda 30 a 40% evolui para cardiopatia e </a:t>
            </a:r>
            <a:r>
              <a:rPr lang="pt-BR" dirty="0" err="1" smtClean="0"/>
              <a:t>megas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0000FF"/>
                </a:solidFill>
              </a:rPr>
              <a:t>neuropatia autonômica central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>
                <a:solidFill>
                  <a:srgbClr val="0000FF"/>
                </a:solidFill>
              </a:rPr>
              <a:t>Pouco frequente evolui para o nervo periférico</a:t>
            </a:r>
          </a:p>
          <a:p>
            <a:pPr lvl="1" algn="just"/>
            <a:r>
              <a:rPr lang="pt-BR" dirty="0" smtClean="0"/>
              <a:t>Desnervação motora fase aguda, </a:t>
            </a:r>
            <a:r>
              <a:rPr lang="pt-BR" b="1" dirty="0" smtClean="0"/>
              <a:t>De Faria e cols, 1979</a:t>
            </a:r>
          </a:p>
          <a:p>
            <a:pPr lvl="1" algn="just"/>
            <a:r>
              <a:rPr lang="pt-BR" dirty="0" smtClean="0">
                <a:solidFill>
                  <a:srgbClr val="0000FF"/>
                </a:solidFill>
              </a:rPr>
              <a:t>Neuropatia sensitivo e motora </a:t>
            </a:r>
            <a:r>
              <a:rPr lang="pt-BR" dirty="0" smtClean="0"/>
              <a:t>fase crônica n: 41, </a:t>
            </a:r>
            <a:r>
              <a:rPr lang="pt-BR" b="1" dirty="0" smtClean="0"/>
              <a:t>De Faria e cols, 1988</a:t>
            </a:r>
          </a:p>
          <a:p>
            <a:pPr lvl="1" algn="just"/>
            <a:r>
              <a:rPr lang="pt-BR" dirty="0" smtClean="0"/>
              <a:t>Achados </a:t>
            </a:r>
            <a:r>
              <a:rPr lang="pt-BR" dirty="0" err="1" smtClean="0"/>
              <a:t>neurofisiol</a:t>
            </a:r>
            <a:r>
              <a:rPr lang="pt-BR" dirty="0" smtClean="0"/>
              <a:t> pouco consistentes, n: 49, Tese de</a:t>
            </a:r>
            <a:r>
              <a:rPr lang="pt-BR" b="1" dirty="0" smtClean="0"/>
              <a:t>  Santos EC, UFMG, BH, 2001</a:t>
            </a:r>
          </a:p>
          <a:p>
            <a:pPr lvl="1" algn="just"/>
            <a:r>
              <a:rPr lang="pt-BR" dirty="0" smtClean="0"/>
              <a:t>Biopsia de nervo: </a:t>
            </a:r>
            <a:r>
              <a:rPr lang="pt-BR" dirty="0" smtClean="0">
                <a:solidFill>
                  <a:srgbClr val="0000FF"/>
                </a:solidFill>
              </a:rPr>
              <a:t>infiltrado inflamatório e perda axonal</a:t>
            </a:r>
            <a:r>
              <a:rPr lang="pt-BR" dirty="0" smtClean="0"/>
              <a:t>, </a:t>
            </a:r>
            <a:r>
              <a:rPr lang="pt-BR" b="1" dirty="0" smtClean="0"/>
              <a:t>Nascimento e cols, 1991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58772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1. http://www.plosntd.org/article/info:doi/10.1371/journal.pntd.0001498</a:t>
            </a:r>
            <a:endParaRPr lang="en-US" sz="1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FF5050"/>
                </a:solidFill>
              </a:rPr>
              <a:t>Outras</a:t>
            </a:r>
            <a:r>
              <a:rPr lang="pt-BR" sz="3600" dirty="0" smtClean="0"/>
              <a:t> “negligenciadas” da OMS </a:t>
            </a:r>
            <a:br>
              <a:rPr lang="pt-BR" sz="3600" dirty="0" smtClean="0"/>
            </a:br>
            <a:r>
              <a:rPr lang="en-US" sz="2700" b="1" dirty="0" smtClean="0">
                <a:solidFill>
                  <a:srgbClr val="3366FF"/>
                </a:solidFill>
              </a:rPr>
              <a:t>TDR</a:t>
            </a:r>
            <a:r>
              <a:rPr lang="en-US" sz="2700" dirty="0" smtClean="0">
                <a:solidFill>
                  <a:srgbClr val="3366FF"/>
                </a:solidFill>
              </a:rPr>
              <a:t> </a:t>
            </a:r>
            <a:r>
              <a:rPr lang="en-US" sz="2700" dirty="0" err="1" smtClean="0">
                <a:solidFill>
                  <a:srgbClr val="3366FF"/>
                </a:solidFill>
              </a:rPr>
              <a:t>Programm</a:t>
            </a:r>
            <a:r>
              <a:rPr lang="en-US" sz="2700" dirty="0" smtClean="0">
                <a:solidFill>
                  <a:srgbClr val="3366FF"/>
                </a:solidFill>
              </a:rPr>
              <a:t> for Research and Training in Tropical Diseases</a:t>
            </a:r>
            <a:endParaRPr lang="pt-BR" b="1" baseline="30000" dirty="0">
              <a:solidFill>
                <a:srgbClr val="3366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320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lvl="1">
              <a:buNone/>
            </a:pPr>
            <a:r>
              <a:rPr lang="pt-BR" sz="2000" b="1" dirty="0" err="1" smtClean="0"/>
              <a:t>Bacterial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infections</a:t>
            </a:r>
            <a:r>
              <a:rPr lang="pt-BR" sz="2000" dirty="0" smtClean="0"/>
              <a:t>  </a:t>
            </a:r>
          </a:p>
          <a:p>
            <a:pPr lvl="1">
              <a:buNone/>
            </a:pPr>
            <a:r>
              <a:rPr lang="pt-BR" sz="2000" dirty="0" err="1" smtClean="0"/>
              <a:t>Bartonella</a:t>
            </a:r>
            <a:r>
              <a:rPr lang="pt-BR" sz="2000" dirty="0" smtClean="0"/>
              <a:t> </a:t>
            </a:r>
          </a:p>
          <a:p>
            <a:pPr lvl="1">
              <a:buNone/>
            </a:pPr>
            <a:r>
              <a:rPr lang="pt-BR" sz="2000" dirty="0" err="1" smtClean="0"/>
              <a:t>Bovine</a:t>
            </a:r>
            <a:r>
              <a:rPr lang="pt-BR" sz="2000" dirty="0" smtClean="0"/>
              <a:t> </a:t>
            </a:r>
            <a:r>
              <a:rPr lang="pt-BR" sz="2000" dirty="0" err="1" smtClean="0"/>
              <a:t>Tuberculosis</a:t>
            </a:r>
            <a:r>
              <a:rPr lang="pt-BR" sz="2000" dirty="0" smtClean="0"/>
              <a:t> in </a:t>
            </a:r>
            <a:r>
              <a:rPr lang="pt-BR" sz="2000" dirty="0" err="1" smtClean="0"/>
              <a:t>Humans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err="1" smtClean="0"/>
              <a:t>Buruli</a:t>
            </a:r>
            <a:r>
              <a:rPr lang="pt-BR" sz="2000" dirty="0" smtClean="0"/>
              <a:t> </a:t>
            </a:r>
            <a:r>
              <a:rPr lang="pt-BR" sz="2000" dirty="0" err="1" smtClean="0"/>
              <a:t>Ulcer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err="1" smtClean="0"/>
              <a:t>Cholera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err="1" smtClean="0"/>
              <a:t>Enteric</a:t>
            </a:r>
            <a:r>
              <a:rPr lang="pt-BR" sz="2000" dirty="0" smtClean="0"/>
              <a:t> </a:t>
            </a:r>
            <a:r>
              <a:rPr lang="pt-BR" sz="2000" dirty="0" err="1" smtClean="0"/>
              <a:t>pathogens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(</a:t>
            </a:r>
            <a:r>
              <a:rPr lang="pt-BR" sz="2000" dirty="0" err="1" smtClean="0"/>
              <a:t>Shigella</a:t>
            </a:r>
            <a:r>
              <a:rPr lang="pt-BR" sz="2000" dirty="0" smtClean="0"/>
              <a:t>, </a:t>
            </a:r>
            <a:r>
              <a:rPr lang="pt-BR" sz="2000" dirty="0" err="1" smtClean="0"/>
              <a:t>Salmonella</a:t>
            </a:r>
            <a:r>
              <a:rPr lang="pt-BR" sz="2000" dirty="0" smtClean="0"/>
              <a:t>, E. coli)</a:t>
            </a:r>
          </a:p>
          <a:p>
            <a:pPr lvl="1">
              <a:buNone/>
            </a:pPr>
            <a:r>
              <a:rPr lang="pt-BR" sz="3200" b="1" dirty="0" smtClean="0">
                <a:solidFill>
                  <a:srgbClr val="FF0000"/>
                </a:solidFill>
              </a:rPr>
              <a:t>Leprosy</a:t>
            </a:r>
          </a:p>
          <a:p>
            <a:pPr lvl="1">
              <a:buNone/>
            </a:pPr>
            <a:r>
              <a:rPr lang="pt-BR" sz="2000" dirty="0" err="1" smtClean="0"/>
              <a:t>Leptospirosis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err="1" smtClean="0"/>
              <a:t>Relapsing</a:t>
            </a:r>
            <a:r>
              <a:rPr lang="pt-BR" sz="2000" dirty="0" smtClean="0"/>
              <a:t> </a:t>
            </a:r>
            <a:r>
              <a:rPr lang="pt-BR" sz="2000" dirty="0" err="1" smtClean="0"/>
              <a:t>Fever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err="1" smtClean="0"/>
              <a:t>Trachoma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err="1" smtClean="0"/>
              <a:t>Treponematoses</a:t>
            </a:r>
            <a:r>
              <a:rPr lang="pt-BR" sz="2000" dirty="0" smtClean="0"/>
              <a:t> (</a:t>
            </a:r>
            <a:r>
              <a:rPr lang="pt-BR" sz="2000" dirty="0" err="1" smtClean="0"/>
              <a:t>Bejel</a:t>
            </a:r>
            <a:r>
              <a:rPr lang="pt-BR" sz="2000" dirty="0" smtClean="0"/>
              <a:t>,Pinta,</a:t>
            </a:r>
          </a:p>
          <a:p>
            <a:pPr lvl="1">
              <a:buNone/>
            </a:pPr>
            <a:r>
              <a:rPr lang="pt-BR" sz="2000" b="1" dirty="0" err="1" smtClean="0">
                <a:solidFill>
                  <a:srgbClr val="FF0000"/>
                </a:solidFill>
              </a:rPr>
              <a:t>Syphilis</a:t>
            </a:r>
            <a:r>
              <a:rPr lang="pt-BR" sz="2000" b="1" dirty="0" smtClean="0">
                <a:solidFill>
                  <a:srgbClr val="FF0000"/>
                </a:solidFill>
              </a:rPr>
              <a:t>, </a:t>
            </a:r>
            <a:r>
              <a:rPr lang="pt-BR" sz="2000" dirty="0" err="1" smtClean="0"/>
              <a:t>Yaws</a:t>
            </a:r>
            <a:r>
              <a:rPr lang="pt-BR" sz="2000" dirty="0" smtClean="0"/>
              <a:t>)</a:t>
            </a:r>
          </a:p>
          <a:p>
            <a:pPr lvl="1">
              <a:buNone/>
            </a:pPr>
            <a:endParaRPr lang="pt-BR" sz="2000" b="1" dirty="0" smtClean="0"/>
          </a:p>
          <a:p>
            <a:pPr lvl="1">
              <a:buNone/>
            </a:pPr>
            <a:r>
              <a:rPr lang="pt-BR" sz="2000" b="1" dirty="0" err="1" smtClean="0"/>
              <a:t>Fungal</a:t>
            </a:r>
            <a:r>
              <a:rPr lang="pt-BR" sz="2000" b="1" dirty="0" smtClean="0"/>
              <a:t>  </a:t>
            </a:r>
            <a:r>
              <a:rPr lang="pt-BR" sz="2000" b="1" dirty="0" err="1" smtClean="0"/>
              <a:t>Infections</a:t>
            </a:r>
            <a:endParaRPr lang="pt-BR" sz="2000" b="1" dirty="0" smtClean="0"/>
          </a:p>
          <a:p>
            <a:pPr lvl="1">
              <a:buNone/>
            </a:pPr>
            <a:r>
              <a:rPr lang="pt-BR" sz="2000" dirty="0" err="1" smtClean="0"/>
              <a:t>Mycetoma</a:t>
            </a:r>
            <a:endParaRPr lang="pt-BR" sz="2000" dirty="0" smtClean="0"/>
          </a:p>
          <a:p>
            <a:pPr lvl="1">
              <a:buNone/>
            </a:pPr>
            <a:r>
              <a:rPr lang="pt-BR" sz="2000" b="1" dirty="0" err="1" smtClean="0">
                <a:solidFill>
                  <a:srgbClr val="FF0000"/>
                </a:solidFill>
              </a:rPr>
              <a:t>Paracoccidiomycosis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pt-BR" sz="2000" b="1" dirty="0" smtClean="0"/>
          </a:p>
          <a:p>
            <a:pPr lvl="1">
              <a:buNone/>
            </a:pPr>
            <a:r>
              <a:rPr lang="pt-BR" sz="2000" b="1" dirty="0" err="1" smtClean="0"/>
              <a:t>Ectoparasitic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Infections</a:t>
            </a:r>
            <a:endParaRPr lang="pt-BR" sz="2000" b="1" dirty="0" smtClean="0"/>
          </a:p>
          <a:p>
            <a:pPr lvl="1">
              <a:buNone/>
            </a:pPr>
            <a:r>
              <a:rPr lang="pt-BR" sz="2000" dirty="0" err="1" smtClean="0"/>
              <a:t>Scabies</a:t>
            </a:r>
            <a:endParaRPr lang="pt-BR" sz="2000" dirty="0" smtClean="0"/>
          </a:p>
          <a:p>
            <a:pPr lvl="1">
              <a:buNone/>
            </a:pPr>
            <a:r>
              <a:rPr lang="pt-BR" sz="2000" dirty="0" err="1" smtClean="0"/>
              <a:t>Myiasis</a:t>
            </a:r>
            <a:endParaRPr lang="pt-BR" sz="2000" dirty="0" smtClean="0"/>
          </a:p>
          <a:p>
            <a:pPr lvl="1">
              <a:buNone/>
            </a:pPr>
            <a:endParaRPr lang="pt-BR" sz="1800" dirty="0" smtClean="0"/>
          </a:p>
          <a:p>
            <a:pPr lvl="1" algn="r">
              <a:buNone/>
            </a:pPr>
            <a:r>
              <a:rPr lang="pt-BR" sz="1800" dirty="0" smtClean="0">
                <a:solidFill>
                  <a:srgbClr val="3333FF"/>
                </a:solidFill>
              </a:rPr>
              <a:t>PLoS </a:t>
            </a:r>
            <a:r>
              <a:rPr lang="pt-BR" sz="1800" dirty="0" err="1" smtClean="0">
                <a:solidFill>
                  <a:srgbClr val="3333FF"/>
                </a:solidFill>
              </a:rPr>
              <a:t>Negleted</a:t>
            </a:r>
            <a:r>
              <a:rPr lang="pt-BR" sz="1800" dirty="0" smtClean="0">
                <a:solidFill>
                  <a:srgbClr val="3333FF"/>
                </a:solidFill>
              </a:rPr>
              <a:t> Tropical </a:t>
            </a:r>
            <a:r>
              <a:rPr lang="pt-BR" sz="1800" dirty="0" err="1" smtClean="0">
                <a:solidFill>
                  <a:srgbClr val="3333FF"/>
                </a:solidFill>
              </a:rPr>
              <a:t>Diseases</a:t>
            </a:r>
            <a:endParaRPr lang="pt-BR" sz="1800" dirty="0">
              <a:solidFill>
                <a:srgbClr val="3333F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59492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Morel</a:t>
            </a:r>
            <a:r>
              <a:rPr lang="pt-BR" sz="1400" dirty="0" smtClean="0"/>
              <a:t> CM. </a:t>
            </a:r>
            <a:r>
              <a:rPr lang="pt-BR" sz="1400" i="1" dirty="0" smtClean="0"/>
              <a:t>Doenças Tropicais</a:t>
            </a:r>
            <a:r>
              <a:rPr lang="pt-BR" sz="1400" dirty="0" smtClean="0"/>
              <a:t>. Simpósio Regional do Rio de Janeiro da Academia Brasileira de Ciências, 2010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3200" b="1" dirty="0" err="1" smtClean="0"/>
              <a:t>London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School</a:t>
            </a:r>
            <a:r>
              <a:rPr lang="pt-BR" sz="3200" b="1" dirty="0" smtClean="0"/>
              <a:t> of </a:t>
            </a:r>
            <a:r>
              <a:rPr lang="pt-BR" sz="3200" b="1" dirty="0" err="1" smtClean="0"/>
              <a:t>Hygiene</a:t>
            </a:r>
            <a:r>
              <a:rPr lang="pt-BR" sz="3200" b="1" dirty="0" smtClean="0"/>
              <a:t> and Tropical Medicine, 1909</a:t>
            </a:r>
            <a:endParaRPr lang="pt-BR" sz="3200" b="1" dirty="0"/>
          </a:p>
        </p:txBody>
      </p:sp>
      <p:pic>
        <p:nvPicPr>
          <p:cNvPr id="4" name="Espaço Reservado para Conteúdo 3" descr="campeao 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192688" cy="4032448"/>
          </a:xfrm>
        </p:spPr>
      </p:pic>
      <p:sp>
        <p:nvSpPr>
          <p:cNvPr id="5" name="CaixaDeTexto 4"/>
          <p:cNvSpPr txBox="1"/>
          <p:nvPr/>
        </p:nvSpPr>
        <p:spPr>
          <a:xfrm>
            <a:off x="467544" y="58052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Hoje edita a revista de maior impacto sobre Hanseníase 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Leprosy </a:t>
            </a:r>
            <a:r>
              <a:rPr lang="pt-BR" sz="2400" b="1" dirty="0" err="1" smtClean="0">
                <a:solidFill>
                  <a:srgbClr val="FF0000"/>
                </a:solidFill>
              </a:rPr>
              <a:t>Review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941168"/>
            <a:ext cx="7920880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pt-BR" sz="2800" b="1" dirty="0" smtClean="0">
                <a:solidFill>
                  <a:srgbClr val="0000FF"/>
                </a:solidFill>
              </a:rPr>
              <a:t>Estimativa da Prevalência acumulada no Brasil: </a:t>
            </a:r>
          </a:p>
          <a:p>
            <a:pPr>
              <a:buNone/>
            </a:pPr>
            <a:r>
              <a:rPr lang="pt-BR" sz="2800" dirty="0" smtClean="0"/>
              <a:t>30-40 000 desde 2002 = X </a:t>
            </a:r>
            <a:r>
              <a:rPr lang="pt-BR" sz="2800" b="1" dirty="0" smtClean="0">
                <a:solidFill>
                  <a:srgbClr val="FF0000"/>
                </a:solidFill>
              </a:rPr>
              <a:t>10</a:t>
            </a:r>
            <a:r>
              <a:rPr lang="pt-BR" sz="2800" dirty="0" smtClean="0"/>
              <a:t>  = </a:t>
            </a:r>
            <a:r>
              <a:rPr lang="pt-BR" sz="3600" b="1" dirty="0" smtClean="0">
                <a:solidFill>
                  <a:srgbClr val="FF0000"/>
                </a:solidFill>
              </a:rPr>
              <a:t>300.000 </a:t>
            </a:r>
            <a:r>
              <a:rPr lang="pt-BR" sz="3600" dirty="0" smtClean="0">
                <a:solidFill>
                  <a:srgbClr val="FF0000"/>
                </a:solidFill>
              </a:rPr>
              <a:t>a </a:t>
            </a:r>
            <a:r>
              <a:rPr lang="pt-BR" sz="3600" b="1" dirty="0" smtClean="0">
                <a:solidFill>
                  <a:srgbClr val="FF0000"/>
                </a:solidFill>
              </a:rPr>
              <a:t>400.000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6158771"/>
            <a:ext cx="799288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algn="ctr">
              <a:buFontTx/>
              <a:buAutoNum type="arabicParenBoth"/>
            </a:pPr>
            <a:r>
              <a:rPr lang="pt-BR" sz="1100" b="1" dirty="0" smtClean="0"/>
              <a:t>WHO</a:t>
            </a:r>
            <a:r>
              <a:rPr lang="pt-BR" sz="1100" dirty="0" smtClean="0"/>
              <a:t> </a:t>
            </a:r>
            <a:r>
              <a:rPr lang="pt-BR" sz="1100" dirty="0" err="1" smtClean="0"/>
              <a:t>Weekly</a:t>
            </a:r>
            <a:r>
              <a:rPr lang="pt-BR" sz="1100" dirty="0" smtClean="0"/>
              <a:t> </a:t>
            </a:r>
            <a:r>
              <a:rPr lang="pt-BR" sz="1100" dirty="0" err="1" smtClean="0"/>
              <a:t>epidemiological</a:t>
            </a:r>
            <a:r>
              <a:rPr lang="pt-BR" sz="1100" dirty="0" smtClean="0"/>
              <a:t> </a:t>
            </a:r>
            <a:r>
              <a:rPr lang="pt-BR" sz="1100" dirty="0" err="1" smtClean="0"/>
              <a:t>record</a:t>
            </a:r>
            <a:r>
              <a:rPr lang="pt-BR" sz="1100" dirty="0" smtClean="0"/>
              <a:t>, No. 35, </a:t>
            </a:r>
            <a:r>
              <a:rPr lang="en-US" sz="1100" dirty="0" smtClean="0"/>
              <a:t>30 AUGUST </a:t>
            </a:r>
            <a:r>
              <a:rPr lang="en-US" sz="1100" b="1" dirty="0" smtClean="0"/>
              <a:t>2013</a:t>
            </a:r>
            <a:r>
              <a:rPr lang="en-US" sz="1100" dirty="0" smtClean="0"/>
              <a:t>, 88th year</a:t>
            </a:r>
            <a:endParaRPr lang="pt-BR" sz="1100" dirty="0" smtClean="0"/>
          </a:p>
          <a:p>
            <a:pPr marL="228600" indent="-228600">
              <a:buAutoNum type="arabicParenBoth"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11560" y="1124744"/>
          <a:ext cx="7920879" cy="35555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0659"/>
                <a:gridCol w="2739927"/>
                <a:gridCol w="2640293"/>
              </a:tblGrid>
              <a:tr h="507779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Dados – OMS 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2011 e 2012</a:t>
                      </a:r>
                      <a:r>
                        <a:rPr lang="pt-BR" sz="2400" b="1" baseline="30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Prevalencia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por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10.000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Incidencia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por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100.000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8990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Mundo</a:t>
                      </a:r>
                    </a:p>
                    <a:p>
                      <a:r>
                        <a:rPr lang="pt-BR" sz="2000" b="0" i="1" dirty="0" err="1" smtClean="0"/>
                        <a:t>trendes</a:t>
                      </a:r>
                      <a:endParaRPr lang="pt-BR" sz="2000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192.246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(0.34)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228. 474 (3.93) 11</a:t>
                      </a:r>
                    </a:p>
                    <a:p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232. 857 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↑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       12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666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Américas</a:t>
                      </a:r>
                    </a:p>
                    <a:p>
                      <a:r>
                        <a:rPr lang="pt-BR" sz="2000" b="0" i="1" dirty="0" err="1" smtClean="0"/>
                        <a:t>trendes</a:t>
                      </a:r>
                      <a:endParaRPr lang="pt-BR" sz="2000" b="0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34. 801   (0.40)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36. 832  (4.18)  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  <a:p>
                      <a:r>
                        <a:rPr lang="pt-BR" sz="2400" b="1" dirty="0" smtClean="0"/>
                        <a:t>36. 178               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990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Brasil</a:t>
                      </a:r>
                      <a:endParaRPr lang="pt-B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t-B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33. 955</a:t>
                      </a:r>
                      <a:r>
                        <a:rPr lang="pt-BR" sz="24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t-BR" sz="2400" b="0" dirty="0" smtClean="0">
                          <a:solidFill>
                            <a:srgbClr val="FF0000"/>
                          </a:solidFill>
                        </a:rPr>
                        <a:t>(2011)</a:t>
                      </a:r>
                    </a:p>
                    <a:p>
                      <a:r>
                        <a:rPr lang="pt-BR" sz="2400" b="1" dirty="0" smtClean="0"/>
                        <a:t>33. 303  </a:t>
                      </a:r>
                      <a:r>
                        <a:rPr lang="pt-BR" sz="2400" b="0" dirty="0" smtClean="0">
                          <a:solidFill>
                            <a:srgbClr val="FF0000"/>
                          </a:solidFill>
                        </a:rPr>
                        <a:t>(2012)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260648"/>
            <a:ext cx="813690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 tamanho do problema </a:t>
            </a:r>
            <a:r>
              <a:rPr lang="pt-BR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hanseníase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Lepra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]</a:t>
            </a:r>
            <a:endParaRPr lang="pt-BR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ióspia de nerv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32400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C:\Users\Celso\Documents\Zé\Hanseniase\garbino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32801"/>
            <a:ext cx="3516635" cy="26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Users\Celso\Documents\Zé\Hanseniase\unidade do nervo 2009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23050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67544" y="1268761"/>
            <a:ext cx="1728217" cy="2308324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Subclínico</a:t>
            </a:r>
          </a:p>
          <a:p>
            <a:r>
              <a:rPr lang="pt-BR" b="1" dirty="0" smtClean="0">
                <a:solidFill>
                  <a:srgbClr val="003300"/>
                </a:solidFill>
              </a:rPr>
              <a:t>O </a:t>
            </a:r>
            <a:r>
              <a:rPr lang="pt-BR" b="1" dirty="0">
                <a:solidFill>
                  <a:srgbClr val="003300"/>
                </a:solidFill>
              </a:rPr>
              <a:t>ML infecta</a:t>
            </a:r>
          </a:p>
          <a:p>
            <a:r>
              <a:rPr lang="pt-BR" b="1" dirty="0">
                <a:solidFill>
                  <a:srgbClr val="003300"/>
                </a:solidFill>
              </a:rPr>
              <a:t>a</a:t>
            </a:r>
          </a:p>
          <a:p>
            <a:r>
              <a:rPr lang="pt-BR" b="1" dirty="0">
                <a:solidFill>
                  <a:srgbClr val="003300"/>
                </a:solidFill>
              </a:rPr>
              <a:t>C Schwann</a:t>
            </a:r>
          </a:p>
          <a:p>
            <a:r>
              <a:rPr lang="pt-BR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+ </a:t>
            </a:r>
            <a:r>
              <a:rPr lang="pt-BR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amielinicas</a:t>
            </a:r>
          </a:p>
          <a:p>
            <a:endParaRPr lang="pt-BR" b="1" dirty="0" smtClean="0">
              <a:solidFill>
                <a:srgbClr val="3366FF"/>
              </a:solidFill>
              <a:latin typeface="Calibri" pitchFamily="34" charset="0"/>
            </a:endParaRPr>
          </a:p>
          <a:p>
            <a:r>
              <a:rPr lang="pt-BR" b="1" dirty="0" smtClean="0">
                <a:solidFill>
                  <a:srgbClr val="3366FF"/>
                </a:solidFill>
                <a:latin typeface="Calibri" pitchFamily="34" charset="0"/>
              </a:rPr>
              <a:t>5 até 10 anos</a:t>
            </a:r>
            <a:endParaRPr lang="pt-BR" b="1" dirty="0" smtClean="0">
              <a:solidFill>
                <a:srgbClr val="3366FF"/>
              </a:solidFill>
            </a:endParaRPr>
          </a:p>
          <a:p>
            <a:r>
              <a:rPr lang="pt-BR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↘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55776" y="1268760"/>
            <a:ext cx="2447602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Reações agudas</a:t>
            </a:r>
          </a:p>
          <a:p>
            <a:r>
              <a:rPr lang="pt-BR" b="1" dirty="0" smtClean="0">
                <a:solidFill>
                  <a:srgbClr val="003300"/>
                </a:solidFill>
              </a:rPr>
              <a:t>Processo </a:t>
            </a:r>
            <a:r>
              <a:rPr lang="pt-BR" b="1" dirty="0">
                <a:solidFill>
                  <a:srgbClr val="003300"/>
                </a:solidFill>
              </a:rPr>
              <a:t>inflamatório </a:t>
            </a:r>
            <a:r>
              <a:rPr lang="pt-BR" dirty="0">
                <a:solidFill>
                  <a:srgbClr val="003300"/>
                </a:solidFill>
              </a:rPr>
              <a:t>difuso</a:t>
            </a:r>
          </a:p>
          <a:p>
            <a:r>
              <a:rPr lang="pt-BR" dirty="0">
                <a:solidFill>
                  <a:srgbClr val="003300"/>
                </a:solidFill>
              </a:rPr>
              <a:t>acomete </a:t>
            </a:r>
            <a:r>
              <a:rPr lang="pt-BR" b="1" dirty="0">
                <a:solidFill>
                  <a:srgbClr val="003300"/>
                </a:solidFill>
              </a:rPr>
              <a:t>todos os tipos de </a:t>
            </a:r>
            <a:r>
              <a:rPr lang="pt-BR" b="1" dirty="0" smtClean="0">
                <a:solidFill>
                  <a:srgbClr val="003300"/>
                </a:solidFill>
              </a:rPr>
              <a:t>fibras </a:t>
            </a:r>
            <a:r>
              <a:rPr lang="pt-BR" b="1" dirty="0" smtClean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10 anos</a:t>
            </a:r>
            <a:endParaRPr lang="pt-BR" b="1" dirty="0">
              <a:solidFill>
                <a:srgbClr val="003300"/>
              </a:solidFill>
            </a:endParaRPr>
          </a:p>
          <a:p>
            <a:r>
              <a:rPr lang="pt-BR" sz="2000" b="1" dirty="0" smtClean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↓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00192" y="4005064"/>
            <a:ext cx="2374900" cy="19389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2000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endParaRPr lang="pt-BR" sz="2000" b="1" dirty="0">
              <a:solidFill>
                <a:srgbClr val="003300"/>
              </a:solidFill>
            </a:endParaRPr>
          </a:p>
          <a:p>
            <a:r>
              <a:rPr lang="pt-BR" sz="2000" b="1" dirty="0">
                <a:solidFill>
                  <a:srgbClr val="003300"/>
                </a:solidFill>
              </a:rPr>
              <a:t>Fibrose intraneural </a:t>
            </a:r>
            <a:r>
              <a:rPr lang="pt-BR" sz="2000" dirty="0">
                <a:solidFill>
                  <a:srgbClr val="003300"/>
                </a:solidFill>
              </a:rPr>
              <a:t>difusa </a:t>
            </a:r>
            <a:r>
              <a:rPr lang="pt-BR" sz="2000" dirty="0" smtClean="0">
                <a:solidFill>
                  <a:srgbClr val="003300"/>
                </a:solidFill>
              </a:rPr>
              <a:t>destrói </a:t>
            </a:r>
            <a:r>
              <a:rPr lang="pt-BR" sz="2000" dirty="0">
                <a:solidFill>
                  <a:srgbClr val="FF0000"/>
                </a:solidFill>
              </a:rPr>
              <a:t>todas as fibras</a:t>
            </a:r>
            <a:r>
              <a:rPr lang="pt-BR" sz="2000" dirty="0">
                <a:solidFill>
                  <a:srgbClr val="003300"/>
                </a:solidFill>
              </a:rPr>
              <a:t>/ todo o nervo </a:t>
            </a:r>
            <a:endParaRPr lang="pt-BR" sz="2000" dirty="0" smtClean="0">
              <a:solidFill>
                <a:srgbClr val="003300"/>
              </a:solidFill>
            </a:endParaRPr>
          </a:p>
          <a:p>
            <a:r>
              <a:rPr lang="pt-BR" sz="2000" b="1" dirty="0" smtClean="0">
                <a:solidFill>
                  <a:srgbClr val="3366FF"/>
                </a:solidFill>
              </a:rPr>
              <a:t>Terminal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6093296"/>
            <a:ext cx="8136904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Evolução muito crônica</a:t>
            </a: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188640"/>
            <a:ext cx="842493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  neuropatia da hanseníase é uma mononeuropatia múltipla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marcadores clínicos importantes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graf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1"/>
            <a:ext cx="4273953" cy="2664297"/>
          </a:xfrm>
          <a:prstGeom prst="rect">
            <a:avLst/>
          </a:prstGeom>
          <a:noFill/>
        </p:spPr>
      </p:pic>
      <p:pic>
        <p:nvPicPr>
          <p:cNvPr id="1026" name="Picture 2" descr="C:\Users\Celso\Documents\Zé\LIVROS\nervos Dyck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528392" cy="4104456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87701" y="350100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 dirty="0">
                <a:solidFill>
                  <a:srgbClr val="CC3300"/>
                </a:solidFill>
                <a:cs typeface="Arial" charset="0"/>
              </a:rPr>
              <a:t>↑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63765" y="350100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 dirty="0">
                <a:solidFill>
                  <a:srgbClr val="CC3300"/>
                </a:solidFill>
                <a:cs typeface="Arial" charset="0"/>
              </a:rPr>
              <a:t>↑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39829" y="350100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i="1" dirty="0">
                <a:solidFill>
                  <a:srgbClr val="CC3300"/>
                </a:solidFill>
                <a:cs typeface="Arial" charset="0"/>
              </a:rPr>
              <a:t>↑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5949280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GB" sz="1100" dirty="0" smtClean="0"/>
              <a:t>Sabin TD et al. </a:t>
            </a:r>
            <a:r>
              <a:rPr lang="en-GB" sz="1100" b="1" dirty="0" smtClean="0"/>
              <a:t>Leprosy </a:t>
            </a:r>
            <a:r>
              <a:rPr lang="en-GB" sz="1100" dirty="0" smtClean="0"/>
              <a:t>– Neuropathy Associated with infections.</a:t>
            </a:r>
            <a:r>
              <a:rPr lang="en-US" sz="1100" dirty="0" smtClean="0"/>
              <a:t>In: </a:t>
            </a:r>
            <a:r>
              <a:rPr lang="en-US" sz="1100" dirty="0" err="1" smtClean="0"/>
              <a:t>Dyck</a:t>
            </a:r>
            <a:r>
              <a:rPr lang="en-US" sz="1100" dirty="0" smtClean="0"/>
              <a:t> PJ and Thomas PK. Peripheral Neuropathy, 2005</a:t>
            </a:r>
          </a:p>
          <a:p>
            <a:pPr marL="228600" indent="-228600">
              <a:buFont typeface="+mj-lt"/>
              <a:buAutoNum type="arabicParenR"/>
            </a:pPr>
            <a:r>
              <a:rPr lang="pt-BR" sz="1100" dirty="0" smtClean="0"/>
              <a:t>Garbino JA. </a:t>
            </a:r>
            <a:r>
              <a:rPr lang="pt-BR" sz="1100" b="1" i="1" dirty="0" smtClean="0"/>
              <a:t>Neuropatia Hanseniana</a:t>
            </a:r>
            <a:r>
              <a:rPr lang="pt-BR" sz="1100" dirty="0" smtClean="0"/>
              <a:t>. In: </a:t>
            </a:r>
            <a:r>
              <a:rPr lang="pt-BR" sz="1100" dirty="0" err="1" smtClean="0"/>
              <a:t>Opromolla</a:t>
            </a:r>
            <a:r>
              <a:rPr lang="pt-BR" sz="1100" dirty="0" smtClean="0"/>
              <a:t> DVA. Noções de Hansenologia. 2000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30497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  <a:latin typeface="Calibri"/>
              </a:rPr>
              <a:t>&lt;</a:t>
            </a:r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  </a:t>
            </a:r>
            <a:r>
              <a:rPr lang="pt-BR" sz="2800" b="1" dirty="0" smtClean="0">
                <a:solidFill>
                  <a:srgbClr val="0000FF"/>
                </a:solidFill>
                <a:latin typeface="Calibri"/>
              </a:rPr>
              <a:t>→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6339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&gt;  →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55976" y="4437112"/>
            <a:ext cx="43204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Mononeuropatia ou Mononeuro múltipla</a:t>
            </a:r>
          </a:p>
          <a:p>
            <a:r>
              <a:rPr lang="pt-BR" dirty="0" smtClean="0"/>
              <a:t>Mista: desmielinizante </a:t>
            </a:r>
            <a:r>
              <a:rPr lang="pt-BR" dirty="0" smtClean="0">
                <a:latin typeface="Calibri"/>
              </a:rPr>
              <a:t>→</a:t>
            </a:r>
            <a:r>
              <a:rPr lang="pt-BR" dirty="0" smtClean="0"/>
              <a:t> axonal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Sindromes</a:t>
            </a:r>
            <a:r>
              <a:rPr lang="pt-BR" dirty="0" smtClean="0">
                <a:solidFill>
                  <a:srgbClr val="FF0000"/>
                </a:solidFill>
              </a:rPr>
              <a:t> compressivas nos túneis</a:t>
            </a:r>
          </a:p>
          <a:p>
            <a:r>
              <a:rPr lang="pt-BR" dirty="0" smtClean="0"/>
              <a:t>Nervos espessados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491880" y="5085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1)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38842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</TotalTime>
  <Words>1377</Words>
  <Application>Microsoft Office PowerPoint</Application>
  <PresentationFormat>Apresentação na tela (4:3)</PresentationFormat>
  <Paragraphs>251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Doenças tropicais</vt:lpstr>
      <vt:lpstr> As 8 doenças tropicais “negligenciadas/neglected diseases" da OMS 1 </vt:lpstr>
      <vt:lpstr>Neuropatia da doença de Chagas crônica </vt:lpstr>
      <vt:lpstr>Outras “negligenciadas” da OMS  TDR Programm for Research and Training in Tropical Diseases</vt:lpstr>
      <vt:lpstr>London School of Hygiene and Tropical Medicine, 1909</vt:lpstr>
      <vt:lpstr>Slide 7</vt:lpstr>
      <vt:lpstr>Slide 8</vt:lpstr>
      <vt:lpstr>marcadores clínicos importantes</vt:lpstr>
      <vt:lpstr>peculiaridades marcantes à neurocondução</vt:lpstr>
      <vt:lpstr>Hanseniase modelo de síndrome compressiva / entrapment </vt:lpstr>
      <vt:lpstr>    São de interesse para o neurofisiologista a hanseníase neural   er suspeitos de HNP </vt:lpstr>
      <vt:lpstr>Hanseníase neural primaria – HNP  primarily neuritic leprosy, pure neuritic leprosy, neuritic leprosy, polineuritic leprosy </vt:lpstr>
      <vt:lpstr>Causas de Mononeuropatias e M Múltiplas</vt:lpstr>
      <vt:lpstr>Slide 15</vt:lpstr>
      <vt:lpstr>Slide 16</vt:lpstr>
      <vt:lpstr>Amostra dos diagnósticos encontrados nos 79 finais/162</vt:lpstr>
      <vt:lpstr>Padrão histopatológico na HNP </vt:lpstr>
      <vt:lpstr>Após a introdução do teste imuno - histoquimico com antígeno anti - BCG os Inf Inf inespecificos, se positivos, passam a diagnóstico definido 1</vt:lpstr>
      <vt:lpstr>Algoritmos para a investigação de HNP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HANSENÍASE NEURAL PRIMÁRIA (HNP) – Revisão sistemática</dc:title>
  <dc:creator>Celso</dc:creator>
  <cp:lastModifiedBy>Celso</cp:lastModifiedBy>
  <cp:revision>482</cp:revision>
  <dcterms:created xsi:type="dcterms:W3CDTF">2011-04-10T13:28:24Z</dcterms:created>
  <dcterms:modified xsi:type="dcterms:W3CDTF">2013-10-05T16:13:26Z</dcterms:modified>
</cp:coreProperties>
</file>