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72" r:id="rId3"/>
    <p:sldId id="373" r:id="rId4"/>
    <p:sldId id="338" r:id="rId5"/>
    <p:sldId id="281" r:id="rId6"/>
    <p:sldId id="374" r:id="rId7"/>
    <p:sldId id="352" r:id="rId8"/>
    <p:sldId id="327" r:id="rId9"/>
    <p:sldId id="369" r:id="rId10"/>
    <p:sldId id="376" r:id="rId11"/>
    <p:sldId id="370" r:id="rId12"/>
    <p:sldId id="346" r:id="rId13"/>
    <p:sldId id="364" r:id="rId14"/>
    <p:sldId id="343" r:id="rId15"/>
    <p:sldId id="349" r:id="rId16"/>
    <p:sldId id="377" r:id="rId17"/>
    <p:sldId id="360" r:id="rId18"/>
    <p:sldId id="344" r:id="rId19"/>
    <p:sldId id="353" r:id="rId20"/>
    <p:sldId id="362" r:id="rId21"/>
    <p:sldId id="347" r:id="rId22"/>
    <p:sldId id="378" r:id="rId23"/>
    <p:sldId id="365" r:id="rId24"/>
    <p:sldId id="357" r:id="rId25"/>
    <p:sldId id="284" r:id="rId26"/>
    <p:sldId id="290" r:id="rId27"/>
    <p:sldId id="321" r:id="rId28"/>
    <p:sldId id="325" r:id="rId29"/>
    <p:sldId id="366" r:id="rId30"/>
    <p:sldId id="367" r:id="rId31"/>
    <p:sldId id="368" r:id="rId32"/>
    <p:sldId id="371" r:id="rId33"/>
  </p:sldIdLst>
  <p:sldSz cx="9144000" cy="6858000" type="screen4x3"/>
  <p:notesSz cx="6858000" cy="97345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CC"/>
    <a:srgbClr val="E1EBF7"/>
    <a:srgbClr val="FF7C80"/>
    <a:srgbClr val="FF3300"/>
    <a:srgbClr val="FFCC66"/>
    <a:srgbClr val="FFFF99"/>
    <a:srgbClr val="FFCC00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3849" autoAdjust="0"/>
  </p:normalViewPr>
  <p:slideViewPr>
    <p:cSldViewPr>
      <p:cViewPr varScale="1">
        <p:scale>
          <a:sx n="109" d="100"/>
          <a:sy n="109" d="100"/>
        </p:scale>
        <p:origin x="18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2542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-ARQ\DEPARTAMENTOS$\DIV_REABILITACAO\A-%20PROSPECTIVE%20NERVE\ARQUIVO%20FINAL%20JUL%2023\Nervos%20Cirurgicos%20todos%20juntos-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-ARQ\DEPARTAMENTOS$\DIV_REABILITACAO\A-%20PROSPECTIVE%20NERVE\ARQUIVO%20FINAL%20JUL%2023\Nervos%20Cirurgicos%20todos%20juntos-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PAMC </a:t>
            </a:r>
            <a:r>
              <a:rPr lang="en-US" dirty="0" err="1" smtClean="0"/>
              <a:t>punho</a:t>
            </a:r>
            <a:endParaRPr lang="en-US" dirty="0"/>
          </a:p>
        </c:rich>
      </c:tx>
      <c:layout>
        <c:manualLayout>
          <c:xMode val="edge"/>
          <c:yMode val="edge"/>
          <c:x val="0.45244618789633395"/>
          <c:y val="6.753245497634913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Plan1!$A$17</c:f>
              <c:strCache>
                <c:ptCount val="1"/>
                <c:pt idx="0">
                  <c:v>Amp wrist</c:v>
                </c:pt>
              </c:strCache>
            </c:strRef>
          </c:tx>
          <c:marker>
            <c:symbol val="none"/>
          </c:marker>
          <c:val>
            <c:numRef>
              <c:f>Plan1!$B$17:$G$17</c:f>
              <c:numCache>
                <c:formatCode>General</c:formatCode>
                <c:ptCount val="6"/>
                <c:pt idx="0">
                  <c:v>1.04</c:v>
                </c:pt>
                <c:pt idx="1">
                  <c:v>1.18</c:v>
                </c:pt>
                <c:pt idx="2">
                  <c:v>1.23</c:v>
                </c:pt>
                <c:pt idx="3">
                  <c:v>1.42</c:v>
                </c:pt>
                <c:pt idx="4">
                  <c:v>2.99</c:v>
                </c:pt>
                <c:pt idx="5">
                  <c:v>4.1500000000000004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1371232"/>
        <c:axId val="1021372864"/>
      </c:lineChart>
      <c:catAx>
        <c:axId val="1021371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21372864"/>
        <c:crosses val="autoZero"/>
        <c:auto val="1"/>
        <c:lblAlgn val="ctr"/>
        <c:lblOffset val="100"/>
        <c:noMultiLvlLbl val="0"/>
      </c:catAx>
      <c:valAx>
        <c:axId val="102137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1371232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54418953449616725"/>
          <c:y val="0.72989290039083743"/>
          <c:w val="0.21367635234503135"/>
          <c:h val="0.11101668491541523"/>
        </c:manualLayout>
      </c:layout>
      <c:overlay val="0"/>
    </c:legend>
    <c:plotVisOnly val="1"/>
    <c:dispBlanksAs val="gap"/>
    <c:showDLblsOverMax val="0"/>
  </c:chart>
  <c:spPr>
    <a:ln w="28575"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138818199055915"/>
          <c:y val="6.8724623707750815E-2"/>
          <c:w val="0.65413887907810997"/>
          <c:h val="0.78857189167186226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Plan1!$B$21:$G$21</c:f>
              <c:numCache>
                <c:formatCode>General</c:formatCode>
                <c:ptCount val="6"/>
                <c:pt idx="0">
                  <c:v>42.3</c:v>
                </c:pt>
                <c:pt idx="1">
                  <c:v>36.700000000000003</c:v>
                </c:pt>
                <c:pt idx="2">
                  <c:v>44</c:v>
                </c:pt>
                <c:pt idx="3">
                  <c:v>41.5</c:v>
                </c:pt>
                <c:pt idx="4">
                  <c:v>37.9</c:v>
                </c:pt>
                <c:pt idx="5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4762336"/>
        <c:axId val="1193483008"/>
      </c:lineChart>
      <c:catAx>
        <c:axId val="1324762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93483008"/>
        <c:crosses val="autoZero"/>
        <c:auto val="1"/>
        <c:lblAlgn val="ctr"/>
        <c:lblOffset val="100"/>
        <c:noMultiLvlLbl val="0"/>
      </c:catAx>
      <c:valAx>
        <c:axId val="119348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2476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16250012474681"/>
          <c:y val="0.71740478868712843"/>
          <c:w val="0.28083749987525325"/>
          <c:h val="0.1230130162301141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0.03704</cdr:y>
    </cdr:from>
    <cdr:to>
      <cdr:x>0.32203</cdr:x>
      <cdr:y>0.33333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0" y="72008"/>
          <a:ext cx="136815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dirty="0" smtClean="0"/>
            <a:t>VC cotovelo</a:t>
          </a:r>
          <a:endParaRPr lang="pt-BR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2EFAE-459E-4E06-9C8A-168CE9D4D5F9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5F1C4-9B4B-4BD3-9D0A-4B8A80ED996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079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74FD3-0FF5-4B13-B729-EA6FA037529D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730250"/>
            <a:ext cx="4864100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623911"/>
            <a:ext cx="5486400" cy="4380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05BE-079B-4C94-ADD9-7D7820EF5A9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02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744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000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991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25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810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866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74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75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150E8-ED96-4EDD-BA7E-211F640A27C3}" type="slidenum">
              <a:rPr lang="pt-BR" altLang="pt-BR" smtClean="0"/>
              <a:pPr/>
              <a:t>11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02666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63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65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8CCAC-1F61-4272-9483-4A8FB9D55B01}" type="slidenum">
              <a:rPr lang="en-GB"/>
              <a:pPr/>
              <a:t>18</a:t>
            </a:fld>
            <a:endParaRPr lang="en-GB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28663"/>
            <a:ext cx="4872038" cy="3652837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238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605BE-079B-4C94-ADD9-7D7820EF5A9E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43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0B6BC-D517-4B74-9948-86B46C8075B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132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851994-5273-47E7-9E15-E53472F4A2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562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EF29-D2BD-49AB-95B0-E652F3C0EA68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EF29-D2BD-49AB-95B0-E652F3C0EA68}" type="datetimeFigureOut">
              <a:rPr lang="pt-BR" smtClean="0"/>
              <a:pPr/>
              <a:t>12/03/2016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3CB5A-4B52-4AA4-89AA-D92430C868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11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Planilha_do_Microsoft_Excel_97-20031.xls"/><Relationship Id="rId4" Type="http://schemas.openxmlformats.org/officeDocument/2006/relationships/image" Target="../media/image19.png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t&amp;rct=j&amp;q=prymary%20neural%20leprosy%20%E2%80%93%20systematic%20review&amp;source=web&amp;cd=3&amp;cad=rja&amp;ved=0CEMQFjAC&amp;url=http://www.scielo.br/scielo.php?pid=S0004-282X2013000600397&amp;script=sci_arttext&amp;ei=6QT3Ue-ADIiA9QTT14C4Ag&amp;usg=AFQjCNHsRCDMcGsrVBWFFNaBJHhM8J_Siw" TargetMode="External"/><Relationship Id="rId2" Type="http://schemas.openxmlformats.org/officeDocument/2006/relationships/hyperlink" Target="http://www.projetodiretrizes.org.br/.../hanseniase_neural_primaria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jetodiretrizes.org.br/.../hanseniase_neural_primari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.br/url?sa=t&amp;rct=j&amp;q=prymary%20neural%20leprosy%20%E2%80%93%20systematic%20review&amp;source=web&amp;cd=3&amp;cad=rja&amp;ved=0CEMQFjAC&amp;url=http://www.scielo.br/scielo.php?pid=S0004-282X2013000600397&amp;script=sci_arttext&amp;ei=6QT3Ue-ADIiA9QTT14C4Ag&amp;usg=AFQjCNHsRCDMcGsrVBWFFNaBJHhM8J_Siw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t&amp;rct=j&amp;q=prymary%20neural%20leprosy%20%E2%80%93%20systematic%20review&amp;source=web&amp;cd=3&amp;cad=rja&amp;ved=0CEMQFjAC&amp;url=http://www.scielo.br/scielo.php?pid=S0004-282X2013000600397&amp;script=sci_arttext&amp;ei=6QT3Ue-ADIiA9QTT14C4Ag&amp;usg=AFQjCNHsRCDMcGsrVBWFFNaBJHhM8J_Siw" TargetMode="External"/><Relationship Id="rId2" Type="http://schemas.openxmlformats.org/officeDocument/2006/relationships/hyperlink" Target="http://www.projetodiretrizes.org.br/.../hanseniase_neural_primaria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soma.br/.../Hanseniase%20Avan&#231;os%20e%20Desafios-colorido.pd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52120" y="5085184"/>
            <a:ext cx="2880320" cy="792088"/>
          </a:xfrm>
        </p:spPr>
        <p:txBody>
          <a:bodyPr>
            <a:normAutofit/>
          </a:bodyPr>
          <a:lstStyle/>
          <a:p>
            <a:pPr algn="r"/>
            <a:r>
              <a:rPr lang="pt-BR" b="1" i="1" dirty="0" smtClean="0">
                <a:solidFill>
                  <a:schemeClr val="tx1"/>
                </a:solidFill>
                <a:latin typeface="Chiller" panose="04020404031007020602" pitchFamily="82" charset="0"/>
              </a:rPr>
              <a:t>Garbino - ILSL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544" y="1628800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Mesa: MONONEUROPATIAS MÚLTIPLAS - </a:t>
            </a:r>
            <a:r>
              <a:rPr lang="pt-BR" sz="2800" dirty="0" smtClean="0">
                <a:latin typeface="+mj-lt"/>
                <a:cs typeface="Arial" pitchFamily="34" charset="0"/>
              </a:rPr>
              <a:t>HANSENIASE</a:t>
            </a:r>
            <a:endParaRPr lang="pt-BR" sz="3200" dirty="0" smtClean="0">
              <a:latin typeface="+mj-lt"/>
              <a:cs typeface="Arial" pitchFamily="34" charset="0"/>
            </a:endParaRPr>
          </a:p>
          <a:p>
            <a:pPr algn="ctr"/>
            <a:endParaRPr lang="pt-BR" sz="3200" b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 DOENÇA INFECCIOSA CRÔNICA</a:t>
            </a:r>
          </a:p>
          <a:p>
            <a:pPr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NEUROPATIA INFLAMATÓRIA SUBAGUDA</a:t>
            </a:r>
          </a:p>
          <a:p>
            <a:pPr algn="ctr"/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(recorrente)</a:t>
            </a:r>
            <a:endParaRPr lang="pt-BR" sz="3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03748" y="6021288"/>
            <a:ext cx="453650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Natal- 2015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378237"/>
            <a:ext cx="8352928" cy="9212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XXV CONGRESSO BRASILEIRO  DE </a:t>
            </a:r>
            <a:r>
              <a:rPr lang="pt-BR" sz="2600" dirty="0" smtClean="0">
                <a:solidFill>
                  <a:schemeClr val="tx1"/>
                </a:solidFill>
                <a:latin typeface="Arial Rounded MT Bold" pitchFamily="34" charset="0"/>
              </a:rPr>
              <a:t>NEUROFISIOLOGIA CLINICA </a:t>
            </a:r>
            <a:endParaRPr lang="pt-BR" sz="26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F0000"/>
                </a:solidFill>
              </a:rPr>
              <a:t>Clínica</a:t>
            </a:r>
            <a:endParaRPr lang="pt-B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850" y="236932"/>
            <a:ext cx="8175658" cy="922337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pt-BR" sz="3600" dirty="0" smtClean="0">
                <a:cs typeface="Arial" pitchFamily="34" charset="0"/>
              </a:rPr>
              <a:t>marcadores clínicos - ”</a:t>
            </a:r>
            <a:r>
              <a:rPr lang="pt-B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peculiaridades</a:t>
            </a:r>
            <a:r>
              <a:rPr lang="pt-BR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”</a:t>
            </a:r>
            <a:r>
              <a:rPr lang="pt-BR" sz="3600" b="1" dirty="0" smtClean="0">
                <a:cs typeface="Arial" pitchFamily="34" charset="0"/>
              </a:rPr>
              <a:t/>
            </a:r>
            <a:br>
              <a:rPr lang="pt-BR" sz="3600" b="1" dirty="0" smtClean="0">
                <a:cs typeface="Arial" pitchFamily="34" charset="0"/>
              </a:rPr>
            </a:br>
            <a:endParaRPr lang="pt-BR" sz="3600" i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8195" name="Picture 2" descr="graf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006" y="3424828"/>
            <a:ext cx="3744416" cy="1990265"/>
          </a:xfrm>
          <a:prstGeom prst="rect">
            <a:avLst/>
          </a:prstGeom>
          <a:ln w="9525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6" name="Picture 2" descr="C:\Users\Celso\Documents\Zé\LIVROS\nervos Dyck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8" y="1083624"/>
            <a:ext cx="3527425" cy="4306108"/>
          </a:xfrm>
          <a:prstGeom prst="rect">
            <a:avLst/>
          </a:prstGeom>
          <a:ln w="1270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790292" y="47720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 b="1" i="1" dirty="0">
                <a:solidFill>
                  <a:srgbClr val="CC3300"/>
                </a:solidFill>
                <a:cs typeface="Arial" panose="020B0604020202020204" pitchFamily="34" charset="0"/>
              </a:rPr>
              <a:t>↑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298882" y="47720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 b="1" i="1" dirty="0">
                <a:solidFill>
                  <a:srgbClr val="CC3300"/>
                </a:solidFill>
                <a:cs typeface="Arial" panose="020B0604020202020204" pitchFamily="34" charset="0"/>
              </a:rPr>
              <a:t>↑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5826790" y="47720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 b="1" i="1" dirty="0">
                <a:solidFill>
                  <a:srgbClr val="CC3300"/>
                </a:solidFill>
                <a:cs typeface="Arial" panose="020B0604020202020204" pitchFamily="34" charset="0"/>
              </a:rPr>
              <a:t>↑</a:t>
            </a:r>
          </a:p>
        </p:txBody>
      </p:sp>
      <p:sp>
        <p:nvSpPr>
          <p:cNvPr id="8200" name="CaixaDeTexto 7"/>
          <p:cNvSpPr txBox="1">
            <a:spLocks noChangeArrowheads="1"/>
          </p:cNvSpPr>
          <p:nvPr/>
        </p:nvSpPr>
        <p:spPr bwMode="auto">
          <a:xfrm>
            <a:off x="600075" y="5837421"/>
            <a:ext cx="85439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/>
            </a:pPr>
            <a:r>
              <a:rPr lang="en-GB" altLang="pt-BR" sz="1100" dirty="0"/>
              <a:t>Sabin TD et al. </a:t>
            </a:r>
            <a:r>
              <a:rPr lang="en-GB" altLang="pt-BR" sz="1100" b="1" dirty="0"/>
              <a:t>Leprosy </a:t>
            </a:r>
            <a:r>
              <a:rPr lang="en-GB" altLang="pt-BR" sz="1100" dirty="0"/>
              <a:t>– Neuropathy Associated with infections.</a:t>
            </a:r>
            <a:r>
              <a:rPr lang="en-US" altLang="pt-BR" sz="1100" dirty="0"/>
              <a:t>In: </a:t>
            </a:r>
            <a:r>
              <a:rPr lang="en-US" altLang="pt-BR" sz="1100" dirty="0" err="1">
                <a:solidFill>
                  <a:srgbClr val="0066FF"/>
                </a:solidFill>
              </a:rPr>
              <a:t>Dyck</a:t>
            </a:r>
            <a:r>
              <a:rPr lang="en-US" altLang="pt-BR" sz="1100" dirty="0">
                <a:solidFill>
                  <a:srgbClr val="0066FF"/>
                </a:solidFill>
              </a:rPr>
              <a:t>  &amp; Thomas</a:t>
            </a:r>
            <a:r>
              <a:rPr lang="en-US" altLang="pt-BR" sz="1100" dirty="0"/>
              <a:t>. Peripheral Neuropathy, 2005</a:t>
            </a:r>
          </a:p>
          <a:p>
            <a:pPr>
              <a:buFont typeface="+mj-lt"/>
              <a:buAutoNum type="arabicPeriod"/>
            </a:pPr>
            <a:r>
              <a:rPr lang="pt-BR" sz="1100" dirty="0"/>
              <a:t>Garbino, JA. O paciente com suspeita de hanseníase primariamente neural. </a:t>
            </a:r>
            <a:r>
              <a:rPr lang="pt-BR" sz="1100" i="1" dirty="0"/>
              <a:t>Hansen </a:t>
            </a:r>
            <a:r>
              <a:rPr lang="pt-BR" sz="1100" i="1" dirty="0" err="1"/>
              <a:t>Int</a:t>
            </a:r>
            <a:r>
              <a:rPr lang="pt-BR" sz="1100" dirty="0"/>
              <a:t>, v. 32, p. 925-2720-1-PB, 2007</a:t>
            </a:r>
          </a:p>
          <a:p>
            <a:pPr>
              <a:buFont typeface="+mj-lt"/>
              <a:buAutoNum type="arabicPeriod"/>
            </a:pPr>
            <a:r>
              <a:rPr lang="pt-BR" altLang="pt-BR" sz="1100" dirty="0" smtClean="0"/>
              <a:t>Garbino </a:t>
            </a:r>
            <a:r>
              <a:rPr lang="pt-BR" altLang="pt-BR" sz="1100" dirty="0"/>
              <a:t>JA. </a:t>
            </a:r>
            <a:r>
              <a:rPr lang="pt-BR" altLang="pt-BR" sz="1100" b="1" dirty="0"/>
              <a:t>Neuropatia Hanseniana</a:t>
            </a:r>
            <a:r>
              <a:rPr lang="pt-BR" altLang="pt-BR" sz="1100" dirty="0"/>
              <a:t>. In: Opromolla DVA. Noções de Hansenologia. 2000</a:t>
            </a:r>
          </a:p>
        </p:txBody>
      </p:sp>
      <p:sp>
        <p:nvSpPr>
          <p:cNvPr id="8201" name="CaixaDeTexto 8"/>
          <p:cNvSpPr txBox="1">
            <a:spLocks noChangeArrowheads="1"/>
          </p:cNvSpPr>
          <p:nvPr/>
        </p:nvSpPr>
        <p:spPr bwMode="auto">
          <a:xfrm>
            <a:off x="212186" y="2781826"/>
            <a:ext cx="10795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&lt;</a:t>
            </a:r>
            <a:r>
              <a:rPr lang="pt-BR" alt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pt-BR" altLang="pt-BR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→</a:t>
            </a:r>
          </a:p>
          <a:p>
            <a:r>
              <a:rPr lang="pt-BR" altLang="pt-BR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Aqui </a:t>
            </a:r>
            <a:r>
              <a:rPr lang="pt-BR" altLang="pt-BR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Tu</a:t>
            </a:r>
            <a:r>
              <a:rPr lang="pt-BR" altLang="pt-BR" sz="1600" dirty="0">
                <a:solidFill>
                  <a:srgbClr val="0000FF"/>
                </a:solidFill>
                <a:latin typeface="Calibri" panose="020F0502020204030204" pitchFamily="34" charset="0"/>
              </a:rPr>
              <a:t> de</a:t>
            </a:r>
          </a:p>
          <a:p>
            <a:r>
              <a:rPr lang="pt-BR" altLang="pt-BR" sz="1600" dirty="0">
                <a:solidFill>
                  <a:srgbClr val="0000FF"/>
                </a:solidFill>
                <a:latin typeface="Calibri" panose="020F0502020204030204" pitchFamily="34" charset="0"/>
              </a:rPr>
              <a:t>nervo </a:t>
            </a:r>
            <a:r>
              <a:rPr lang="pt-BR" altLang="pt-BR" sz="1600" b="1" baseline="30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endParaRPr lang="pt-BR" altLang="pt-BR" sz="1600" b="1" baseline="30000" dirty="0">
              <a:solidFill>
                <a:srgbClr val="0000FF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139952" y="1042263"/>
            <a:ext cx="4519352" cy="224676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Mononeuropatia e Mononeuro múltipla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Mista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desmielinizante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→ axonal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Síndromes compressivas/ </a:t>
            </a:r>
            <a:r>
              <a:rPr lang="pt-BR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entrapment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(Nervos espessados)</a:t>
            </a:r>
          </a:p>
        </p:txBody>
      </p:sp>
      <p:sp>
        <p:nvSpPr>
          <p:cNvPr id="8204" name="CaixaDeTexto 12"/>
          <p:cNvSpPr txBox="1">
            <a:spLocks noChangeArrowheads="1"/>
          </p:cNvSpPr>
          <p:nvPr/>
        </p:nvSpPr>
        <p:spPr bwMode="auto">
          <a:xfrm>
            <a:off x="3263796" y="152989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dirty="0" smtClean="0"/>
              <a:t>(1)</a:t>
            </a:r>
            <a:endParaRPr lang="pt-BR" altLang="pt-BR" dirty="0"/>
          </a:p>
        </p:txBody>
      </p:sp>
      <p:sp>
        <p:nvSpPr>
          <p:cNvPr id="8205" name="CaixaDeTexto 13"/>
          <p:cNvSpPr txBox="1">
            <a:spLocks noChangeArrowheads="1"/>
          </p:cNvSpPr>
          <p:nvPr/>
        </p:nvSpPr>
        <p:spPr bwMode="auto">
          <a:xfrm>
            <a:off x="7812360" y="3941576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dirty="0" smtClean="0"/>
              <a:t>(3)</a:t>
            </a:r>
            <a:endParaRPr lang="pt-BR" alt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81850" y="4419961"/>
            <a:ext cx="7401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→</a:t>
            </a:r>
            <a:endParaRPr lang="pt-BR" altLang="pt-BR" sz="3200" b="1" i="1" baseline="30000" dirty="0">
              <a:solidFill>
                <a:srgbClr val="0000FF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85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530" y="404663"/>
            <a:ext cx="3273937" cy="2840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73499" y="5733256"/>
            <a:ext cx="8584061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pt-BR" sz="900" dirty="0" smtClean="0">
                <a:latin typeface="Arial" pitchFamily="34" charset="0"/>
                <a:cs typeface="Arial" pitchFamily="34" charset="0"/>
              </a:rPr>
              <a:t>De Faria CR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Silva IM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. Electromyographic </a:t>
            </a:r>
            <a:r>
              <a:rPr lang="pt-BR" sz="900" dirty="0" err="1">
                <a:latin typeface="Arial" pitchFamily="34" charset="0"/>
                <a:cs typeface="Arial" pitchFamily="34" charset="0"/>
              </a:rPr>
              <a:t>diagnosis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 of leprosy. Arq. </a:t>
            </a:r>
            <a:r>
              <a:rPr lang="pt-BR" sz="900" dirty="0" err="1" smtClean="0">
                <a:latin typeface="Arial" pitchFamily="34" charset="0"/>
                <a:cs typeface="Arial" pitchFamily="34" charset="0"/>
              </a:rPr>
              <a:t>NeuroPsiquiatr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, 1990</a:t>
            </a:r>
            <a:endParaRPr lang="pt-BR" sz="9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pt-BR" sz="900" dirty="0" smtClean="0">
                <a:latin typeface="Arial" pitchFamily="34" charset="0"/>
                <a:cs typeface="Arial" pitchFamily="34" charset="0"/>
              </a:rPr>
              <a:t>Garbino JA. 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Eletroneuromiografia em Hanseníase. In: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Duerksen,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F. &amp;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Virmond, 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M</a:t>
            </a:r>
            <a:r>
              <a:rPr lang="pt-BR" sz="900" i="1" dirty="0">
                <a:latin typeface="Arial" pitchFamily="34" charset="0"/>
                <a:cs typeface="Arial" pitchFamily="34" charset="0"/>
              </a:rPr>
              <a:t>. Cirurgia Reparadora e Reabilitação </a:t>
            </a:r>
            <a:r>
              <a:rPr lang="pt-BR" sz="900" i="1" dirty="0" smtClean="0">
                <a:latin typeface="Arial" pitchFamily="34" charset="0"/>
                <a:cs typeface="Arial" pitchFamily="34" charset="0"/>
              </a:rPr>
              <a:t>em Hanseníase</a:t>
            </a:r>
            <a:r>
              <a:rPr lang="pt-BR" sz="9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1997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Vital RT et al</a:t>
            </a:r>
            <a:r>
              <a:rPr lang="en-US" sz="9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9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Isolated median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neuropathy as the first symptom of  l</a:t>
            </a:r>
            <a:r>
              <a:rPr lang="pt-BR" sz="900" dirty="0" err="1" smtClean="0">
                <a:latin typeface="Arial" pitchFamily="34" charset="0"/>
                <a:cs typeface="Arial" pitchFamily="34" charset="0"/>
              </a:rPr>
              <a:t>eprosy</a:t>
            </a:r>
            <a:r>
              <a:rPr lang="pt-BR" sz="900" dirty="0" smtClean="0">
                <a:latin typeface="Arial" pitchFamily="34" charset="0"/>
                <a:cs typeface="Arial" pitchFamily="34" charset="0"/>
              </a:rPr>
              <a:t>. MUSCLE &amp; NERVE, August 2013.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pt-BR" altLang="pt-BR" sz="900" dirty="0">
                <a:latin typeface="Arial" panose="020B0604020202020204" pitchFamily="34" charset="0"/>
                <a:cs typeface="Arial" panose="020B0604020202020204" pitchFamily="34" charset="0"/>
              </a:rPr>
              <a:t>Dos Santos CBA. Estudo da distribuição da perda sensitiva na hanseníase</a:t>
            </a:r>
            <a:r>
              <a:rPr lang="pt-BR" alt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altLang="pt-BR" sz="900" dirty="0">
                <a:latin typeface="Arial" panose="020B0604020202020204" pitchFamily="34" charset="0"/>
                <a:cs typeface="Arial" panose="020B0604020202020204" pitchFamily="34" charset="0"/>
              </a:rPr>
              <a:t> [dissertação]. FMRP-USP; 2010. </a:t>
            </a:r>
            <a:r>
              <a:rPr lang="pt-BR" altLang="pt-BR" sz="900" b="1" i="1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pt-BR" altLang="pt-BR" sz="900" b="1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Wilson</a:t>
            </a:r>
            <a:endParaRPr lang="pt-BR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83568" y="1431355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/>
              <a:t>Mononeuropatia múltipla sensitiva </a:t>
            </a:r>
            <a:r>
              <a:rPr lang="pt-BR" sz="2800" dirty="0" smtClean="0"/>
              <a:t>dos ramos digitais da mão </a:t>
            </a:r>
            <a:r>
              <a:rPr lang="pt-BR" sz="2800" b="1" baseline="30000" dirty="0" smtClean="0"/>
              <a:t>1,2,3,4</a:t>
            </a:r>
            <a:r>
              <a:rPr lang="pt-BR" sz="2800" dirty="0" smtClean="0"/>
              <a:t>.</a:t>
            </a:r>
            <a:r>
              <a:rPr lang="pt-BR" sz="2800" b="1" dirty="0" smtClean="0"/>
              <a:t> </a:t>
            </a:r>
          </a:p>
          <a:p>
            <a:r>
              <a:rPr lang="pt-BR" sz="2800" i="1" dirty="0" smtClean="0"/>
              <a:t>Carlos </a:t>
            </a:r>
            <a:r>
              <a:rPr lang="pt-BR" sz="2800" i="1" dirty="0"/>
              <a:t>Roberto de Faria</a:t>
            </a:r>
            <a:r>
              <a:rPr lang="pt-BR" sz="2800" b="1" i="1" baseline="30000" dirty="0"/>
              <a:t> </a:t>
            </a:r>
            <a:r>
              <a:rPr lang="pt-BR" sz="2800" dirty="0" smtClean="0"/>
              <a:t>idealizou o termo </a:t>
            </a:r>
            <a:r>
              <a:rPr lang="pt-BR" sz="2800" b="1" dirty="0" smtClean="0"/>
              <a:t>“mosaico” </a:t>
            </a:r>
            <a:r>
              <a:rPr lang="pt-BR" sz="2800" dirty="0" smtClean="0"/>
              <a:t>para essa distribuição</a:t>
            </a:r>
            <a:r>
              <a:rPr lang="pt-BR" sz="2800" b="1" baseline="30000" dirty="0" smtClean="0"/>
              <a:t>1</a:t>
            </a:r>
            <a:r>
              <a:rPr lang="pt-BR" sz="2800" dirty="0" smtClean="0"/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125974" y="4509120"/>
            <a:ext cx="53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(4)</a:t>
            </a:r>
            <a:endParaRPr lang="pt-BR" sz="2400" b="1" dirty="0"/>
          </a:p>
        </p:txBody>
      </p:sp>
      <p:pic>
        <p:nvPicPr>
          <p:cNvPr id="6" name="Imagem 5" descr="mapeamento_sensitivo 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32" y="3501008"/>
            <a:ext cx="3273936" cy="202289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aixaDeTexto 6"/>
          <p:cNvSpPr txBox="1"/>
          <p:nvPr/>
        </p:nvSpPr>
        <p:spPr>
          <a:xfrm>
            <a:off x="8186064" y="1756847"/>
            <a:ext cx="536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(1)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292584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Mononeuropatia múltipla</a:t>
            </a:r>
          </a:p>
        </p:txBody>
      </p:sp>
    </p:spTree>
    <p:extLst>
      <p:ext uri="{BB962C8B-B14F-4D97-AF65-F5344CB8AC3E}">
        <p14:creationId xmlns:p14="http://schemas.microsoft.com/office/powerpoint/2010/main" val="30503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01824" y="1340769"/>
            <a:ext cx="7772400" cy="3672408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Neuropatia inflamatória </a:t>
            </a:r>
            <a:r>
              <a:rPr lang="pt-BR" sz="4000" dirty="0" err="1" smtClean="0"/>
              <a:t>desmielinizante</a:t>
            </a:r>
            <a:r>
              <a:rPr lang="pt-BR" sz="4000" dirty="0" smtClean="0"/>
              <a:t> subaguda/ </a:t>
            </a:r>
            <a:r>
              <a:rPr lang="pt-B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CIDP </a:t>
            </a:r>
            <a:r>
              <a:rPr lang="pt-BR" sz="4000" b="1" baseline="30000" dirty="0" smtClean="0"/>
              <a:t>1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Síndromes compressivas / </a:t>
            </a:r>
            <a:r>
              <a:rPr lang="pt-BR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entrapments</a:t>
            </a:r>
            <a: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pt-BR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4000" dirty="0" smtClean="0"/>
              <a:t/>
            </a:r>
            <a:br>
              <a:rPr lang="pt-BR" sz="4000" dirty="0" smtClean="0"/>
            </a:br>
            <a:endParaRPr lang="pt-BR" sz="4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55576" y="530120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1. Robles MM, Baldisserotto CM, Garbino JA. </a:t>
            </a:r>
            <a:r>
              <a:rPr lang="pt-BR" sz="1200" dirty="0">
                <a:solidFill>
                  <a:srgbClr val="FF0000"/>
                </a:solidFill>
              </a:rPr>
              <a:t>Neuropatia da hanseníase versus CIDP</a:t>
            </a:r>
            <a:r>
              <a:rPr lang="pt-BR" sz="1200" dirty="0"/>
              <a:t>. </a:t>
            </a:r>
            <a:r>
              <a:rPr lang="pt-BR" sz="1200" i="1" dirty="0"/>
              <a:t>Hansenologia </a:t>
            </a:r>
            <a:r>
              <a:rPr lang="pt-BR" sz="1200" i="1" dirty="0" err="1"/>
              <a:t>Internationalis</a:t>
            </a:r>
            <a:r>
              <a:rPr lang="pt-BR" sz="1200" dirty="0"/>
              <a:t>: Hanseníase e outras doenças infecciosas, v. 37, p. 97, 2012. </a:t>
            </a:r>
          </a:p>
        </p:txBody>
      </p:sp>
    </p:spTree>
    <p:extLst>
      <p:ext uri="{BB962C8B-B14F-4D97-AF65-F5344CB8AC3E}">
        <p14:creationId xmlns:p14="http://schemas.microsoft.com/office/powerpoint/2010/main" val="8108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322" y="260648"/>
            <a:ext cx="8712968" cy="100213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Padrão neurofisiológico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durante as reações subagudas  -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neurites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períodos de intensa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inflamação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desmielinização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02379"/>
            <a:ext cx="3636064" cy="3480376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aixaDeTexto 7"/>
          <p:cNvSpPr txBox="1"/>
          <p:nvPr/>
        </p:nvSpPr>
        <p:spPr>
          <a:xfrm>
            <a:off x="4823520" y="5213300"/>
            <a:ext cx="4123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Tibial PLANTAR MEDIAL e LATERAL: </a:t>
            </a:r>
            <a:r>
              <a:rPr lang="pt-BR" dirty="0" smtClean="0"/>
              <a:t>dispersão temporal abaixo do Túnel do Tarso e acima</a:t>
            </a:r>
            <a:r>
              <a:rPr lang="pt-BR" dirty="0" smtClean="0">
                <a:solidFill>
                  <a:srgbClr val="FF0000"/>
                </a:solidFill>
                <a:latin typeface="Calibri"/>
              </a:rPr>
              <a:t>↑↑</a:t>
            </a:r>
            <a:r>
              <a:rPr lang="pt-BR" dirty="0" smtClean="0"/>
              <a:t>e VC </a:t>
            </a:r>
            <a:r>
              <a:rPr lang="pt-BR" dirty="0" smtClean="0">
                <a:solidFill>
                  <a:srgbClr val="FF0000"/>
                </a:solidFill>
                <a:latin typeface="Calibri"/>
              </a:rPr>
              <a:t>↓↓↓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2377"/>
            <a:ext cx="3979246" cy="34672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503040" y="524592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ULNAR : </a:t>
            </a:r>
            <a:r>
              <a:rPr lang="pt-BR" dirty="0" smtClean="0"/>
              <a:t>dispersão temporal no Túnel do Cotovelo e acima </a:t>
            </a:r>
            <a:r>
              <a:rPr lang="pt-BR" dirty="0">
                <a:solidFill>
                  <a:srgbClr val="FF0000"/>
                </a:solidFill>
              </a:rPr>
              <a:t>↑↑↑</a:t>
            </a:r>
            <a:r>
              <a:rPr lang="pt-BR" dirty="0" smtClean="0"/>
              <a:t>e VC </a:t>
            </a:r>
            <a:r>
              <a:rPr lang="pt-BR" dirty="0" smtClean="0">
                <a:solidFill>
                  <a:srgbClr val="FF0000"/>
                </a:solidFill>
                <a:latin typeface="Calibri"/>
              </a:rPr>
              <a:t>↓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51737" y="6165304"/>
            <a:ext cx="833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000" dirty="0" smtClean="0">
                <a:latin typeface="Arial" panose="020B0604020202020204" pitchFamily="34" charset="0"/>
              </a:rPr>
              <a:t>Garbino JA et al. </a:t>
            </a:r>
            <a:r>
              <a:rPr lang="pt-BR" altLang="pt-BR" sz="1000" dirty="0" err="1">
                <a:solidFill>
                  <a:srgbClr val="FF0000"/>
                </a:solidFill>
                <a:latin typeface="Arial" panose="020B0604020202020204" pitchFamily="34" charset="0"/>
              </a:rPr>
              <a:t>Neurophysiological</a:t>
            </a:r>
            <a:r>
              <a:rPr lang="pt-BR" altLang="pt-BR" sz="1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000" dirty="0" err="1">
                <a:solidFill>
                  <a:srgbClr val="FF0000"/>
                </a:solidFill>
                <a:latin typeface="Arial" panose="020B0604020202020204" pitchFamily="34" charset="0"/>
              </a:rPr>
              <a:t>patterns</a:t>
            </a:r>
            <a:r>
              <a:rPr lang="pt-BR" altLang="pt-BR" sz="1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000" dirty="0">
                <a:latin typeface="Arial" panose="020B0604020202020204" pitchFamily="34" charset="0"/>
              </a:rPr>
              <a:t>of ulnar </a:t>
            </a:r>
            <a:r>
              <a:rPr lang="pt-BR" altLang="pt-BR" sz="1000" dirty="0" err="1">
                <a:latin typeface="Arial" panose="020B0604020202020204" pitchFamily="34" charset="0"/>
              </a:rPr>
              <a:t>nerve</a:t>
            </a:r>
            <a:r>
              <a:rPr lang="pt-BR" altLang="pt-BR" sz="1000" dirty="0">
                <a:latin typeface="Arial" panose="020B0604020202020204" pitchFamily="34" charset="0"/>
              </a:rPr>
              <a:t> </a:t>
            </a:r>
            <a:r>
              <a:rPr lang="pt-BR" altLang="pt-BR" sz="1000" dirty="0" err="1">
                <a:latin typeface="Arial" panose="020B0604020202020204" pitchFamily="34" charset="0"/>
              </a:rPr>
              <a:t>neuropathy</a:t>
            </a:r>
            <a:r>
              <a:rPr lang="pt-BR" altLang="pt-BR" sz="1000" dirty="0">
                <a:latin typeface="Arial" panose="020B0604020202020204" pitchFamily="34" charset="0"/>
              </a:rPr>
              <a:t> in </a:t>
            </a:r>
            <a:r>
              <a:rPr lang="pt-BR" altLang="pt-BR" sz="1000" dirty="0" err="1">
                <a:latin typeface="Arial" panose="020B0604020202020204" pitchFamily="34" charset="0"/>
              </a:rPr>
              <a:t>leprosy</a:t>
            </a:r>
            <a:r>
              <a:rPr lang="pt-BR" altLang="pt-BR" sz="1000" dirty="0">
                <a:latin typeface="Arial" panose="020B0604020202020204" pitchFamily="34" charset="0"/>
              </a:rPr>
              <a:t> </a:t>
            </a:r>
            <a:r>
              <a:rPr lang="pt-BR" altLang="pt-BR" sz="1000" dirty="0" err="1">
                <a:latin typeface="Arial" panose="020B0604020202020204" pitchFamily="34" charset="0"/>
              </a:rPr>
              <a:t>reactions</a:t>
            </a:r>
            <a:r>
              <a:rPr lang="pt-BR" altLang="pt-BR" sz="1000" dirty="0">
                <a:latin typeface="Arial" panose="020B0604020202020204" pitchFamily="34" charset="0"/>
              </a:rPr>
              <a:t>. Leprosy </a:t>
            </a:r>
            <a:r>
              <a:rPr lang="pt-BR" altLang="pt-BR" sz="1000" dirty="0" err="1">
                <a:latin typeface="Arial" panose="020B0604020202020204" pitchFamily="34" charset="0"/>
              </a:rPr>
              <a:t>Review</a:t>
            </a:r>
            <a:r>
              <a:rPr lang="pt-BR" altLang="pt-BR" sz="1000" baseline="30000" dirty="0">
                <a:latin typeface="Arial" panose="020B0604020202020204" pitchFamily="34" charset="0"/>
              </a:rPr>
              <a:t>  </a:t>
            </a:r>
            <a:r>
              <a:rPr lang="pt-BR" altLang="pt-BR" sz="1000" dirty="0">
                <a:latin typeface="Arial" panose="020B0604020202020204" pitchFamily="34" charset="0"/>
              </a:rPr>
              <a:t>, v. 81, p. 206-215, </a:t>
            </a:r>
            <a:r>
              <a:rPr lang="pt-BR" altLang="pt-BR" sz="1000" dirty="0" smtClean="0">
                <a:latin typeface="Arial" panose="020B0604020202020204" pitchFamily="34" charset="0"/>
              </a:rPr>
              <a:t>2010</a:t>
            </a:r>
            <a:r>
              <a:rPr lang="pt-BR" altLang="pt-BR" dirty="0" smtClean="0">
                <a:latin typeface="Arial" panose="020B0604020202020204" pitchFamily="34" charset="0"/>
              </a:rPr>
              <a:t> </a:t>
            </a:r>
            <a:endParaRPr lang="pt-BR" altLang="pt-BR" baseline="30000" dirty="0"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18" y="1772816"/>
            <a:ext cx="1051796" cy="235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Ac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22297"/>
            <a:ext cx="4113334" cy="203876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555" name="Picture 2" descr="fab fer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2" y="1124216"/>
            <a:ext cx="4105275" cy="201914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23556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5915253"/>
              </p:ext>
            </p:extLst>
          </p:nvPr>
        </p:nvGraphicFramePr>
        <p:xfrm>
          <a:off x="5568601" y="782980"/>
          <a:ext cx="3187099" cy="1874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" name="Gráfico" r:id="rId5" imgW="9525076" imgH="5095837" progId="Excel.Chart.8">
                  <p:embed/>
                </p:oleObj>
              </mc:Choice>
              <mc:Fallback>
                <p:oleObj name="Gráfico" r:id="rId5" imgW="9525076" imgH="509583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601" y="782980"/>
                        <a:ext cx="3187099" cy="1874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45622746"/>
              </p:ext>
            </p:extLst>
          </p:nvPr>
        </p:nvGraphicFramePr>
        <p:xfrm>
          <a:off x="5539888" y="2478146"/>
          <a:ext cx="3271265" cy="185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Gráfico" r:id="rId7" imgW="9525076" imgH="5095837" progId="Excel.Chart.8">
                  <p:embed/>
                </p:oleObj>
              </mc:Choice>
              <mc:Fallback>
                <p:oleObj name="Gráfico" r:id="rId7" imgW="9525076" imgH="509583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888" y="2478146"/>
                        <a:ext cx="3271265" cy="1857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5776351" y="1697762"/>
            <a:ext cx="24091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 dirty="0">
                <a:solidFill>
                  <a:srgbClr val="4D4D4D"/>
                </a:solidFill>
              </a:rPr>
              <a:t>Amplitude PAMC </a:t>
            </a:r>
            <a:r>
              <a:rPr lang="pt-BR" altLang="pt-BR" sz="1400" b="1" dirty="0" err="1">
                <a:solidFill>
                  <a:srgbClr val="4D4D4D"/>
                </a:solidFill>
              </a:rPr>
              <a:t>ab</a:t>
            </a:r>
            <a:r>
              <a:rPr lang="pt-BR" altLang="pt-BR" sz="1400" b="1" dirty="0">
                <a:solidFill>
                  <a:srgbClr val="4D4D4D"/>
                </a:solidFill>
              </a:rPr>
              <a:t> </a:t>
            </a:r>
            <a:r>
              <a:rPr lang="pt-BR" altLang="pt-BR" sz="1400" b="1" dirty="0" err="1">
                <a:solidFill>
                  <a:srgbClr val="4D4D4D"/>
                </a:solidFill>
              </a:rPr>
              <a:t>cotov</a:t>
            </a:r>
            <a:endParaRPr lang="pt-BR" altLang="pt-BR" sz="1400" b="1" dirty="0">
              <a:solidFill>
                <a:srgbClr val="4D4D4D"/>
              </a:solidFill>
            </a:endParaRPr>
          </a:p>
        </p:txBody>
      </p:sp>
      <p:graphicFrame>
        <p:nvGraphicFramePr>
          <p:cNvPr id="23559" name="Object 1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16643044"/>
              </p:ext>
            </p:extLst>
          </p:nvPr>
        </p:nvGraphicFramePr>
        <p:xfrm>
          <a:off x="5412601" y="4252625"/>
          <a:ext cx="3525838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Planilha" r:id="rId10" imgW="4724592" imgH="2581346" progId="Excel.Sheet.8">
                  <p:embed/>
                </p:oleObj>
              </mc:Choice>
              <mc:Fallback>
                <p:oleObj name="Planilha" r:id="rId10" imgW="4724592" imgH="258134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2601" y="4252625"/>
                        <a:ext cx="3525838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17"/>
          <p:cNvSpPr txBox="1">
            <a:spLocks noChangeArrowheads="1"/>
          </p:cNvSpPr>
          <p:nvPr/>
        </p:nvSpPr>
        <p:spPr bwMode="auto">
          <a:xfrm>
            <a:off x="6228184" y="3379034"/>
            <a:ext cx="215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 dirty="0">
                <a:solidFill>
                  <a:srgbClr val="4D4D4D"/>
                </a:solidFill>
              </a:rPr>
              <a:t>Amplitude PAMC ac </a:t>
            </a:r>
            <a:r>
              <a:rPr lang="pt-BR" altLang="pt-BR" sz="1400" b="1" dirty="0" err="1">
                <a:solidFill>
                  <a:srgbClr val="4D4D4D"/>
                </a:solidFill>
              </a:rPr>
              <a:t>cotov</a:t>
            </a:r>
            <a:endParaRPr lang="pt-BR" altLang="pt-BR" sz="1400" b="1" dirty="0">
              <a:solidFill>
                <a:srgbClr val="4D4D4D"/>
              </a:solidFill>
            </a:endParaRPr>
          </a:p>
        </p:txBody>
      </p:sp>
      <p:sp>
        <p:nvSpPr>
          <p:cNvPr id="15369" name="Text Box 18"/>
          <p:cNvSpPr txBox="1">
            <a:spLocks noChangeArrowheads="1"/>
          </p:cNvSpPr>
          <p:nvPr/>
        </p:nvSpPr>
        <p:spPr bwMode="auto">
          <a:xfrm>
            <a:off x="393923" y="95775"/>
            <a:ext cx="75624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pt-BR" altLang="pt-BR" sz="2400" dirty="0" smtClean="0"/>
              <a:t>Respostas das reações </a:t>
            </a:r>
            <a:r>
              <a:rPr lang="pt-BR" altLang="pt-BR" sz="2400" b="1" dirty="0" smtClean="0">
                <a:solidFill>
                  <a:srgbClr val="3366FF"/>
                </a:solidFill>
              </a:rPr>
              <a:t>RT1 </a:t>
            </a:r>
            <a:r>
              <a:rPr lang="pt-BR" alt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pt-BR" altLang="pt-BR" sz="2400" b="1" dirty="0" smtClean="0">
                <a:solidFill>
                  <a:srgbClr val="3366FF"/>
                </a:solidFill>
              </a:rPr>
              <a:t> </a:t>
            </a:r>
            <a:r>
              <a:rPr lang="pt-BR" altLang="pt-BR" sz="2400" b="1" dirty="0" smtClean="0">
                <a:solidFill>
                  <a:srgbClr val="FF3300"/>
                </a:solidFill>
              </a:rPr>
              <a:t>RT2  </a:t>
            </a:r>
            <a:r>
              <a:rPr lang="pt-BR" altLang="pt-BR" sz="2400" dirty="0" smtClean="0"/>
              <a:t>ao tratamento com esteroides</a:t>
            </a:r>
            <a:endParaRPr lang="en-GB" altLang="pt-BR" sz="2400" dirty="0" smtClean="0"/>
          </a:p>
        </p:txBody>
      </p:sp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322263" y="6080125"/>
            <a:ext cx="4535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800" b="1" dirty="0">
                <a:solidFill>
                  <a:srgbClr val="4D4D4D"/>
                </a:solidFill>
              </a:rPr>
              <a:t>BC</a:t>
            </a:r>
            <a:r>
              <a:rPr lang="pt-BR" altLang="pt-BR" sz="1800" dirty="0">
                <a:solidFill>
                  <a:srgbClr val="4D4D4D"/>
                </a:solidFill>
              </a:rPr>
              <a:t> e </a:t>
            </a:r>
            <a:r>
              <a:rPr lang="pt-BR" altLang="pt-BR" sz="1800" dirty="0">
                <a:solidFill>
                  <a:srgbClr val="4D4D4D"/>
                </a:solidFill>
                <a:sym typeface="Symbol" panose="05050102010706020507" pitchFamily="18" charset="2"/>
              </a:rPr>
              <a:t> </a:t>
            </a:r>
            <a:r>
              <a:rPr lang="pt-BR" altLang="pt-BR" sz="1800" b="1" dirty="0">
                <a:solidFill>
                  <a:srgbClr val="4D4D4D"/>
                </a:solidFill>
              </a:rPr>
              <a:t>VC</a:t>
            </a:r>
            <a:r>
              <a:rPr lang="pt-BR" altLang="pt-BR" sz="1800" dirty="0">
                <a:solidFill>
                  <a:srgbClr val="4D4D4D"/>
                </a:solidFill>
              </a:rPr>
              <a:t> temporários, </a:t>
            </a:r>
            <a:r>
              <a:rPr lang="pt-BR" altLang="pt-BR" sz="1800" dirty="0">
                <a:solidFill>
                  <a:srgbClr val="FF5050"/>
                </a:solidFill>
              </a:rPr>
              <a:t>agudos</a:t>
            </a:r>
            <a:r>
              <a:rPr lang="pt-BR" altLang="pt-BR" sz="1800" b="1" dirty="0">
                <a:solidFill>
                  <a:srgbClr val="4D4D4D"/>
                </a:solidFill>
              </a:rPr>
              <a:t> </a:t>
            </a:r>
            <a:r>
              <a:rPr lang="pt-BR" altLang="pt-BR" sz="1800" dirty="0">
                <a:solidFill>
                  <a:srgbClr val="4D4D4D"/>
                </a:solidFill>
              </a:rPr>
              <a:t>da</a:t>
            </a:r>
            <a:r>
              <a:rPr lang="pt-BR" altLang="pt-BR" sz="1800" dirty="0">
                <a:solidFill>
                  <a:srgbClr val="292929"/>
                </a:solidFill>
              </a:rPr>
              <a:t> </a:t>
            </a:r>
            <a:r>
              <a:rPr lang="pt-BR" altLang="pt-BR" sz="1800" b="1" dirty="0">
                <a:solidFill>
                  <a:srgbClr val="FF0000"/>
                </a:solidFill>
              </a:rPr>
              <a:t>RT2</a:t>
            </a:r>
            <a:endParaRPr lang="en-GB" altLang="pt-BR" sz="1800" b="1" dirty="0">
              <a:solidFill>
                <a:srgbClr val="FF0000"/>
              </a:solidFill>
            </a:endParaRPr>
          </a:p>
        </p:txBody>
      </p:sp>
      <p:sp>
        <p:nvSpPr>
          <p:cNvPr id="23563" name="Text Box 20"/>
          <p:cNvSpPr txBox="1">
            <a:spLocks noChangeArrowheads="1"/>
          </p:cNvSpPr>
          <p:nvPr/>
        </p:nvSpPr>
        <p:spPr bwMode="auto">
          <a:xfrm>
            <a:off x="425685" y="3262427"/>
            <a:ext cx="4103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 dirty="0" err="1" smtClean="0"/>
              <a:t>desmielinização</a:t>
            </a:r>
            <a:r>
              <a:rPr lang="pt-BR" altLang="pt-BR" sz="1800" dirty="0" smtClean="0"/>
              <a:t> </a:t>
            </a:r>
            <a:r>
              <a:rPr lang="pt-BR" altLang="pt-BR" sz="1800" dirty="0">
                <a:solidFill>
                  <a:srgbClr val="FF5050"/>
                </a:solidFill>
              </a:rPr>
              <a:t>subaguda</a:t>
            </a:r>
            <a:r>
              <a:rPr lang="pt-BR" altLang="pt-BR" sz="1800" dirty="0">
                <a:solidFill>
                  <a:srgbClr val="292929"/>
                </a:solidFill>
              </a:rPr>
              <a:t> da</a:t>
            </a:r>
            <a:r>
              <a:rPr lang="pt-BR" altLang="pt-BR" sz="1800" b="1" dirty="0">
                <a:solidFill>
                  <a:srgbClr val="292929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RT1</a:t>
            </a:r>
            <a:endParaRPr lang="en-GB" altLang="pt-BR" sz="1800" dirty="0">
              <a:solidFill>
                <a:srgbClr val="292929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372064" y="6263481"/>
            <a:ext cx="284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altLang="pt-BR" sz="1400" dirty="0">
                <a:latin typeface="Arial" panose="020B0604020202020204" pitchFamily="34" charset="0"/>
              </a:rPr>
              <a:t>Garbino JA et </a:t>
            </a:r>
            <a:r>
              <a:rPr lang="pt-BR" altLang="pt-BR" sz="1400" dirty="0" smtClean="0">
                <a:latin typeface="Arial" panose="020B0604020202020204" pitchFamily="34" charset="0"/>
              </a:rPr>
              <a:t>al, </a:t>
            </a:r>
            <a:r>
              <a:rPr lang="pt-BR" altLang="pt-BR" sz="1400" dirty="0">
                <a:latin typeface="Arial" panose="020B0604020202020204" pitchFamily="34" charset="0"/>
              </a:rPr>
              <a:t>2010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88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2306687"/>
          </a:xfrm>
        </p:spPr>
        <p:txBody>
          <a:bodyPr>
            <a:normAutofit fontScale="90000"/>
          </a:bodyPr>
          <a:lstStyle/>
          <a:p>
            <a:r>
              <a:rPr lang="pt-BR" sz="5400" dirty="0" smtClean="0">
                <a:solidFill>
                  <a:srgbClr val="FF0000"/>
                </a:solidFill>
              </a:rPr>
              <a:t>Respostas ao tratamento com esteroides e imunossupressores</a:t>
            </a:r>
            <a:endParaRPr lang="pt-B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97887" cy="993775"/>
          </a:xfrm>
        </p:spPr>
        <p:txBody>
          <a:bodyPr>
            <a:normAutofit/>
          </a:bodyPr>
          <a:lstStyle/>
          <a:p>
            <a:r>
              <a:rPr lang="pt-BR" altLang="pt-BR" sz="2800" dirty="0">
                <a:latin typeface="Arial Rounded MT Bold" pitchFamily="34" charset="0"/>
              </a:rPr>
              <a:t>Redução na reação tipo </a:t>
            </a:r>
            <a:r>
              <a:rPr lang="pt-BR" altLang="pt-BR" sz="2800" dirty="0" smtClean="0">
                <a:latin typeface="Arial Rounded MT Bold" pitchFamily="34" charset="0"/>
              </a:rPr>
              <a:t>1 da</a:t>
            </a:r>
            <a:r>
              <a:rPr lang="pt-BR" altLang="pt-BR" sz="2800" dirty="0">
                <a:latin typeface="Arial Rounded MT Bold" pitchFamily="34" charset="0"/>
              </a:rPr>
              <a:t/>
            </a:r>
            <a:br>
              <a:rPr lang="pt-BR" altLang="pt-BR" sz="2800" dirty="0">
                <a:latin typeface="Arial Rounded MT Bold" pitchFamily="34" charset="0"/>
              </a:rPr>
            </a:br>
            <a:r>
              <a:rPr lang="pt-BR" altLang="pt-BR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Celularidade</a:t>
            </a:r>
            <a:r>
              <a:rPr lang="pt-BR" altLang="pt-BR" sz="2400" dirty="0" smtClean="0">
                <a:latin typeface="Arial Rounded MT Bold" pitchFamily="34" charset="0"/>
              </a:rPr>
              <a:t> na pele e da </a:t>
            </a:r>
            <a:r>
              <a:rPr lang="pt-BR" altLang="pt-BR" sz="2400" dirty="0" smtClean="0">
                <a:solidFill>
                  <a:srgbClr val="FF5050"/>
                </a:solidFill>
                <a:latin typeface="Arial Rounded MT Bold" pitchFamily="34" charset="0"/>
              </a:rPr>
              <a:t>Desmielinização</a:t>
            </a:r>
            <a:endParaRPr lang="pt-BR" altLang="pt-BR" sz="2400" dirty="0">
              <a:latin typeface="Arial Rounded MT Bold" pitchFamily="34" charset="0"/>
            </a:endParaRPr>
          </a:p>
        </p:txBody>
      </p:sp>
      <p:graphicFrame>
        <p:nvGraphicFramePr>
          <p:cNvPr id="633859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8110049"/>
              </p:ext>
            </p:extLst>
          </p:nvPr>
        </p:nvGraphicFramePr>
        <p:xfrm>
          <a:off x="4706554" y="1572369"/>
          <a:ext cx="4085283" cy="327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Planilha" r:id="rId3" imgW="5400675" imgH="3019577" progId="Excel.Sheet.8">
                  <p:embed/>
                </p:oleObj>
              </mc:Choice>
              <mc:Fallback>
                <p:oleObj name="Planilha" r:id="rId3" imgW="5400675" imgH="301957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554" y="1572369"/>
                        <a:ext cx="4085283" cy="3278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3860" name="Picture 4" descr="Little cellul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4" y="1677779"/>
            <a:ext cx="3528392" cy="300394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453036" y="4999805"/>
            <a:ext cx="4032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i="0" dirty="0" err="1">
                <a:solidFill>
                  <a:srgbClr val="292929"/>
                </a:solidFill>
              </a:rPr>
              <a:t>Cels</a:t>
            </a:r>
            <a:r>
              <a:rPr lang="pt-BR" altLang="pt-BR" sz="2000" b="1" i="0" dirty="0">
                <a:solidFill>
                  <a:srgbClr val="292929"/>
                </a:solidFill>
              </a:rPr>
              <a:t> inflamatórias na pele</a:t>
            </a:r>
          </a:p>
        </p:txBody>
      </p:sp>
      <p:sp>
        <p:nvSpPr>
          <p:cNvPr id="633862" name="Text Box 6"/>
          <p:cNvSpPr txBox="1">
            <a:spLocks noChangeArrowheads="1"/>
          </p:cNvSpPr>
          <p:nvPr/>
        </p:nvSpPr>
        <p:spPr bwMode="auto">
          <a:xfrm>
            <a:off x="4644231" y="4996570"/>
            <a:ext cx="42099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i="0" dirty="0" err="1" smtClean="0">
                <a:solidFill>
                  <a:srgbClr val="292929"/>
                </a:solidFill>
              </a:rPr>
              <a:t>Cels</a:t>
            </a:r>
            <a:r>
              <a:rPr lang="pt-BR" altLang="pt-BR" sz="2000" b="1" i="0" dirty="0" smtClean="0">
                <a:solidFill>
                  <a:srgbClr val="292929"/>
                </a:solidFill>
              </a:rPr>
              <a:t> </a:t>
            </a:r>
            <a:r>
              <a:rPr lang="pt-BR" altLang="pt-BR" sz="2000" b="1" i="0" dirty="0">
                <a:solidFill>
                  <a:srgbClr val="292929"/>
                </a:solidFill>
              </a:rPr>
              <a:t>de </a:t>
            </a:r>
            <a:r>
              <a:rPr lang="pt-BR" altLang="pt-BR" sz="2000" b="1" i="0" dirty="0" err="1">
                <a:solidFill>
                  <a:srgbClr val="292929"/>
                </a:solidFill>
              </a:rPr>
              <a:t>Schwann</a:t>
            </a:r>
            <a:r>
              <a:rPr lang="pt-BR" altLang="pt-BR" sz="2000" b="1" i="0" dirty="0">
                <a:solidFill>
                  <a:srgbClr val="292929"/>
                </a:solidFill>
              </a:rPr>
              <a:t> </a:t>
            </a:r>
            <a:r>
              <a:rPr lang="pt-BR" altLang="pt-BR" sz="2000" b="1" i="0" dirty="0" smtClean="0">
                <a:solidFill>
                  <a:srgbClr val="292929"/>
                </a:solidFill>
              </a:rPr>
              <a:t>“inflamadas”</a:t>
            </a:r>
            <a:endParaRPr lang="pt-BR" altLang="pt-BR" sz="2000" dirty="0">
              <a:solidFill>
                <a:srgbClr val="292929"/>
              </a:solidFill>
            </a:endParaRPr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847306" y="558924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Little et </a:t>
            </a:r>
            <a:r>
              <a:rPr lang="pt-BR" altLang="pt-BR" sz="1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pt-BR" altLang="pt-BR" sz="12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Cellularity</a:t>
            </a:r>
            <a:r>
              <a:rPr lang="pt-BR" altLang="pt-BR" sz="1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alt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pt-BR" alt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-INF, IL-12, </a:t>
            </a:r>
            <a:r>
              <a:rPr lang="pt-BR" altLang="pt-BR" sz="1200" i="0" dirty="0" err="1">
                <a:latin typeface="Arial" panose="020B0604020202020204" pitchFamily="34" charset="0"/>
                <a:cs typeface="Arial" panose="020B0604020202020204" pitchFamily="34" charset="0"/>
              </a:rPr>
              <a:t>iNOS</a:t>
            </a:r>
            <a:r>
              <a:rPr lang="pt-BR" alt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altLang="pt-BR" sz="1200" b="1" i="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T1R</a:t>
            </a:r>
            <a:r>
              <a:rPr lang="pt-BR" alt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i="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t-BR" altLang="pt-BR" sz="1200" i="0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pt-BR" altLang="pt-BR" sz="120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steroids</a:t>
            </a:r>
            <a:r>
              <a:rPr lang="pt-BR" altLang="pt-BR" sz="1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endParaRPr lang="en-GB" altLang="pt-BR" sz="1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4732826" y="5589240"/>
            <a:ext cx="40590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>
              <a:spcBef>
                <a:spcPct val="50000"/>
              </a:spcBef>
            </a:pPr>
            <a:r>
              <a:rPr lang="en-GB" altLang="pt-BR" sz="1200" i="0" dirty="0">
                <a:solidFill>
                  <a:srgbClr val="292929"/>
                </a:solidFill>
              </a:rPr>
              <a:t>Garbino </a:t>
            </a:r>
            <a:r>
              <a:rPr lang="en-GB" altLang="pt-BR" sz="1200" i="0" dirty="0" smtClean="0">
                <a:solidFill>
                  <a:srgbClr val="292929"/>
                </a:solidFill>
              </a:rPr>
              <a:t>JA, Virmond M  et al. </a:t>
            </a:r>
            <a:r>
              <a:rPr lang="en-US" sz="1200" dirty="0" smtClean="0"/>
              <a:t>A randomized clinical </a:t>
            </a:r>
            <a:r>
              <a:rPr lang="en-US" sz="1200" dirty="0"/>
              <a:t>trial of oral steroids for ulnar neuropathy in type 1 and </a:t>
            </a:r>
            <a:r>
              <a:rPr lang="en-US" sz="1200" dirty="0" smtClean="0"/>
              <a:t>type </a:t>
            </a:r>
            <a:r>
              <a:rPr lang="en-US" sz="1200" dirty="0"/>
              <a:t>2 </a:t>
            </a:r>
            <a:r>
              <a:rPr lang="en-US" sz="1200" dirty="0" err="1" smtClean="0"/>
              <a:t>eactions</a:t>
            </a:r>
            <a:r>
              <a:rPr lang="en-US" sz="1200" dirty="0" smtClean="0"/>
              <a:t>. </a:t>
            </a:r>
            <a:r>
              <a:rPr lang="en-GB" altLang="pt-BR" sz="1200" i="0" dirty="0" err="1" smtClean="0">
                <a:solidFill>
                  <a:srgbClr val="292929"/>
                </a:solidFill>
              </a:rPr>
              <a:t>Arq</a:t>
            </a:r>
            <a:r>
              <a:rPr lang="en-GB" altLang="pt-BR" sz="1200" i="0" dirty="0">
                <a:solidFill>
                  <a:srgbClr val="292929"/>
                </a:solidFill>
              </a:rPr>
              <a:t>. Neuro-</a:t>
            </a:r>
            <a:r>
              <a:rPr lang="en-GB" altLang="pt-BR" sz="1200" i="0" dirty="0" err="1">
                <a:solidFill>
                  <a:srgbClr val="292929"/>
                </a:solidFill>
              </a:rPr>
              <a:t>psiquiatr</a:t>
            </a:r>
            <a:r>
              <a:rPr lang="en-GB" altLang="pt-BR" sz="1200" i="0" dirty="0">
                <a:solidFill>
                  <a:srgbClr val="292929"/>
                </a:solidFill>
              </a:rPr>
              <a:t>. </a:t>
            </a:r>
            <a:r>
              <a:rPr lang="en-US" altLang="pt-BR" sz="1200" i="0" dirty="0" smtClean="0">
                <a:solidFill>
                  <a:srgbClr val="292929"/>
                </a:solidFill>
              </a:rPr>
              <a:t>2008</a:t>
            </a:r>
            <a:endParaRPr lang="en-GB" altLang="pt-BR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012160" y="21328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>
                <a:solidFill>
                  <a:srgbClr val="FF0000"/>
                </a:solidFill>
              </a:rPr>
              <a:t>Dispersão temporal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75656" y="1729450"/>
            <a:ext cx="286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Infiltrado inflamatório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785" y="285244"/>
            <a:ext cx="8351837" cy="935385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200" dirty="0" smtClean="0">
                <a:latin typeface="Arial Rounded MT Bold" pitchFamily="34" charset="0"/>
              </a:rPr>
              <a:t>Hanseniase modelo de síndrome compressiva / </a:t>
            </a:r>
            <a:r>
              <a:rPr lang="pt-BR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entrapment</a:t>
            </a:r>
            <a:r>
              <a:rPr lang="pt-B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 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403" name="Picture 3" descr="hsp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17" y="1354021"/>
            <a:ext cx="2880320" cy="1732873"/>
          </a:xfrm>
          <a:prstGeom prst="rect">
            <a:avLst/>
          </a:prstGeom>
          <a:noFill/>
        </p:spPr>
      </p:pic>
      <p:pic>
        <p:nvPicPr>
          <p:cNvPr id="102404" name="Picture 4" descr="hsp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384376" cy="2178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203192" y="1508661"/>
            <a:ext cx="936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 err="1"/>
              <a:t>Septum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endParaRPr lang="pt-BR" sz="1600" b="1" baseline="30000" dirty="0">
              <a:solidFill>
                <a:schemeClr val="tx2"/>
              </a:solidFill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879156" y="2471410"/>
            <a:ext cx="15841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600" dirty="0" err="1"/>
              <a:t>Epicondylus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595441" y="2991401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 err="1" smtClean="0"/>
              <a:t>retinaculum</a:t>
            </a:r>
            <a:endParaRPr lang="pt-BR" sz="1600" dirty="0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764382" y="4184253"/>
            <a:ext cx="287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solidFill>
                  <a:srgbClr val="FF0000"/>
                </a:solidFill>
              </a:rPr>
              <a:t>↓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1547664" y="4149080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solidFill>
                  <a:srgbClr val="FF0000"/>
                </a:solidFill>
              </a:rPr>
              <a:t>↓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446541" y="6140312"/>
            <a:ext cx="7920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8600" indent="-228600" algn="ctr"/>
            <a:r>
              <a:rPr lang="en-GB" sz="1200" dirty="0" smtClean="0">
                <a:latin typeface="Arial" pitchFamily="34" charset="0"/>
                <a:cs typeface="Arial" pitchFamily="34" charset="0"/>
              </a:rPr>
              <a:t>Garbino J. A.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Clinical Neurophysiology Approach To Leprosy Neuropathy.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Leprosy Mailing List, April 2008.</a:t>
            </a:r>
          </a:p>
          <a:p>
            <a:pPr marL="228600" indent="-228600">
              <a:buAutoNum type="arabicPeriod"/>
            </a:pPr>
            <a:endParaRPr lang="pt-BR" sz="1200" b="1" dirty="0" smtClean="0">
              <a:solidFill>
                <a:srgbClr val="3366FF"/>
              </a:solidFill>
              <a:latin typeface="Arial Rounded MT Bold" pitchFamily="34" charset="0"/>
            </a:endParaRPr>
          </a:p>
        </p:txBody>
      </p:sp>
      <p:pic>
        <p:nvPicPr>
          <p:cNvPr id="14" name="Picture 2" descr="image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3332" y="1556792"/>
            <a:ext cx="4392649" cy="4324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538163" y="317500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pt-BR" altLang="pt-BR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IMUNOSSUPRESSORES </a:t>
            </a:r>
            <a:r>
              <a:rPr lang="pt-BR" altLang="pt-BR" sz="3200" baseline="30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638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01813"/>
            <a:ext cx="3960812" cy="297497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638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2925"/>
            <a:ext cx="4195763" cy="2974975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6389" name="CaixaDeTexto 4"/>
          <p:cNvSpPr txBox="1">
            <a:spLocks noChangeArrowheads="1"/>
          </p:cNvSpPr>
          <p:nvPr/>
        </p:nvSpPr>
        <p:spPr bwMode="auto">
          <a:xfrm>
            <a:off x="404952" y="6186488"/>
            <a:ext cx="85074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100" dirty="0"/>
              <a:t>1. Garbino J A</a:t>
            </a:r>
            <a:r>
              <a:rPr lang="pt-BR" altLang="pt-BR" sz="1100" b="1" dirty="0"/>
              <a:t>.</a:t>
            </a:r>
            <a:r>
              <a:rPr lang="pt-BR" altLang="pt-BR" sz="1100" dirty="0"/>
              <a:t> </a:t>
            </a:r>
            <a:r>
              <a:rPr lang="pt-BR" altLang="pt-BR" sz="1100" b="1" dirty="0"/>
              <a:t>Tratamento clínico da reações da hanseníase com repercussão neurológica - </a:t>
            </a:r>
            <a:r>
              <a:rPr lang="pt-BR" altLang="pt-BR" sz="1100" b="1" dirty="0">
                <a:solidFill>
                  <a:srgbClr val="0070C0"/>
                </a:solidFill>
              </a:rPr>
              <a:t>Revisão Histórica</a:t>
            </a:r>
            <a:r>
              <a:rPr lang="pt-BR" altLang="pt-BR" sz="1100" dirty="0"/>
              <a:t>. Hansenologia </a:t>
            </a:r>
            <a:r>
              <a:rPr lang="pt-BR" altLang="pt-BR" sz="1100" dirty="0" err="1"/>
              <a:t>Internationalis</a:t>
            </a:r>
            <a:r>
              <a:rPr lang="pt-BR" altLang="pt-BR" sz="1100" dirty="0"/>
              <a:t>: Hanseníase e outras doenças infecciosas, v. 37, p. 69-77, 2012</a:t>
            </a:r>
            <a:r>
              <a:rPr lang="pt-BR" altLang="pt-BR" sz="1100" dirty="0" smtClean="0"/>
              <a:t>.</a:t>
            </a:r>
            <a:endParaRPr lang="pt-BR" altLang="pt-BR" sz="1200" dirty="0"/>
          </a:p>
        </p:txBody>
      </p:sp>
      <p:sp>
        <p:nvSpPr>
          <p:cNvPr id="16390" name="CaixaDeTexto 1"/>
          <p:cNvSpPr txBox="1">
            <a:spLocks noChangeArrowheads="1"/>
          </p:cNvSpPr>
          <p:nvPr/>
        </p:nvSpPr>
        <p:spPr bwMode="auto">
          <a:xfrm>
            <a:off x="538163" y="1123950"/>
            <a:ext cx="820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/>
              <a:t>Neurite por RT1 do Ulnar direito tratada com </a:t>
            </a:r>
            <a:r>
              <a:rPr lang="pt-BR" altLang="pt-BR" sz="2000" b="1" dirty="0">
                <a:solidFill>
                  <a:srgbClr val="0070C0"/>
                </a:solidFill>
              </a:rPr>
              <a:t>ciclosporina VO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38150" y="5026025"/>
            <a:ext cx="4214813" cy="922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/>
              <a:t>Antes </a:t>
            </a:r>
            <a:r>
              <a:rPr lang="pt-BR" dirty="0">
                <a:solidFill>
                  <a:srgbClr val="FF0000"/>
                </a:solidFill>
              </a:rPr>
              <a:t>03/</a:t>
            </a:r>
            <a:r>
              <a:rPr lang="pt-BR" dirty="0" err="1">
                <a:solidFill>
                  <a:srgbClr val="FF0000"/>
                </a:solidFill>
              </a:rPr>
              <a:t>jun</a:t>
            </a:r>
            <a:r>
              <a:rPr lang="pt-BR" dirty="0">
                <a:solidFill>
                  <a:srgbClr val="FF0000"/>
                </a:solidFill>
              </a:rPr>
              <a:t>/14</a:t>
            </a:r>
            <a:r>
              <a:rPr lang="pt-BR" dirty="0"/>
              <a:t>: 3º. potencial com dispersão temporal = </a:t>
            </a:r>
            <a:r>
              <a:rPr lang="pt-BR" dirty="0" err="1"/>
              <a:t>desmielinização</a:t>
            </a:r>
            <a:r>
              <a:rPr lang="pt-BR" dirty="0"/>
              <a:t> segmentar no cotovelo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859338" y="5026025"/>
            <a:ext cx="4047331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/>
              <a:t>Depois </a:t>
            </a:r>
            <a:r>
              <a:rPr lang="pt-BR" dirty="0">
                <a:solidFill>
                  <a:srgbClr val="FF0000"/>
                </a:solidFill>
              </a:rPr>
              <a:t>07/</a:t>
            </a:r>
            <a:r>
              <a:rPr lang="pt-BR" dirty="0" err="1">
                <a:solidFill>
                  <a:srgbClr val="FF0000"/>
                </a:solidFill>
              </a:rPr>
              <a:t>ago</a:t>
            </a:r>
            <a:r>
              <a:rPr lang="pt-BR" dirty="0">
                <a:solidFill>
                  <a:srgbClr val="FF0000"/>
                </a:solidFill>
              </a:rPr>
              <a:t>/14</a:t>
            </a:r>
            <a:r>
              <a:rPr lang="pt-BR" dirty="0"/>
              <a:t>: redução significativa da dispersão do </a:t>
            </a:r>
            <a:r>
              <a:rPr lang="pt-BR" b="1" dirty="0" smtClean="0"/>
              <a:t>3º</a:t>
            </a:r>
            <a:r>
              <a:rPr lang="pt-BR" dirty="0" smtClean="0"/>
              <a:t> </a:t>
            </a:r>
            <a:r>
              <a:rPr lang="pt-BR" dirty="0"/>
              <a:t>potencial</a:t>
            </a:r>
          </a:p>
        </p:txBody>
      </p:sp>
    </p:spTree>
    <p:extLst>
      <p:ext uri="{BB962C8B-B14F-4D97-AF65-F5344CB8AC3E}">
        <p14:creationId xmlns:p14="http://schemas.microsoft.com/office/powerpoint/2010/main" val="6056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pt-BR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  <a:endParaRPr lang="en-GB" altLang="pt-BR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054" y="1628800"/>
            <a:ext cx="8229600" cy="4525962"/>
          </a:xfrm>
        </p:spPr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tamanho</a:t>
            </a: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endemia</a:t>
            </a: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 dados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epidemiológicos</a:t>
            </a:r>
            <a:endParaRPr lang="en-GB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FontTx/>
              <a:buAutoNum type="arabicPeriod"/>
            </a:pP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Fisiopatologia</a:t>
            </a:r>
            <a:endParaRPr lang="en-GB" alt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FontTx/>
              <a:buAutoNum type="arabicPeriod"/>
            </a:pP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Clínica</a:t>
            </a:r>
            <a:endParaRPr lang="en-GB" alt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FontTx/>
              <a:buAutoNum type="arabicPeriod"/>
            </a:pP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esteroides</a:t>
            </a: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 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imunossupressores</a:t>
            </a:r>
            <a:endParaRPr lang="en-GB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FontTx/>
              <a:buAutoNum type="arabicPeriod"/>
            </a:pP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Onda</a:t>
            </a: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achado</a:t>
            </a: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associado</a:t>
            </a: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mista</a:t>
            </a: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neuropática</a:t>
            </a:r>
            <a:endParaRPr lang="en-GB" alt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FontTx/>
              <a:buAutoNum type="arabicPeriod"/>
            </a:pP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Hanseníase</a:t>
            </a:r>
            <a:r>
              <a:rPr lang="en-GB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neural </a:t>
            </a:r>
            <a:r>
              <a:rPr lang="en-GB" alt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primária</a:t>
            </a:r>
            <a:endParaRPr lang="en-GB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742" y="260648"/>
            <a:ext cx="8229600" cy="62076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/>
              <a:t>Tardiamente como ficam os </a:t>
            </a:r>
            <a:r>
              <a:rPr lang="pt-BR" sz="3200" dirty="0" smtClean="0"/>
              <a:t>parâmetros</a:t>
            </a:r>
            <a:endParaRPr lang="pt-BR" sz="32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375713"/>
              </p:ext>
            </p:extLst>
          </p:nvPr>
        </p:nvGraphicFramePr>
        <p:xfrm>
          <a:off x="500038" y="2708920"/>
          <a:ext cx="3672408" cy="206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033575"/>
              </p:ext>
            </p:extLst>
          </p:nvPr>
        </p:nvGraphicFramePr>
        <p:xfrm>
          <a:off x="4355976" y="2708920"/>
          <a:ext cx="424847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15006" y="1118548"/>
            <a:ext cx="8136904" cy="1518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r>
              <a:rPr lang="pt-BR" sz="1600" dirty="0" smtClean="0"/>
              <a:t>. Nos nervos em geral houve correlação positiva </a:t>
            </a:r>
            <a:r>
              <a:rPr lang="pt-BR" sz="1600" dirty="0"/>
              <a:t>para amplitudes do </a:t>
            </a:r>
            <a:r>
              <a:rPr lang="pt-BR" sz="1600" b="1" dirty="0">
                <a:solidFill>
                  <a:srgbClr val="FF0000"/>
                </a:solidFill>
              </a:rPr>
              <a:t>PAMC</a:t>
            </a:r>
            <a:r>
              <a:rPr lang="pt-BR" sz="1600" b="1" dirty="0"/>
              <a:t> </a:t>
            </a:r>
            <a:r>
              <a:rPr lang="pt-BR" sz="1600" b="1" dirty="0">
                <a:solidFill>
                  <a:srgbClr val="FF0000"/>
                </a:solidFill>
              </a:rPr>
              <a:t>distal</a:t>
            </a:r>
            <a:r>
              <a:rPr lang="pt-BR" sz="1600" dirty="0"/>
              <a:t> com os </a:t>
            </a:r>
            <a:r>
              <a:rPr lang="pt-BR" sz="1600" dirty="0" err="1">
                <a:solidFill>
                  <a:srgbClr val="FF0000"/>
                </a:solidFill>
              </a:rPr>
              <a:t>PAMCs</a:t>
            </a:r>
            <a:r>
              <a:rPr lang="pt-BR" sz="1600" dirty="0">
                <a:solidFill>
                  <a:srgbClr val="FF0000"/>
                </a:solidFill>
              </a:rPr>
              <a:t> proximais </a:t>
            </a:r>
            <a:r>
              <a:rPr lang="pt-BR" sz="1600" dirty="0"/>
              <a:t>(</a:t>
            </a:r>
            <a:r>
              <a:rPr lang="pt-BR" sz="1600" b="1" dirty="0"/>
              <a:t>p=0,006</a:t>
            </a:r>
            <a:r>
              <a:rPr lang="pt-BR" sz="1600" dirty="0"/>
              <a:t>) e as </a:t>
            </a:r>
            <a:r>
              <a:rPr lang="pt-BR" sz="1600" b="1" dirty="0">
                <a:solidFill>
                  <a:srgbClr val="FF0000"/>
                </a:solidFill>
              </a:rPr>
              <a:t>CV</a:t>
            </a:r>
            <a:r>
              <a:rPr lang="pt-BR" sz="1600" dirty="0">
                <a:solidFill>
                  <a:srgbClr val="FF0000"/>
                </a:solidFill>
              </a:rPr>
              <a:t>s proximais </a:t>
            </a:r>
            <a:r>
              <a:rPr lang="pt-BR" sz="1600" dirty="0"/>
              <a:t>(</a:t>
            </a:r>
            <a:r>
              <a:rPr lang="pt-BR" sz="1600" b="1" dirty="0"/>
              <a:t>p=0,018</a:t>
            </a:r>
            <a:r>
              <a:rPr lang="pt-BR" sz="1600" dirty="0"/>
              <a:t>) ao </a:t>
            </a:r>
            <a:r>
              <a:rPr lang="pt-BR" sz="1600" dirty="0" smtClean="0"/>
              <a:t>distal. </a:t>
            </a:r>
            <a:r>
              <a:rPr lang="pt-BR" sz="1600" b="1" dirty="0" smtClean="0">
                <a:solidFill>
                  <a:srgbClr val="FF0000"/>
                </a:solidFill>
              </a:rPr>
              <a:t>Onda F</a:t>
            </a:r>
            <a:r>
              <a:rPr lang="pt-BR" sz="1600" dirty="0" smtClean="0">
                <a:solidFill>
                  <a:srgbClr val="FF0000"/>
                </a:solidFill>
              </a:rPr>
              <a:t>: </a:t>
            </a:r>
            <a:r>
              <a:rPr lang="pt-BR" sz="1600" dirty="0" smtClean="0"/>
              <a:t>1ª/ultima</a:t>
            </a:r>
            <a:r>
              <a:rPr lang="pt-BR" sz="1600" dirty="0"/>
              <a:t>: onda F, </a:t>
            </a:r>
            <a:r>
              <a:rPr lang="pt-BR" sz="1600" b="1" dirty="0" smtClean="0"/>
              <a:t>p=0,049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dirty="0" smtClean="0"/>
              <a:t>nos grupos cirúrgicos e clínicos </a:t>
            </a:r>
            <a:r>
              <a:rPr lang="pt-BR" sz="1600" b="1" baseline="30000" dirty="0" smtClean="0"/>
              <a:t>1</a:t>
            </a:r>
          </a:p>
          <a:p>
            <a:endParaRPr lang="pt-BR" sz="1600" b="1" baseline="30000" dirty="0">
              <a:latin typeface="Arial" pitchFamily="34" charset="0"/>
              <a:cs typeface="Arial" pitchFamily="34" charset="0"/>
            </a:endParaRPr>
          </a:p>
          <a:p>
            <a:r>
              <a:rPr lang="pt-BR" sz="1600" dirty="0" smtClean="0">
                <a:cs typeface="Arial" pitchFamily="34" charset="0"/>
              </a:rPr>
              <a:t>2</a:t>
            </a:r>
            <a:r>
              <a:rPr lang="pt-BR" sz="1600" baseline="30000" dirty="0" smtClean="0">
                <a:cs typeface="Arial" pitchFamily="34" charset="0"/>
              </a:rPr>
              <a:t>.</a:t>
            </a:r>
            <a:r>
              <a:rPr lang="pt-BR" sz="1600" baseline="30000" dirty="0" smtClean="0"/>
              <a:t> </a:t>
            </a:r>
            <a:r>
              <a:rPr lang="pt-BR" sz="1600" dirty="0" smtClean="0"/>
              <a:t>No Ulnar as </a:t>
            </a:r>
            <a:r>
              <a:rPr lang="pt-BR" sz="1600" b="1" dirty="0">
                <a:solidFill>
                  <a:srgbClr val="FF0000"/>
                </a:solidFill>
              </a:rPr>
              <a:t>VC</a:t>
            </a:r>
            <a:r>
              <a:rPr lang="pt-BR" sz="1600" dirty="0">
                <a:solidFill>
                  <a:srgbClr val="FF0000"/>
                </a:solidFill>
              </a:rPr>
              <a:t> no </a:t>
            </a:r>
            <a:r>
              <a:rPr lang="pt-BR" sz="1600" dirty="0" smtClean="0">
                <a:solidFill>
                  <a:srgbClr val="FF0000"/>
                </a:solidFill>
              </a:rPr>
              <a:t>túnel </a:t>
            </a:r>
            <a:r>
              <a:rPr lang="pt-BR" sz="1600" dirty="0">
                <a:solidFill>
                  <a:srgbClr val="FF0000"/>
                </a:solidFill>
              </a:rPr>
              <a:t>do cotovelo</a:t>
            </a:r>
            <a:r>
              <a:rPr lang="pt-BR" sz="1600" dirty="0"/>
              <a:t>, </a:t>
            </a:r>
            <a:r>
              <a:rPr lang="pt-BR" sz="1600" dirty="0" smtClean="0"/>
              <a:t>menos variaram e se </a:t>
            </a:r>
            <a:r>
              <a:rPr lang="pt-BR" sz="1600" dirty="0"/>
              <a:t>mantiveram baixas nos </a:t>
            </a:r>
            <a:r>
              <a:rPr lang="pt-BR" sz="1600" dirty="0" smtClean="0"/>
              <a:t>grupos cirúrgicos </a:t>
            </a:r>
            <a:r>
              <a:rPr lang="pt-BR" sz="1600" dirty="0"/>
              <a:t>e </a:t>
            </a:r>
            <a:r>
              <a:rPr lang="pt-BR" sz="1600" dirty="0" smtClean="0"/>
              <a:t>clínicos  </a:t>
            </a:r>
            <a:r>
              <a:rPr lang="pt-BR" sz="1600" b="1" baseline="30000" dirty="0" smtClean="0"/>
              <a:t>2</a:t>
            </a:r>
            <a:endParaRPr lang="pt-BR" b="1" baseline="30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2704" y="59465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pt-BR" sz="1200" dirty="0" smtClean="0"/>
              <a:t>Virmond M, Garbino JA et al. </a:t>
            </a:r>
            <a:r>
              <a:rPr lang="pt-BR" sz="1200" dirty="0"/>
              <a:t>In: 18th INTERNATIONAL LEPROSY CONGRESS - </a:t>
            </a:r>
            <a:r>
              <a:rPr lang="pt-BR" sz="1200" dirty="0" err="1"/>
              <a:t>Hidden</a:t>
            </a:r>
            <a:r>
              <a:rPr lang="pt-BR" sz="1200" dirty="0"/>
              <a:t> </a:t>
            </a:r>
            <a:r>
              <a:rPr lang="pt-BR" sz="1200" dirty="0" err="1"/>
              <a:t>Challenges</a:t>
            </a:r>
            <a:r>
              <a:rPr lang="pt-BR" sz="1200" dirty="0"/>
              <a:t>, 2013, </a:t>
            </a:r>
            <a:r>
              <a:rPr lang="pt-BR" sz="1200" dirty="0" smtClean="0"/>
              <a:t>Bruxelas</a:t>
            </a:r>
          </a:p>
          <a:p>
            <a:pPr marL="228600" indent="-228600">
              <a:buAutoNum type="arabicPeriod"/>
            </a:pPr>
            <a:r>
              <a:rPr lang="pt-BR" sz="1200" dirty="0" smtClean="0"/>
              <a:t>Borela M, Urriola MJA, Kirchner DN, Garbino, JA. </a:t>
            </a:r>
            <a:r>
              <a:rPr lang="pt-BR" sz="1200" dirty="0"/>
              <a:t>Padrão neurofisiológico da resposta da neuropatia ulnar da </a:t>
            </a:r>
            <a:r>
              <a:rPr lang="pt-BR" sz="1200" dirty="0" err="1"/>
              <a:t>hanseniase</a:t>
            </a:r>
            <a:r>
              <a:rPr lang="pt-BR" sz="1200" dirty="0"/>
              <a:t> ao tratamento clinico e cirúrgico no longo </a:t>
            </a:r>
            <a:r>
              <a:rPr lang="pt-BR" sz="1200" dirty="0" smtClean="0"/>
              <a:t>prazo. Anais do XXV Congresso da SBNC, 2015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0038" y="5014691"/>
            <a:ext cx="3567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PAMC distal aumentou: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b="1" dirty="0">
                <a:solidFill>
                  <a:srgbClr val="FF0000"/>
                </a:solidFill>
              </a:rPr>
              <a:t>19%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no grupo clinico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e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b="1" dirty="0">
                <a:solidFill>
                  <a:srgbClr val="FF0000"/>
                </a:solidFill>
              </a:rPr>
              <a:t>28%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  <a:r>
              <a:rPr lang="pt-BR" sz="1600" dirty="0"/>
              <a:t>no </a:t>
            </a:r>
            <a:r>
              <a:rPr lang="pt-BR" sz="1600" dirty="0" smtClean="0"/>
              <a:t>cirúrgico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355976" y="494116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VC </a:t>
            </a:r>
            <a:r>
              <a:rPr lang="pt-BR" sz="1600" dirty="0" smtClean="0"/>
              <a:t>aumento 3,4</a:t>
            </a:r>
            <a:r>
              <a:rPr lang="pt-BR" sz="1600" dirty="0"/>
              <a:t>% no grupo clinico e 7% no </a:t>
            </a:r>
            <a:r>
              <a:rPr lang="pt-BR" sz="1600" dirty="0" smtClean="0"/>
              <a:t>cirúrgico e mantiveram-se </a:t>
            </a:r>
            <a:r>
              <a:rPr lang="pt-BR" sz="1600" dirty="0"/>
              <a:t>em </a:t>
            </a:r>
            <a:r>
              <a:rPr lang="pt-BR" sz="1600" b="1" dirty="0">
                <a:solidFill>
                  <a:srgbClr val="FF0000"/>
                </a:solidFill>
              </a:rPr>
              <a:t>29,8 m/s </a:t>
            </a:r>
            <a:r>
              <a:rPr lang="pt-BR" sz="1600" b="1" dirty="0" smtClean="0">
                <a:solidFill>
                  <a:srgbClr val="FF0000"/>
                </a:solidFill>
              </a:rPr>
              <a:t> </a:t>
            </a:r>
            <a:r>
              <a:rPr lang="pt-BR" sz="1600" dirty="0" smtClean="0"/>
              <a:t>e </a:t>
            </a:r>
            <a:r>
              <a:rPr lang="pt-BR" sz="1600" b="1" dirty="0" smtClean="0">
                <a:solidFill>
                  <a:srgbClr val="FF0000"/>
                </a:solidFill>
              </a:rPr>
              <a:t>32,2m/s </a:t>
            </a:r>
            <a:endParaRPr lang="pt-B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290854"/>
            <a:ext cx="8279492" cy="9361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2800" b="1" dirty="0"/>
              <a:t>Exame</a:t>
            </a:r>
            <a:r>
              <a:rPr lang="pt-BR" sz="2800" dirty="0"/>
              <a:t> em 14/08/2015 inicio do </a:t>
            </a:r>
            <a:r>
              <a:rPr lang="pt-BR" sz="2800" dirty="0" smtClean="0"/>
              <a:t>tratamento </a:t>
            </a:r>
            <a:r>
              <a:rPr lang="pt-BR" sz="2800" dirty="0"/>
              <a:t>03/06/2009 </a:t>
            </a:r>
            <a:r>
              <a:rPr lang="pt-BR" sz="2800" dirty="0" smtClean="0"/>
              <a:t>evolução </a:t>
            </a:r>
            <a:r>
              <a:rPr lang="pt-BR" sz="2800" dirty="0"/>
              <a:t>de</a:t>
            </a:r>
            <a:r>
              <a:rPr lang="pt-BR" sz="2800" dirty="0">
                <a:solidFill>
                  <a:srgbClr val="FF0000"/>
                </a:solidFill>
              </a:rPr>
              <a:t> seis (6) anos 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81" y="1513066"/>
            <a:ext cx="5279646" cy="3598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467544" y="5397584"/>
            <a:ext cx="82794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Os </a:t>
            </a:r>
            <a:r>
              <a:rPr lang="pt-BR" b="1" dirty="0" err="1" smtClean="0"/>
              <a:t>PAMC</a:t>
            </a:r>
            <a:r>
              <a:rPr lang="pt-BR" dirty="0" err="1" smtClean="0"/>
              <a:t>s</a:t>
            </a:r>
            <a:r>
              <a:rPr lang="pt-BR" dirty="0" smtClean="0"/>
              <a:t> </a:t>
            </a:r>
            <a:r>
              <a:rPr lang="pt-BR" dirty="0">
                <a:solidFill>
                  <a:srgbClr val="FF0000"/>
                </a:solidFill>
              </a:rPr>
              <a:t>sem dispersão temporal</a:t>
            </a:r>
            <a:r>
              <a:rPr lang="pt-BR" dirty="0"/>
              <a:t> </a:t>
            </a:r>
            <a:r>
              <a:rPr lang="pt-BR" dirty="0" smtClean="0"/>
              <a:t>e a </a:t>
            </a:r>
            <a:r>
              <a:rPr lang="pt-BR" b="1" dirty="0"/>
              <a:t>VC</a:t>
            </a:r>
            <a:r>
              <a:rPr lang="pt-BR" dirty="0"/>
              <a:t> </a:t>
            </a:r>
            <a:r>
              <a:rPr lang="pt-BR" dirty="0">
                <a:solidFill>
                  <a:schemeClr val="tx1"/>
                </a:solidFill>
              </a:rPr>
              <a:t>no epicentro da lesão</a:t>
            </a:r>
            <a:r>
              <a:rPr lang="pt-BR" dirty="0"/>
              <a:t>, túnel do cotovelo, </a:t>
            </a:r>
            <a:r>
              <a:rPr lang="pt-BR" dirty="0" smtClean="0"/>
              <a:t> mantidas </a:t>
            </a:r>
            <a:r>
              <a:rPr lang="pt-BR" dirty="0"/>
              <a:t>baixas </a:t>
            </a:r>
            <a:r>
              <a:rPr lang="pt-BR" dirty="0" smtClean="0"/>
              <a:t> -  não interpretar </a:t>
            </a:r>
            <a:r>
              <a:rPr lang="pt-BR" dirty="0"/>
              <a:t>como </a:t>
            </a:r>
            <a:r>
              <a:rPr lang="pt-BR" dirty="0" smtClean="0"/>
              <a:t>SINAL de atividade</a:t>
            </a:r>
            <a:r>
              <a:rPr lang="pt-BR" dirty="0"/>
              <a:t>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12752" y="6241358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Borela </a:t>
            </a:r>
            <a:r>
              <a:rPr lang="pt-BR" sz="1200" dirty="0" smtClean="0"/>
              <a:t>M et al. </a:t>
            </a:r>
            <a:r>
              <a:rPr lang="pt-BR" sz="1200" dirty="0"/>
              <a:t>Anais do XXV Congresso da SBNC, </a:t>
            </a:r>
            <a:r>
              <a:rPr lang="pt-BR" sz="1200" dirty="0" smtClean="0"/>
              <a:t>2015</a:t>
            </a:r>
            <a:endParaRPr lang="pt-BR" sz="1200" dirty="0"/>
          </a:p>
        </p:txBody>
      </p:sp>
      <p:sp>
        <p:nvSpPr>
          <p:cNvPr id="4" name="Retângulo 3"/>
          <p:cNvSpPr/>
          <p:nvPr/>
        </p:nvSpPr>
        <p:spPr>
          <a:xfrm>
            <a:off x="7234868" y="2348880"/>
            <a:ext cx="1512168" cy="584776"/>
          </a:xfrm>
          <a:prstGeom prst="rect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234868" y="2348881"/>
            <a:ext cx="151216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200" dirty="0" smtClean="0"/>
              <a:t>32,8</a:t>
            </a:r>
            <a:r>
              <a:rPr lang="pt-BR" sz="2800" dirty="0" smtClean="0"/>
              <a:t>m/s</a:t>
            </a:r>
            <a:endParaRPr lang="pt-BR" sz="2800" dirty="0"/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5004048" y="2348880"/>
            <a:ext cx="2230820" cy="102900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V="1">
            <a:off x="5004048" y="2933656"/>
            <a:ext cx="2230820" cy="5673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5436096" y="2933656"/>
            <a:ext cx="3310940" cy="56735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altLang="pt-B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Onda</a:t>
            </a:r>
            <a:r>
              <a:rPr lang="en-GB" alt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GB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achado</a:t>
            </a:r>
            <a:r>
              <a:rPr lang="en-GB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associado</a:t>
            </a:r>
            <a:r>
              <a:rPr lang="en-GB" altLang="pt-B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dor</a:t>
            </a:r>
            <a:r>
              <a:rPr lang="en-GB" altLang="pt-B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pt-BR" i="1" dirty="0" err="1">
                <a:latin typeface="Arial" panose="020B0604020202020204" pitchFamily="34" charset="0"/>
                <a:cs typeface="Arial" panose="020B0604020202020204" pitchFamily="34" charset="0"/>
              </a:rPr>
              <a:t>mista</a:t>
            </a:r>
            <a:r>
              <a:rPr lang="en-GB" alt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altLang="pt-BR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neuropática</a:t>
            </a:r>
            <a:r>
              <a:rPr lang="en-GB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altLang="pt-B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26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584" y="7971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Onda A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2959" y="580141"/>
            <a:ext cx="2449193" cy="369332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659454" y="4725144"/>
            <a:ext cx="793175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pt-BR" altLang="pt-BR" sz="2000" dirty="0" smtClean="0"/>
              <a:t>As </a:t>
            </a:r>
            <a:r>
              <a:rPr lang="pt-BR" altLang="pt-BR" sz="2000" dirty="0"/>
              <a:t>Ondas A não seriam a evidencia de uma situação geral de</a:t>
            </a:r>
            <a:r>
              <a:rPr lang="pt-BR" altLang="pt-BR" sz="2000" dirty="0">
                <a:solidFill>
                  <a:srgbClr val="FF0000"/>
                </a:solidFill>
              </a:rPr>
              <a:t> </a:t>
            </a:r>
            <a:r>
              <a:rPr lang="pt-BR" altLang="pt-BR" sz="2000" b="1" dirty="0" err="1">
                <a:solidFill>
                  <a:srgbClr val="FF0000"/>
                </a:solidFill>
              </a:rPr>
              <a:t>hiperexcitação</a:t>
            </a:r>
            <a:r>
              <a:rPr lang="pt-BR" altLang="pt-BR" sz="2000" b="1" dirty="0">
                <a:solidFill>
                  <a:srgbClr val="3333FF"/>
                </a:solidFill>
              </a:rPr>
              <a:t> </a:t>
            </a:r>
            <a:r>
              <a:rPr lang="pt-BR" altLang="pt-BR" sz="2000" dirty="0"/>
              <a:t>dos axônios inclusive os sensitivos e </a:t>
            </a:r>
            <a:r>
              <a:rPr lang="pt-BR" altLang="pt-BR" sz="2000" dirty="0" err="1"/>
              <a:t>amielinicos</a:t>
            </a:r>
            <a:r>
              <a:rPr lang="pt-BR" altLang="pt-BR" sz="2000" dirty="0" smtClean="0"/>
              <a:t>? </a:t>
            </a:r>
            <a:r>
              <a:rPr lang="pt-BR" altLang="pt-BR" sz="2000" b="1" baseline="30000" dirty="0" smtClean="0"/>
              <a:t>2</a:t>
            </a:r>
            <a:endParaRPr lang="pt-BR" altLang="pt-BR" sz="2000" b="1" baseline="30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010073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7" name="Picture 3" descr="AWAV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548" y="1222712"/>
            <a:ext cx="3775724" cy="24286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CaixaDeTexto 7"/>
          <p:cNvSpPr txBox="1"/>
          <p:nvPr/>
        </p:nvSpPr>
        <p:spPr>
          <a:xfrm>
            <a:off x="657158" y="3847981"/>
            <a:ext cx="376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Ondas A múltiplas na </a:t>
            </a:r>
            <a:r>
              <a:rPr lang="pt-BR" dirty="0" smtClean="0">
                <a:solidFill>
                  <a:srgbClr val="FF0000"/>
                </a:solidFill>
              </a:rPr>
              <a:t>neuropatia subaguda</a:t>
            </a:r>
            <a:r>
              <a:rPr lang="pt-BR" dirty="0" smtClean="0"/>
              <a:t> </a:t>
            </a:r>
            <a:r>
              <a:rPr lang="pt-BR" baseline="30000" dirty="0" smtClean="0"/>
              <a:t>1 </a:t>
            </a:r>
            <a:r>
              <a:rPr lang="pt-BR" dirty="0" smtClean="0"/>
              <a:t>e </a:t>
            </a:r>
            <a:r>
              <a:rPr lang="pt-BR" dirty="0" smtClean="0">
                <a:solidFill>
                  <a:srgbClr val="0070C0"/>
                </a:solidFill>
              </a:rPr>
              <a:t>dor mista no nervo </a:t>
            </a:r>
            <a:r>
              <a:rPr lang="pt-BR" baseline="30000" dirty="0" smtClean="0"/>
              <a:t>2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846422" y="3825457"/>
            <a:ext cx="364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Ondas A na </a:t>
            </a:r>
            <a:r>
              <a:rPr lang="pt-BR" dirty="0" smtClean="0">
                <a:solidFill>
                  <a:srgbClr val="FF0000"/>
                </a:solidFill>
              </a:rPr>
              <a:t>neuropatia inativa</a:t>
            </a:r>
            <a:r>
              <a:rPr lang="pt-BR" dirty="0" smtClean="0"/>
              <a:t>, associada a </a:t>
            </a:r>
            <a:r>
              <a:rPr lang="pt-BR" dirty="0" smtClean="0">
                <a:solidFill>
                  <a:srgbClr val="0070C0"/>
                </a:solidFill>
              </a:rPr>
              <a:t>dor neuropática pura </a:t>
            </a:r>
            <a:r>
              <a:rPr lang="pt-BR" baseline="30000" dirty="0" smtClean="0"/>
              <a:t>3</a:t>
            </a:r>
            <a:r>
              <a:rPr lang="pt-BR" dirty="0" smtClean="0"/>
              <a:t>?</a:t>
            </a:r>
            <a:r>
              <a:rPr lang="pt-BR" baseline="30000" dirty="0" smtClean="0"/>
              <a:t>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25288" y="5733256"/>
            <a:ext cx="796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1200" dirty="0" err="1" smtClean="0"/>
              <a:t>Kornhuber</a:t>
            </a:r>
            <a:r>
              <a:rPr lang="pt-BR" sz="1200" dirty="0" smtClean="0"/>
              <a:t> </a:t>
            </a:r>
            <a:r>
              <a:rPr lang="pt-BR" sz="1200" dirty="0"/>
              <a:t>ME, </a:t>
            </a:r>
            <a:r>
              <a:rPr lang="pt-BR" sz="1200" dirty="0" err="1"/>
              <a:t>Bischooff</a:t>
            </a:r>
            <a:r>
              <a:rPr lang="pt-BR" sz="1200" dirty="0"/>
              <a:t> C et al</a:t>
            </a:r>
            <a:r>
              <a:rPr lang="pt-BR" sz="1200" dirty="0" smtClean="0"/>
              <a:t>. </a:t>
            </a:r>
            <a:r>
              <a:rPr lang="pt-BR" sz="1200" dirty="0" err="1" smtClean="0">
                <a:solidFill>
                  <a:srgbClr val="FF0000"/>
                </a:solidFill>
              </a:rPr>
              <a:t>Multiple</a:t>
            </a:r>
            <a:r>
              <a:rPr lang="pt-BR" sz="1200" dirty="0" smtClean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A </a:t>
            </a:r>
            <a:r>
              <a:rPr lang="pt-BR" sz="1200" dirty="0" err="1">
                <a:solidFill>
                  <a:srgbClr val="FF0000"/>
                </a:solidFill>
              </a:rPr>
              <a:t>waves</a:t>
            </a:r>
            <a:r>
              <a:rPr lang="pt-BR" sz="1200" dirty="0">
                <a:solidFill>
                  <a:srgbClr val="FF0000"/>
                </a:solidFill>
              </a:rPr>
              <a:t> </a:t>
            </a:r>
            <a:r>
              <a:rPr lang="pt-BR" sz="1200" dirty="0"/>
              <a:t>in </a:t>
            </a:r>
            <a:r>
              <a:rPr lang="pt-BR" sz="1200" dirty="0" err="1"/>
              <a:t>Guillain-Barré</a:t>
            </a:r>
            <a:r>
              <a:rPr lang="pt-BR" sz="1200" dirty="0"/>
              <a:t> </a:t>
            </a:r>
            <a:r>
              <a:rPr lang="pt-BR" sz="1200" dirty="0" err="1"/>
              <a:t>syndrome</a:t>
            </a:r>
            <a:r>
              <a:rPr lang="pt-BR" sz="1200" dirty="0" smtClean="0"/>
              <a:t>. </a:t>
            </a:r>
            <a:r>
              <a:rPr lang="pt-BR" sz="1200" dirty="0" err="1" smtClean="0"/>
              <a:t>Muscle</a:t>
            </a:r>
            <a:r>
              <a:rPr lang="pt-BR" sz="1200" dirty="0" smtClean="0"/>
              <a:t> &amp; </a:t>
            </a:r>
            <a:r>
              <a:rPr lang="pt-BR" sz="1200" dirty="0" err="1" smtClean="0"/>
              <a:t>Nerve</a:t>
            </a:r>
            <a:r>
              <a:rPr lang="pt-BR" sz="1200" dirty="0" smtClean="0"/>
              <a:t>. </a:t>
            </a:r>
            <a:r>
              <a:rPr lang="pt-BR" sz="1200" dirty="0"/>
              <a:t>1999 Mar;22(3):394-9.</a:t>
            </a:r>
            <a:endParaRPr lang="pt-BR" sz="1200" b="1" dirty="0"/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/>
              <a:t>Garbino</a:t>
            </a:r>
            <a:r>
              <a:rPr lang="pt-BR" sz="1200" b="1" dirty="0"/>
              <a:t>, </a:t>
            </a:r>
            <a:r>
              <a:rPr lang="pt-BR" sz="1200" dirty="0"/>
              <a:t>J. A. et al. </a:t>
            </a:r>
            <a:r>
              <a:rPr lang="pt-BR" sz="1200" dirty="0" err="1"/>
              <a:t>Association</a:t>
            </a:r>
            <a:r>
              <a:rPr lang="pt-BR" sz="1200" dirty="0"/>
              <a:t> </a:t>
            </a:r>
            <a:r>
              <a:rPr lang="pt-BR" sz="1200" dirty="0" err="1"/>
              <a:t>between</a:t>
            </a:r>
            <a:r>
              <a:rPr lang="pt-BR" sz="1200" dirty="0"/>
              <a:t> </a:t>
            </a:r>
            <a:r>
              <a:rPr lang="pt-BR" sz="1200" dirty="0" err="1"/>
              <a:t>neuropathic</a:t>
            </a:r>
            <a:r>
              <a:rPr lang="pt-BR" sz="1200" dirty="0"/>
              <a:t> </a:t>
            </a:r>
            <a:r>
              <a:rPr lang="pt-BR" sz="1200" dirty="0" err="1">
                <a:solidFill>
                  <a:srgbClr val="FF0000"/>
                </a:solidFill>
              </a:rPr>
              <a:t>pain</a:t>
            </a:r>
            <a:r>
              <a:rPr lang="pt-BR" sz="1200" dirty="0"/>
              <a:t> and </a:t>
            </a:r>
            <a:r>
              <a:rPr lang="pt-BR" sz="1200" dirty="0">
                <a:solidFill>
                  <a:srgbClr val="FF0000"/>
                </a:solidFill>
              </a:rPr>
              <a:t>a-</a:t>
            </a:r>
            <a:r>
              <a:rPr lang="pt-BR" sz="1200" dirty="0" err="1">
                <a:solidFill>
                  <a:srgbClr val="FF0000"/>
                </a:solidFill>
              </a:rPr>
              <a:t>waves</a:t>
            </a:r>
            <a:r>
              <a:rPr lang="pt-BR" sz="1200" dirty="0"/>
              <a:t> in </a:t>
            </a:r>
            <a:r>
              <a:rPr lang="pt-BR" sz="1200" dirty="0" err="1"/>
              <a:t>leprosy</a:t>
            </a:r>
            <a:r>
              <a:rPr lang="pt-BR" sz="1200" dirty="0"/>
              <a:t> patients </a:t>
            </a:r>
            <a:r>
              <a:rPr lang="pt-BR" sz="1200" dirty="0" err="1"/>
              <a:t>with</a:t>
            </a:r>
            <a:r>
              <a:rPr lang="pt-BR" sz="1200" dirty="0"/>
              <a:t> </a:t>
            </a:r>
            <a:r>
              <a:rPr lang="pt-BR" sz="1200" dirty="0" err="1"/>
              <a:t>type</a:t>
            </a:r>
            <a:r>
              <a:rPr lang="pt-BR" sz="1200" dirty="0"/>
              <a:t> 1 and 2 </a:t>
            </a:r>
            <a:r>
              <a:rPr lang="pt-BR" sz="1200" dirty="0" err="1"/>
              <a:t>reactions</a:t>
            </a:r>
            <a:r>
              <a:rPr lang="pt-BR" sz="1200" dirty="0" smtClean="0"/>
              <a:t>. </a:t>
            </a:r>
            <a:r>
              <a:rPr lang="pt-BR" sz="1200" dirty="0"/>
              <a:t>Journal of </a:t>
            </a:r>
            <a:r>
              <a:rPr lang="pt-BR" sz="1200" dirty="0" err="1"/>
              <a:t>Clinical</a:t>
            </a:r>
            <a:r>
              <a:rPr lang="pt-BR" sz="1200" dirty="0"/>
              <a:t> </a:t>
            </a:r>
            <a:r>
              <a:rPr lang="pt-BR" sz="1200" dirty="0" err="1"/>
              <a:t>Neurophysiology</a:t>
            </a:r>
            <a:r>
              <a:rPr lang="pt-BR" sz="1200" dirty="0"/>
              <a:t>, </a:t>
            </a:r>
            <a:r>
              <a:rPr lang="pt-BR" sz="1200" dirty="0" smtClean="0"/>
              <a:t>2011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200" dirty="0" smtClean="0">
                <a:cs typeface="Arial" panose="020B0604020202020204" pitchFamily="34" charset="0"/>
              </a:rPr>
              <a:t>Urriola MJA et al. Ensaio prospectivo para o registro de ondas A no ILSL.</a:t>
            </a:r>
            <a:r>
              <a:rPr lang="pt-BR" sz="1200" dirty="0" smtClean="0"/>
              <a:t> </a:t>
            </a:r>
            <a:r>
              <a:rPr lang="pt-BR" sz="1200" dirty="0"/>
              <a:t>Anais do XXV Congresso da SBNC, </a:t>
            </a:r>
            <a:r>
              <a:rPr lang="pt-BR" sz="1200" dirty="0" smtClean="0"/>
              <a:t>2015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323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529358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pt-B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Hanseníase neural primaria – HNP </a:t>
            </a:r>
            <a:br>
              <a:rPr lang="pt-BR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3511470"/>
            <a:ext cx="6400800" cy="1752600"/>
          </a:xfrm>
        </p:spPr>
        <p:txBody>
          <a:bodyPr/>
          <a:lstStyle/>
          <a:p>
            <a:r>
              <a:rPr lang="pt-BR" i="1" dirty="0" err="1">
                <a:solidFill>
                  <a:schemeClr val="tx1"/>
                </a:solidFill>
              </a:rPr>
              <a:t>primarily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neuritic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leprosy</a:t>
            </a:r>
            <a:r>
              <a:rPr lang="pt-BR" i="1" dirty="0">
                <a:solidFill>
                  <a:schemeClr val="tx1"/>
                </a:solidFill>
              </a:rPr>
              <a:t>, </a:t>
            </a:r>
            <a:r>
              <a:rPr lang="pt-BR" i="1" dirty="0" err="1">
                <a:solidFill>
                  <a:schemeClr val="tx1"/>
                </a:solidFill>
              </a:rPr>
              <a:t>pure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neuritic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leprosy</a:t>
            </a:r>
            <a:r>
              <a:rPr lang="pt-BR" i="1" dirty="0">
                <a:solidFill>
                  <a:schemeClr val="tx1"/>
                </a:solidFill>
              </a:rPr>
              <a:t>, </a:t>
            </a:r>
            <a:r>
              <a:rPr lang="pt-BR" i="1" dirty="0" err="1">
                <a:solidFill>
                  <a:schemeClr val="tx1"/>
                </a:solidFill>
              </a:rPr>
              <a:t>neuritic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leprosy</a:t>
            </a:r>
            <a:r>
              <a:rPr lang="pt-BR" i="1" dirty="0">
                <a:solidFill>
                  <a:schemeClr val="tx1"/>
                </a:solidFill>
              </a:rPr>
              <a:t>, </a:t>
            </a:r>
            <a:r>
              <a:rPr lang="pt-BR" i="1" dirty="0" err="1">
                <a:solidFill>
                  <a:schemeClr val="tx1"/>
                </a:solidFill>
              </a:rPr>
              <a:t>polineuritic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i="1" dirty="0" err="1">
                <a:solidFill>
                  <a:schemeClr val="tx1"/>
                </a:solidFill>
              </a:rPr>
              <a:t>leprosy</a:t>
            </a:r>
            <a:r>
              <a:rPr lang="pt-BR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9592" y="5661248"/>
            <a:ext cx="67687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 smtClean="0">
                <a:hlinkClick r:id="rId2"/>
              </a:rPr>
              <a:t>www.projetodiretrizes.org.br/.../</a:t>
            </a:r>
            <a:r>
              <a:rPr lang="pt-BR" sz="1600" b="1" i="1" dirty="0" err="1" smtClean="0">
                <a:hlinkClick r:id="rId2"/>
              </a:rPr>
              <a:t>hanseniase</a:t>
            </a:r>
            <a:r>
              <a:rPr lang="pt-BR" sz="1600" i="1" dirty="0" err="1" smtClean="0">
                <a:hlinkClick r:id="rId2"/>
              </a:rPr>
              <a:t>_</a:t>
            </a:r>
            <a:r>
              <a:rPr lang="pt-BR" sz="1600" b="1" i="1" dirty="0" err="1" smtClean="0">
                <a:hlinkClick r:id="rId2"/>
              </a:rPr>
              <a:t>neural</a:t>
            </a:r>
            <a:r>
              <a:rPr lang="pt-BR" sz="1600" i="1" dirty="0" err="1" smtClean="0">
                <a:hlinkClick r:id="rId2"/>
              </a:rPr>
              <a:t>_</a:t>
            </a:r>
            <a:r>
              <a:rPr lang="pt-BR" sz="1600" b="1" i="1" dirty="0" err="1" smtClean="0">
                <a:hlinkClick r:id="rId2"/>
              </a:rPr>
              <a:t>primaria</a:t>
            </a:r>
            <a:endParaRPr lang="pt-BR" sz="1600" b="1" i="1" dirty="0" smtClean="0"/>
          </a:p>
          <a:p>
            <a:pPr algn="ctr"/>
            <a:r>
              <a:rPr lang="pt-BR" sz="1600" b="1" i="1" u="sng" dirty="0" err="1" smtClean="0">
                <a:solidFill>
                  <a:srgbClr val="3333FF"/>
                </a:solidFill>
              </a:rPr>
              <a:t>Prymary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neural leprosy –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systematic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review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– </a:t>
            </a:r>
            <a:r>
              <a:rPr lang="pt-BR" sz="1600" u="sng" dirty="0" err="1" smtClean="0">
                <a:hlinkClick r:id="rId3"/>
              </a:rPr>
              <a:t>SciELO</a:t>
            </a:r>
            <a:r>
              <a:rPr lang="pt-BR" sz="1600" u="sng" dirty="0" smtClean="0"/>
              <a:t> 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2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8640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/>
              <a:t> São</a:t>
            </a:r>
            <a:r>
              <a:rPr lang="pt-BR" b="1" dirty="0" smtClean="0"/>
              <a:t> suspeitos</a:t>
            </a:r>
            <a:r>
              <a:rPr lang="pt-BR" dirty="0" smtClean="0"/>
              <a:t> de </a:t>
            </a:r>
            <a:r>
              <a:rPr lang="pt-BR" b="1" dirty="0" smtClean="0"/>
              <a:t>HNP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7272" y="1484784"/>
            <a:ext cx="8208912" cy="428247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000" dirty="0" smtClean="0"/>
              <a:t> P</a:t>
            </a:r>
            <a:r>
              <a:rPr lang="pt-BR" sz="3000" dirty="0" smtClean="0">
                <a:solidFill>
                  <a:schemeClr val="tx1"/>
                </a:solidFill>
              </a:rPr>
              <a:t>acientes que apresentem o </a:t>
            </a:r>
            <a:r>
              <a:rPr lang="pt-BR" sz="3000" dirty="0" smtClean="0">
                <a:solidFill>
                  <a:srgbClr val="3366FF"/>
                </a:solidFill>
              </a:rPr>
              <a:t>comprometimento nervoso periférico </a:t>
            </a:r>
            <a:r>
              <a:rPr lang="pt-BR" sz="3000" dirty="0" smtClean="0">
                <a:solidFill>
                  <a:schemeClr val="tx1"/>
                </a:solidFill>
              </a:rPr>
              <a:t>como </a:t>
            </a:r>
            <a:r>
              <a:rPr lang="pt-BR" sz="3000" b="1" dirty="0" smtClean="0">
                <a:solidFill>
                  <a:schemeClr val="tx1"/>
                </a:solidFill>
              </a:rPr>
              <a:t>primeira manifestação: </a:t>
            </a:r>
            <a:r>
              <a:rPr lang="pt-BR" sz="3000" dirty="0" smtClean="0">
                <a:solidFill>
                  <a:schemeClr val="tx1"/>
                </a:solidFill>
              </a:rPr>
              <a:t>mononeuropatia, mononeuropatia múltipla ou “</a:t>
            </a:r>
            <a:r>
              <a:rPr lang="pt-BR" sz="3000" dirty="0" err="1" smtClean="0">
                <a:solidFill>
                  <a:schemeClr val="tx1"/>
                </a:solidFill>
              </a:rPr>
              <a:t>polineuropatia</a:t>
            </a:r>
            <a:r>
              <a:rPr lang="pt-BR" sz="3000" dirty="0" smtClean="0">
                <a:solidFill>
                  <a:schemeClr val="tx1"/>
                </a:solidFill>
              </a:rPr>
              <a:t>”</a:t>
            </a:r>
          </a:p>
          <a:p>
            <a:pPr marL="514350" indent="-514350">
              <a:buFont typeface="+mj-lt"/>
              <a:buAutoNum type="arabicPeriod"/>
            </a:pPr>
            <a:endParaRPr lang="pt-BR" sz="3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3000" b="1" dirty="0" smtClean="0">
                <a:solidFill>
                  <a:schemeClr val="tx1"/>
                </a:solidFill>
              </a:rPr>
              <a:t>sem lesão de pele</a:t>
            </a:r>
            <a:r>
              <a:rPr lang="pt-BR" sz="3000" dirty="0" smtClean="0">
                <a:solidFill>
                  <a:schemeClr val="tx1"/>
                </a:solidFill>
              </a:rPr>
              <a:t> </a:t>
            </a:r>
            <a:r>
              <a:rPr lang="pt-BR" sz="3000" dirty="0" smtClean="0">
                <a:solidFill>
                  <a:srgbClr val="3366FF"/>
                </a:solidFill>
              </a:rPr>
              <a:t>identificável</a:t>
            </a:r>
            <a:r>
              <a:rPr lang="pt-BR" sz="3000" dirty="0" smtClean="0">
                <a:solidFill>
                  <a:schemeClr val="tx1"/>
                </a:solidFill>
              </a:rPr>
              <a:t> clínica e laboratorialmente</a:t>
            </a:r>
          </a:p>
          <a:p>
            <a:pPr marL="514350" indent="-514350">
              <a:buFont typeface="+mj-lt"/>
              <a:buAutoNum type="arabicPeriod"/>
            </a:pPr>
            <a:endParaRPr lang="pt-BR" sz="30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3000" dirty="0" smtClean="0">
                <a:solidFill>
                  <a:schemeClr val="tx1"/>
                </a:solidFill>
              </a:rPr>
              <a:t>com história de </a:t>
            </a:r>
            <a:r>
              <a:rPr lang="pt-BR" sz="3000" b="1" dirty="0" smtClean="0">
                <a:solidFill>
                  <a:schemeClr val="tx1"/>
                </a:solidFill>
              </a:rPr>
              <a:t>contato  </a:t>
            </a:r>
            <a:r>
              <a:rPr lang="pt-BR" sz="3000" dirty="0" smtClean="0">
                <a:solidFill>
                  <a:schemeClr val="tx1"/>
                </a:solidFill>
              </a:rPr>
              <a:t>e</a:t>
            </a:r>
            <a:r>
              <a:rPr lang="pt-BR" sz="3000" b="1" dirty="0" smtClean="0">
                <a:solidFill>
                  <a:schemeClr val="tx1"/>
                </a:solidFill>
              </a:rPr>
              <a:t> </a:t>
            </a:r>
            <a:r>
              <a:rPr lang="pt-BR" sz="3000" dirty="0" smtClean="0">
                <a:solidFill>
                  <a:srgbClr val="3366FF"/>
                </a:solidFill>
              </a:rPr>
              <a:t>sem outra etiologia suspeita</a:t>
            </a:r>
            <a:r>
              <a:rPr lang="pt-BR" sz="3000" dirty="0" smtClean="0">
                <a:solidFill>
                  <a:schemeClr val="tx1"/>
                </a:solidFill>
              </a:rPr>
              <a:t> na anamnese</a:t>
            </a:r>
            <a:endParaRPr lang="pt-BR" sz="30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5949280"/>
            <a:ext cx="67687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 smtClean="0">
                <a:hlinkClick r:id="rId3"/>
              </a:rPr>
              <a:t>www.projetodiretrizes.org.br/.../</a:t>
            </a:r>
            <a:r>
              <a:rPr lang="pt-BR" sz="1600" b="1" i="1" dirty="0" err="1" smtClean="0">
                <a:hlinkClick r:id="rId3"/>
              </a:rPr>
              <a:t>hanseniase</a:t>
            </a:r>
            <a:r>
              <a:rPr lang="pt-BR" sz="1600" i="1" dirty="0" err="1" smtClean="0">
                <a:hlinkClick r:id="rId3"/>
              </a:rPr>
              <a:t>_</a:t>
            </a:r>
            <a:r>
              <a:rPr lang="pt-BR" sz="1600" b="1" i="1" dirty="0" err="1" smtClean="0">
                <a:hlinkClick r:id="rId3"/>
              </a:rPr>
              <a:t>neural</a:t>
            </a:r>
            <a:r>
              <a:rPr lang="pt-BR" sz="1600" i="1" dirty="0" err="1" smtClean="0">
                <a:hlinkClick r:id="rId3"/>
              </a:rPr>
              <a:t>_</a:t>
            </a:r>
            <a:r>
              <a:rPr lang="pt-BR" sz="1600" b="1" i="1" dirty="0" err="1" smtClean="0">
                <a:hlinkClick r:id="rId3"/>
              </a:rPr>
              <a:t>primaria</a:t>
            </a:r>
            <a:endParaRPr lang="pt-BR" sz="1600" b="1" i="1" dirty="0" smtClean="0"/>
          </a:p>
          <a:p>
            <a:pPr algn="ctr"/>
            <a:r>
              <a:rPr lang="pt-BR" sz="1600" b="1" i="1" u="sng" dirty="0" err="1" smtClean="0">
                <a:solidFill>
                  <a:srgbClr val="3333FF"/>
                </a:solidFill>
              </a:rPr>
              <a:t>Prymary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neural leprosy –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systematic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review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– </a:t>
            </a:r>
            <a:r>
              <a:rPr lang="pt-BR" sz="1600" u="sng" dirty="0" err="1" smtClean="0">
                <a:hlinkClick r:id="rId4"/>
              </a:rPr>
              <a:t>SciELO</a:t>
            </a:r>
            <a:r>
              <a:rPr lang="pt-BR" sz="1600" u="sng" dirty="0" smtClean="0"/>
              <a:t> 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350"/>
            <a:ext cx="7992120" cy="1008063"/>
          </a:xfrm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Causas de Mononeuropatias e M Múltiplas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12776"/>
            <a:ext cx="7992889" cy="4896544"/>
          </a:xfr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pt-BR" sz="2400" dirty="0" smtClean="0">
                <a:solidFill>
                  <a:srgbClr val="3333FF"/>
                </a:solidFill>
              </a:rPr>
              <a:t>Mononeuropatia </a:t>
            </a:r>
            <a:endParaRPr lang="pt-BR" sz="2400" dirty="0">
              <a:solidFill>
                <a:srgbClr val="3333FF"/>
              </a:solidFill>
            </a:endParaRPr>
          </a:p>
          <a:p>
            <a:pPr marL="990600" lvl="1" indent="-5334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>
                <a:solidFill>
                  <a:srgbClr val="003300"/>
                </a:solidFill>
              </a:rPr>
              <a:t>Ulnar </a:t>
            </a:r>
            <a:r>
              <a:rPr lang="pt-BR" sz="2000" dirty="0">
                <a:solidFill>
                  <a:srgbClr val="003300"/>
                </a:solidFill>
              </a:rPr>
              <a:t>(</a:t>
            </a:r>
            <a:r>
              <a:rPr lang="pt-BR" sz="2000" i="1" dirty="0">
                <a:solidFill>
                  <a:srgbClr val="003300"/>
                </a:solidFill>
              </a:rPr>
              <a:t>túnel do cotovelo</a:t>
            </a:r>
            <a:r>
              <a:rPr lang="pt-BR" sz="2000" dirty="0">
                <a:solidFill>
                  <a:srgbClr val="003300"/>
                </a:solidFill>
              </a:rPr>
              <a:t>) e </a:t>
            </a:r>
            <a:r>
              <a:rPr lang="pt-BR" sz="2000" b="1" dirty="0">
                <a:solidFill>
                  <a:srgbClr val="003300"/>
                </a:solidFill>
              </a:rPr>
              <a:t>fibular </a:t>
            </a:r>
            <a:r>
              <a:rPr lang="pt-BR" sz="2000" dirty="0">
                <a:solidFill>
                  <a:srgbClr val="003300"/>
                </a:solidFill>
              </a:rPr>
              <a:t>(</a:t>
            </a:r>
            <a:r>
              <a:rPr lang="pt-BR" sz="2000" i="1" dirty="0">
                <a:solidFill>
                  <a:srgbClr val="003300"/>
                </a:solidFill>
              </a:rPr>
              <a:t>túnel </a:t>
            </a:r>
            <a:r>
              <a:rPr lang="pt-BR" sz="2000" i="1" dirty="0" smtClean="0">
                <a:solidFill>
                  <a:srgbClr val="003300"/>
                </a:solidFill>
              </a:rPr>
              <a:t>retro-fibular</a:t>
            </a:r>
            <a:r>
              <a:rPr lang="pt-BR" sz="2000" dirty="0" smtClean="0">
                <a:solidFill>
                  <a:srgbClr val="003300"/>
                </a:solidFill>
              </a:rPr>
              <a:t>) </a:t>
            </a:r>
            <a:r>
              <a:rPr lang="pt-BR" sz="2000" b="1" dirty="0" smtClean="0">
                <a:solidFill>
                  <a:srgbClr val="003300"/>
                </a:solidFill>
              </a:rPr>
              <a:t>compressivas</a:t>
            </a:r>
            <a:r>
              <a:rPr lang="pt-BR" sz="2000" b="1" i="1" dirty="0" smtClean="0">
                <a:solidFill>
                  <a:srgbClr val="003300"/>
                </a:solidFill>
              </a:rPr>
              <a:t> crônicas </a:t>
            </a:r>
            <a:r>
              <a:rPr lang="pt-BR" sz="2000" dirty="0" smtClean="0">
                <a:solidFill>
                  <a:srgbClr val="003300"/>
                </a:solidFill>
              </a:rPr>
              <a:t>/</a:t>
            </a:r>
            <a:r>
              <a:rPr lang="pt-BR" sz="2000" b="1" i="1" dirty="0" smtClean="0">
                <a:solidFill>
                  <a:srgbClr val="003300"/>
                </a:solidFill>
              </a:rPr>
              <a:t>entrapments</a:t>
            </a:r>
            <a:endParaRPr lang="pt-BR" sz="2000" b="1" dirty="0">
              <a:solidFill>
                <a:srgbClr val="003300"/>
              </a:solidFill>
            </a:endParaRPr>
          </a:p>
          <a:p>
            <a:pPr marL="990600" lvl="1" indent="-533400">
              <a:lnSpc>
                <a:spcPct val="80000"/>
              </a:lnSpc>
              <a:buFont typeface="+mj-lt"/>
              <a:buAutoNum type="alphaLcParenR"/>
            </a:pPr>
            <a:r>
              <a:rPr lang="pt-BR" sz="2000" b="1" i="1" dirty="0" smtClean="0">
                <a:solidFill>
                  <a:srgbClr val="003300"/>
                </a:solidFill>
              </a:rPr>
              <a:t>Notalgia, cheiralgia</a:t>
            </a:r>
            <a:r>
              <a:rPr lang="pt-BR" sz="2000" b="1" dirty="0" smtClean="0">
                <a:solidFill>
                  <a:srgbClr val="003300"/>
                </a:solidFill>
              </a:rPr>
              <a:t> </a:t>
            </a:r>
            <a:r>
              <a:rPr lang="pt-BR" sz="2000" dirty="0">
                <a:solidFill>
                  <a:srgbClr val="003300"/>
                </a:solidFill>
              </a:rPr>
              <a:t>e a </a:t>
            </a:r>
            <a:r>
              <a:rPr lang="pt-BR" sz="2000" b="1" i="1" dirty="0">
                <a:solidFill>
                  <a:srgbClr val="003300"/>
                </a:solidFill>
              </a:rPr>
              <a:t>meralgia</a:t>
            </a:r>
            <a:r>
              <a:rPr lang="pt-BR" sz="2000" dirty="0">
                <a:solidFill>
                  <a:srgbClr val="003300"/>
                </a:solidFill>
              </a:rPr>
              <a:t> </a:t>
            </a:r>
            <a:r>
              <a:rPr lang="pt-BR" sz="2000" dirty="0" smtClean="0">
                <a:solidFill>
                  <a:srgbClr val="003300"/>
                </a:solidFill>
              </a:rPr>
              <a:t>parestésicas </a:t>
            </a:r>
            <a:r>
              <a:rPr lang="pt-BR" sz="2000" dirty="0">
                <a:solidFill>
                  <a:srgbClr val="003300"/>
                </a:solidFill>
              </a:rPr>
              <a:t>(Theuvenet et </a:t>
            </a:r>
            <a:r>
              <a:rPr lang="pt-BR" sz="2000" dirty="0" smtClean="0">
                <a:solidFill>
                  <a:srgbClr val="003300"/>
                </a:solidFill>
              </a:rPr>
              <a:t>al,1993) </a:t>
            </a:r>
            <a:r>
              <a:rPr lang="pt-BR" sz="2000" b="1" dirty="0" smtClean="0">
                <a:solidFill>
                  <a:srgbClr val="003300"/>
                </a:solidFill>
              </a:rPr>
              <a:t>compressões crônicas</a:t>
            </a:r>
            <a:endParaRPr lang="pt-BR" sz="2000" b="1" dirty="0">
              <a:solidFill>
                <a:srgbClr val="003300"/>
              </a:solidFill>
            </a:endParaRPr>
          </a:p>
          <a:p>
            <a:pPr marL="990600" lvl="1" indent="-5334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 smtClean="0">
                <a:solidFill>
                  <a:srgbClr val="003300"/>
                </a:solidFill>
              </a:rPr>
              <a:t>tumores</a:t>
            </a:r>
            <a:r>
              <a:rPr lang="pt-BR" sz="2000" dirty="0" smtClean="0">
                <a:solidFill>
                  <a:srgbClr val="003300"/>
                </a:solidFill>
              </a:rPr>
              <a:t>: neuromas e neurilemomas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solidFill>
                <a:srgbClr val="292929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pt-BR" sz="2400" dirty="0" smtClean="0">
                <a:solidFill>
                  <a:srgbClr val="3333FF"/>
                </a:solidFill>
              </a:rPr>
              <a:t>Mononeuropatia Múltipla </a:t>
            </a:r>
            <a:endParaRPr lang="pt-BR" sz="2400" dirty="0">
              <a:solidFill>
                <a:srgbClr val="3333FF"/>
              </a:solidFill>
            </a:endParaRPr>
          </a:p>
          <a:p>
            <a:pPr marL="1009650" lvl="1" indent="-6096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 smtClean="0">
                <a:solidFill>
                  <a:schemeClr val="tx1"/>
                </a:solidFill>
              </a:rPr>
              <a:t>inflamatórias</a:t>
            </a:r>
            <a:r>
              <a:rPr lang="pt-BR" sz="2000" dirty="0" smtClean="0">
                <a:solidFill>
                  <a:schemeClr val="tx1"/>
                </a:solidFill>
              </a:rPr>
              <a:t>: colagenoses e vasculites não sistêmicas;</a:t>
            </a:r>
          </a:p>
          <a:p>
            <a:pPr marL="1009650" lvl="1" indent="-6096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 smtClean="0">
                <a:solidFill>
                  <a:schemeClr val="tx1"/>
                </a:solidFill>
              </a:rPr>
              <a:t>metabólicas</a:t>
            </a:r>
            <a:r>
              <a:rPr lang="pt-BR" sz="2000" dirty="0" smtClean="0">
                <a:solidFill>
                  <a:schemeClr val="tx1"/>
                </a:solidFill>
              </a:rPr>
              <a:t>: diabetes, hipotireoidismo e disfunção hipofisária; </a:t>
            </a:r>
          </a:p>
          <a:p>
            <a:pPr marL="1009650" lvl="1" indent="-6096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 smtClean="0">
                <a:solidFill>
                  <a:schemeClr val="tx1"/>
                </a:solidFill>
              </a:rPr>
              <a:t>Infecciosas</a:t>
            </a:r>
            <a:r>
              <a:rPr lang="pt-BR" sz="2000" dirty="0" smtClean="0">
                <a:solidFill>
                  <a:schemeClr val="tx1"/>
                </a:solidFill>
              </a:rPr>
              <a:t>: </a:t>
            </a:r>
            <a:r>
              <a:rPr lang="pt-BR" sz="2000" b="1" dirty="0" smtClean="0">
                <a:solidFill>
                  <a:schemeClr val="tx1"/>
                </a:solidFill>
              </a:rPr>
              <a:t>HCV</a:t>
            </a:r>
            <a:r>
              <a:rPr lang="pt-BR" sz="2000" dirty="0" smtClean="0">
                <a:solidFill>
                  <a:schemeClr val="tx1"/>
                </a:solidFill>
              </a:rPr>
              <a:t>, </a:t>
            </a:r>
            <a:r>
              <a:rPr lang="pt-BR" sz="2000" b="1" dirty="0" smtClean="0">
                <a:solidFill>
                  <a:schemeClr val="tx1"/>
                </a:solidFill>
              </a:rPr>
              <a:t>HIV </a:t>
            </a:r>
            <a:r>
              <a:rPr lang="pt-BR" sz="2000" dirty="0" smtClean="0">
                <a:solidFill>
                  <a:schemeClr val="tx1"/>
                </a:solidFill>
              </a:rPr>
              <a:t>e SBY Baggio-Yoshinari/</a:t>
            </a:r>
            <a:r>
              <a:rPr lang="pt-BR" sz="2000" dirty="0" err="1" smtClean="0">
                <a:solidFill>
                  <a:schemeClr val="tx1"/>
                </a:solidFill>
              </a:rPr>
              <a:t>Lyme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1009650" lvl="1" indent="-6096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 smtClean="0">
                <a:solidFill>
                  <a:schemeClr val="tx1"/>
                </a:solidFill>
              </a:rPr>
              <a:t>congênitas</a:t>
            </a:r>
            <a:r>
              <a:rPr lang="pt-BR" sz="2000" dirty="0" smtClean="0">
                <a:solidFill>
                  <a:schemeClr val="tx1"/>
                </a:solidFill>
              </a:rPr>
              <a:t> ou </a:t>
            </a:r>
            <a:r>
              <a:rPr lang="pt-BR" sz="2000" b="1" dirty="0" smtClean="0">
                <a:solidFill>
                  <a:schemeClr val="tx1"/>
                </a:solidFill>
              </a:rPr>
              <a:t>hereditárias</a:t>
            </a:r>
            <a:r>
              <a:rPr lang="pt-BR" sz="2000" dirty="0" smtClean="0">
                <a:solidFill>
                  <a:schemeClr val="tx1"/>
                </a:solidFill>
              </a:rPr>
              <a:t>: siringomielia/siringobulbia, </a:t>
            </a:r>
            <a:r>
              <a:rPr lang="pt-BR" sz="2000" dirty="0" smtClean="0">
                <a:solidFill>
                  <a:srgbClr val="FF0000"/>
                </a:solidFill>
              </a:rPr>
              <a:t>neuropatia hereditária por susceptibilidade a paralisias por pressão </a:t>
            </a:r>
            <a:r>
              <a:rPr lang="pt-BR" sz="2000" dirty="0" smtClean="0">
                <a:solidFill>
                  <a:schemeClr val="tx1"/>
                </a:solidFill>
              </a:rPr>
              <a:t>(</a:t>
            </a:r>
            <a:r>
              <a:rPr lang="pt-BR" sz="2000" b="1" dirty="0" smtClean="0">
                <a:solidFill>
                  <a:schemeClr val="tx1"/>
                </a:solidFill>
              </a:rPr>
              <a:t>neuropatia tomaculosa</a:t>
            </a:r>
            <a:r>
              <a:rPr lang="pt-BR" sz="2000" dirty="0" smtClean="0">
                <a:solidFill>
                  <a:schemeClr val="tx1"/>
                </a:solidFill>
              </a:rPr>
              <a:t>) </a:t>
            </a:r>
          </a:p>
          <a:p>
            <a:pPr marL="1009650" lvl="1" indent="-609600">
              <a:lnSpc>
                <a:spcPct val="80000"/>
              </a:lnSpc>
              <a:buFont typeface="+mj-lt"/>
              <a:buAutoNum type="alphaLcParenR"/>
            </a:pPr>
            <a:r>
              <a:rPr lang="pt-BR" sz="2000" b="1" dirty="0" smtClean="0">
                <a:solidFill>
                  <a:schemeClr val="tx1"/>
                </a:solidFill>
              </a:rPr>
              <a:t>tumores</a:t>
            </a:r>
            <a:r>
              <a:rPr lang="pt-BR" sz="2000" dirty="0" smtClean="0">
                <a:solidFill>
                  <a:schemeClr val="tx1"/>
                </a:solidFill>
              </a:rPr>
              <a:t>: neurofibromatose</a:t>
            </a:r>
          </a:p>
          <a:p>
            <a:pPr marL="1009650" lvl="1" indent="-609600">
              <a:lnSpc>
                <a:spcPct val="80000"/>
              </a:lnSpc>
              <a:buFont typeface="+mj-lt"/>
              <a:buAutoNum type="alphaLcParenR"/>
            </a:pPr>
            <a:endParaRPr lang="pt-BR" sz="20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611560" y="320487"/>
            <a:ext cx="7920880" cy="180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Pacientes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submetidos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à </a:t>
            </a:r>
            <a:r>
              <a:rPr lang="en-US" sz="2400" b="1" dirty="0" err="1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biópsia</a:t>
            </a:r>
            <a:r>
              <a:rPr lang="en-US" sz="2400" b="1" dirty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 de </a:t>
            </a:r>
            <a:r>
              <a:rPr lang="en-US" sz="2400" b="1" dirty="0" err="1" smtClean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nervo</a:t>
            </a:r>
            <a:endParaRPr lang="en-US" sz="2400" b="1" dirty="0" smtClean="0">
              <a:solidFill>
                <a:srgbClr val="0000FF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de </a:t>
            </a:r>
            <a:r>
              <a:rPr lang="en-US" sz="2400" b="1" dirty="0" smtClean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1985-2005 no ILSL</a:t>
            </a:r>
            <a:endParaRPr lang="en-US" sz="2400" b="1" dirty="0">
              <a:solidFill>
                <a:schemeClr val="tx1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en-US" sz="4000" dirty="0" smtClean="0">
                <a:solidFill>
                  <a:srgbClr val="0000FF"/>
                </a:solidFill>
                <a:cs typeface="Arial" charset="0"/>
              </a:rPr>
              <a:t>n </a:t>
            </a:r>
            <a:r>
              <a:rPr lang="en-US" sz="4000" dirty="0">
                <a:solidFill>
                  <a:srgbClr val="0000FF"/>
                </a:solidFill>
                <a:cs typeface="Arial" charset="0"/>
              </a:rPr>
              <a:t>=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162</a:t>
            </a:r>
            <a:endParaRPr lang="en-GB" sz="40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1187624" y="3212976"/>
            <a:ext cx="6192837" cy="1008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err="1">
                <a:cs typeface="Arial" charset="0"/>
              </a:rPr>
              <a:t>Suspeitos</a:t>
            </a:r>
            <a:r>
              <a:rPr lang="en-US" sz="2000" b="1" dirty="0">
                <a:cs typeface="Arial" charset="0"/>
              </a:rPr>
              <a:t> de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HPN</a:t>
            </a:r>
          </a:p>
          <a:p>
            <a:pPr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=113</a:t>
            </a:r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>
            <a:off x="4139952" y="234888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09" name="Line 5"/>
          <p:cNvSpPr>
            <a:spLocks noChangeShapeType="1"/>
          </p:cNvSpPr>
          <p:nvPr/>
        </p:nvSpPr>
        <p:spPr bwMode="auto">
          <a:xfrm>
            <a:off x="4211960" y="2492896"/>
            <a:ext cx="2087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631032" y="5013821"/>
            <a:ext cx="4032448" cy="936104"/>
          </a:xfrm>
          <a:prstGeom prst="rect">
            <a:avLst/>
          </a:prstGeom>
          <a:ln w="1905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2800" b="1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34 </a:t>
            </a:r>
            <a:r>
              <a:rPr lang="en-US" sz="2800" dirty="0" smtClean="0">
                <a:cs typeface="Arial" charset="0"/>
              </a:rPr>
              <a:t>com </a:t>
            </a:r>
            <a:r>
              <a:rPr lang="en-US" sz="2800" b="1" dirty="0" smtClean="0">
                <a:solidFill>
                  <a:srgbClr val="6666FF"/>
                </a:solidFill>
                <a:cs typeface="Arial" charset="0"/>
              </a:rPr>
              <a:t>HNP</a:t>
            </a:r>
          </a:p>
          <a:p>
            <a:pPr algn="ctr"/>
            <a:r>
              <a:rPr lang="en-US" sz="2800" b="1" dirty="0" smtClean="0">
                <a:solidFill>
                  <a:srgbClr val="FF5050"/>
                </a:solidFill>
                <a:cs typeface="Arial" charset="0"/>
              </a:rPr>
              <a:t>1,7</a:t>
            </a:r>
            <a:r>
              <a:rPr lang="en-US" sz="2800" b="1" dirty="0" smtClean="0">
                <a:solidFill>
                  <a:srgbClr val="6666FF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666FF"/>
                </a:solidFill>
                <a:cs typeface="Arial" charset="0"/>
              </a:rPr>
              <a:t>casos</a:t>
            </a:r>
            <a:r>
              <a:rPr lang="en-US" sz="2800" b="1" dirty="0" smtClean="0">
                <a:solidFill>
                  <a:srgbClr val="6666FF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666FF"/>
                </a:solidFill>
                <a:cs typeface="Arial" charset="0"/>
              </a:rPr>
              <a:t>ano</a:t>
            </a:r>
            <a:endParaRPr lang="en-US" sz="2800" b="1" dirty="0" smtClean="0">
              <a:solidFill>
                <a:srgbClr val="6666FF"/>
              </a:solidFill>
              <a:cs typeface="Arial" charset="0"/>
            </a:endParaRPr>
          </a:p>
          <a:p>
            <a:pPr algn="ctr"/>
            <a:endParaRPr lang="en-GB" sz="2800" b="1" dirty="0">
              <a:solidFill>
                <a:srgbClr val="6666FF"/>
              </a:solidFill>
              <a:cs typeface="Arial" charset="0"/>
            </a:endParaRPr>
          </a:p>
        </p:txBody>
      </p: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5364088" y="5013820"/>
            <a:ext cx="2952328" cy="9361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79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outras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causas</a:t>
            </a:r>
            <a:endParaRPr lang="en-GB" sz="2800" dirty="0">
              <a:cs typeface="Arial" charset="0"/>
            </a:endParaRPr>
          </a:p>
        </p:txBody>
      </p:sp>
      <p:sp>
        <p:nvSpPr>
          <p:cNvPr id="328712" name="Line 8"/>
          <p:cNvSpPr>
            <a:spLocks noChangeShapeType="1"/>
          </p:cNvSpPr>
          <p:nvPr/>
        </p:nvSpPr>
        <p:spPr bwMode="auto">
          <a:xfrm flipH="1">
            <a:off x="2987824" y="4293096"/>
            <a:ext cx="3603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>
            <a:off x="5292080" y="4293096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6516216" y="2276872"/>
            <a:ext cx="165735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outra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etiologia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6309320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Garbino, JA. O paciente com suspeita de hanseníase primariamente neural. </a:t>
            </a:r>
            <a:r>
              <a:rPr lang="pt-BR" sz="1200" i="1" dirty="0" smtClean="0"/>
              <a:t>Hansen Int</a:t>
            </a:r>
            <a:r>
              <a:rPr lang="pt-BR" sz="1200" dirty="0" smtClean="0"/>
              <a:t>, v. 32, p. 925-2720-1-PB, 2007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136904" cy="1143000"/>
          </a:xfr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Amostra</a:t>
            </a:r>
            <a:r>
              <a:rPr lang="en-GB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dos </a:t>
            </a:r>
            <a:r>
              <a:rPr lang="en-GB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diagnósticos</a:t>
            </a:r>
            <a:r>
              <a:rPr lang="en-GB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encontrados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nos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en-GB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finais</a:t>
            </a:r>
            <a:r>
              <a:rPr lang="en-GB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/162</a:t>
            </a:r>
            <a:endParaRPr lang="en-GB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450776" y="1916832"/>
            <a:ext cx="8136706" cy="396111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Associada ao </a:t>
            </a:r>
            <a:r>
              <a:rPr lang="pt-BR" dirty="0" smtClean="0">
                <a:solidFill>
                  <a:schemeClr val="tx1"/>
                </a:solidFill>
              </a:rPr>
              <a:t>alcoolismo                   </a:t>
            </a:r>
            <a:r>
              <a:rPr lang="pt-BR" dirty="0">
                <a:solidFill>
                  <a:schemeClr val="tx1"/>
                </a:solidFill>
              </a:rPr>
              <a:t>25%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Neuropatia </a:t>
            </a:r>
            <a:r>
              <a:rPr lang="pt-BR" dirty="0" smtClean="0">
                <a:solidFill>
                  <a:schemeClr val="tx1"/>
                </a:solidFill>
              </a:rPr>
              <a:t>diabética                         </a:t>
            </a:r>
            <a:r>
              <a:rPr lang="pt-BR" dirty="0">
                <a:solidFill>
                  <a:schemeClr val="tx1"/>
                </a:solidFill>
              </a:rPr>
              <a:t>15%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Síndrome do túnel </a:t>
            </a:r>
            <a:r>
              <a:rPr lang="pt-BR" dirty="0" smtClean="0">
                <a:solidFill>
                  <a:schemeClr val="tx1"/>
                </a:solidFill>
              </a:rPr>
              <a:t>ulnar                   </a:t>
            </a:r>
            <a:r>
              <a:rPr lang="pt-BR" dirty="0">
                <a:solidFill>
                  <a:schemeClr val="tx1"/>
                </a:solidFill>
              </a:rPr>
              <a:t>15%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Hereditárias                                         </a:t>
            </a:r>
            <a:r>
              <a:rPr lang="pt-BR" dirty="0">
                <a:solidFill>
                  <a:schemeClr val="tx1"/>
                </a:solidFill>
              </a:rPr>
              <a:t>10%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>
                <a:solidFill>
                  <a:schemeClr val="tx1"/>
                </a:solidFill>
              </a:rPr>
              <a:t>Colagenose</a:t>
            </a:r>
            <a:r>
              <a:rPr lang="pt-BR" dirty="0" smtClean="0">
                <a:solidFill>
                  <a:schemeClr val="tx1"/>
                </a:solidFill>
              </a:rPr>
              <a:t> e vasculite                       10%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tx1"/>
                </a:solidFill>
              </a:rPr>
              <a:t>Desfiladeiro torácico/</a:t>
            </a:r>
            <a:r>
              <a:rPr lang="pt-BR" sz="2600" dirty="0" err="1" smtClean="0">
                <a:solidFill>
                  <a:srgbClr val="FF5050"/>
                </a:solidFill>
              </a:rPr>
              <a:t>incaracteristicos</a:t>
            </a:r>
            <a:r>
              <a:rPr lang="pt-BR" dirty="0" smtClean="0">
                <a:solidFill>
                  <a:schemeClr val="tx1"/>
                </a:solidFill>
              </a:rPr>
              <a:t>  1,5%</a:t>
            </a:r>
            <a:endParaRPr lang="pt-BR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tx1"/>
                </a:solidFill>
              </a:rPr>
              <a:t>Sem diagnóstico etiológico:             </a:t>
            </a:r>
            <a:r>
              <a:rPr lang="pt-BR" dirty="0" smtClean="0">
                <a:solidFill>
                  <a:schemeClr val="tx1"/>
                </a:solidFill>
              </a:rPr>
              <a:t> 23,5%</a:t>
            </a:r>
            <a:endParaRPr lang="pt-BR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cxnSp>
        <p:nvCxnSpPr>
          <p:cNvPr id="3" name="Conector reto 2"/>
          <p:cNvCxnSpPr/>
          <p:nvPr/>
        </p:nvCxnSpPr>
        <p:spPr>
          <a:xfrm>
            <a:off x="539552" y="2996952"/>
            <a:ext cx="7560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539552" y="3472378"/>
            <a:ext cx="7632848" cy="28630"/>
          </a:xfrm>
          <a:prstGeom prst="line">
            <a:avLst/>
          </a:prstGeom>
          <a:ln w="190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8128357" y="2969046"/>
            <a:ext cx="0" cy="5114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39552" y="2996952"/>
            <a:ext cx="0" cy="5114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539552" y="5056554"/>
            <a:ext cx="75888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539552" y="4654628"/>
            <a:ext cx="76328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8136396" y="4654628"/>
            <a:ext cx="0" cy="4019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539552" y="4654628"/>
            <a:ext cx="0" cy="4019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11560" y="6242774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Garbino, JA. </a:t>
            </a:r>
            <a:r>
              <a:rPr lang="pt-BR" sz="1200" i="1" dirty="0" smtClean="0"/>
              <a:t>Hansen </a:t>
            </a:r>
            <a:r>
              <a:rPr lang="pt-BR" sz="1200" i="1" dirty="0" err="1" smtClean="0"/>
              <a:t>Int</a:t>
            </a:r>
            <a:r>
              <a:rPr lang="pt-BR" sz="1200" dirty="0" smtClean="0"/>
              <a:t>, 2007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>
                <a:solidFill>
                  <a:srgbClr val="003300"/>
                </a:solidFill>
                <a:latin typeface="Arial Rounded MT Bold" pitchFamily="34" charset="0"/>
              </a:rPr>
              <a:t>Padrão histopatológico </a:t>
            </a:r>
            <a:r>
              <a:rPr lang="pt-BR" sz="3600" dirty="0" smtClean="0">
                <a:solidFill>
                  <a:srgbClr val="003300"/>
                </a:solidFill>
                <a:latin typeface="Arial Rounded MT Bold" pitchFamily="34" charset="0"/>
              </a:rPr>
              <a:t>na HNP</a:t>
            </a:r>
            <a:r>
              <a:rPr lang="pt-BR" sz="4000" dirty="0" smtClean="0">
                <a:solidFill>
                  <a:srgbClr val="003300"/>
                </a:solidFill>
                <a:latin typeface="Arial Rounded MT Bold" pitchFamily="34" charset="0"/>
              </a:rPr>
              <a:t> </a:t>
            </a:r>
            <a:endParaRPr lang="pt-BR" sz="4000" dirty="0">
              <a:solidFill>
                <a:srgbClr val="003300"/>
              </a:solidFill>
              <a:latin typeface="Arial Rounded MT Bold" pitchFamily="34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6346"/>
            <a:ext cx="8136904" cy="396044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definido</a:t>
            </a:r>
          </a:p>
          <a:p>
            <a:pPr>
              <a:lnSpc>
                <a:spcPct val="80000"/>
              </a:lnSpc>
            </a:pPr>
            <a:r>
              <a:rPr lang="pt-BR" sz="2400" dirty="0" smtClean="0">
                <a:solidFill>
                  <a:srgbClr val="3366FF"/>
                </a:solidFill>
              </a:rPr>
              <a:t>Infiltrado inflamatório (</a:t>
            </a:r>
            <a:r>
              <a:rPr lang="pt-BR" sz="2400" dirty="0" err="1" smtClean="0">
                <a:solidFill>
                  <a:srgbClr val="3366FF"/>
                </a:solidFill>
              </a:rPr>
              <a:t>Inf</a:t>
            </a:r>
            <a:r>
              <a:rPr lang="pt-BR" sz="2400" dirty="0" smtClean="0">
                <a:solidFill>
                  <a:srgbClr val="3366FF"/>
                </a:solidFill>
              </a:rPr>
              <a:t> </a:t>
            </a:r>
            <a:r>
              <a:rPr lang="pt-BR" sz="2400" dirty="0" err="1" smtClean="0">
                <a:solidFill>
                  <a:srgbClr val="3366FF"/>
                </a:solidFill>
              </a:rPr>
              <a:t>Inf</a:t>
            </a:r>
            <a:r>
              <a:rPr lang="pt-BR" sz="2400" dirty="0" smtClean="0">
                <a:solidFill>
                  <a:srgbClr val="3366FF"/>
                </a:solidFill>
              </a:rPr>
              <a:t>) </a:t>
            </a:r>
            <a:r>
              <a:rPr lang="pt-BR" sz="2400" dirty="0" err="1" smtClean="0">
                <a:solidFill>
                  <a:srgbClr val="003300"/>
                </a:solidFill>
              </a:rPr>
              <a:t>virchoviano</a:t>
            </a:r>
            <a:r>
              <a:rPr lang="pt-BR" sz="2400" dirty="0" smtClean="0">
                <a:solidFill>
                  <a:srgbClr val="003300"/>
                </a:solidFill>
              </a:rPr>
              <a:t> 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pt-BR" sz="2000" dirty="0" err="1" smtClean="0">
                <a:solidFill>
                  <a:srgbClr val="003300"/>
                </a:solidFill>
              </a:rPr>
              <a:t>multibacilar</a:t>
            </a:r>
            <a:endParaRPr lang="pt-BR" sz="2000" dirty="0" smtClean="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2400" dirty="0" err="1" smtClean="0">
                <a:solidFill>
                  <a:srgbClr val="3366FF"/>
                </a:solidFill>
              </a:rPr>
              <a:t>Inf</a:t>
            </a:r>
            <a:r>
              <a:rPr lang="pt-BR" sz="2400" dirty="0" smtClean="0">
                <a:solidFill>
                  <a:srgbClr val="3366FF"/>
                </a:solidFill>
              </a:rPr>
              <a:t> inflamatório </a:t>
            </a:r>
            <a:r>
              <a:rPr lang="pt-BR" sz="2400" dirty="0" smtClean="0">
                <a:solidFill>
                  <a:srgbClr val="003300"/>
                </a:solidFill>
              </a:rPr>
              <a:t>dimorfo PB ou MB</a:t>
            </a:r>
          </a:p>
          <a:p>
            <a:pPr>
              <a:lnSpc>
                <a:spcPct val="80000"/>
              </a:lnSpc>
            </a:pPr>
            <a:r>
              <a:rPr lang="pt-BR" sz="2400" dirty="0" err="1" smtClean="0">
                <a:solidFill>
                  <a:srgbClr val="003300"/>
                </a:solidFill>
              </a:rPr>
              <a:t>Inf</a:t>
            </a:r>
            <a:r>
              <a:rPr lang="pt-BR" sz="2400" dirty="0" smtClean="0">
                <a:solidFill>
                  <a:srgbClr val="003300"/>
                </a:solidFill>
              </a:rPr>
              <a:t> </a:t>
            </a:r>
            <a:r>
              <a:rPr lang="pt-BR" sz="2400" dirty="0" err="1" smtClean="0">
                <a:solidFill>
                  <a:srgbClr val="003300"/>
                </a:solidFill>
              </a:rPr>
              <a:t>inf</a:t>
            </a:r>
            <a:r>
              <a:rPr lang="pt-BR" sz="2400" dirty="0" smtClean="0">
                <a:solidFill>
                  <a:srgbClr val="669900"/>
                </a:solidFill>
              </a:rPr>
              <a:t> </a:t>
            </a:r>
            <a:r>
              <a:rPr lang="pt-BR" sz="2400" dirty="0" smtClean="0">
                <a:solidFill>
                  <a:srgbClr val="003300"/>
                </a:solidFill>
              </a:rPr>
              <a:t>com padrão Tuberculóide</a:t>
            </a:r>
          </a:p>
          <a:p>
            <a:pPr>
              <a:lnSpc>
                <a:spcPct val="80000"/>
              </a:lnSpc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provável</a:t>
            </a:r>
          </a:p>
          <a:p>
            <a:pPr>
              <a:lnSpc>
                <a:spcPct val="80000"/>
              </a:lnSpc>
            </a:pPr>
            <a:r>
              <a:rPr lang="pt-BR" sz="2400" dirty="0" smtClean="0">
                <a:solidFill>
                  <a:srgbClr val="003300"/>
                </a:solidFill>
              </a:rPr>
              <a:t>Desmielinização isoladamente </a:t>
            </a:r>
          </a:p>
          <a:p>
            <a:pPr>
              <a:lnSpc>
                <a:spcPct val="80000"/>
              </a:lnSpc>
            </a:pPr>
            <a:r>
              <a:rPr lang="pt-BR" sz="2400" dirty="0" err="1" smtClean="0">
                <a:solidFill>
                  <a:srgbClr val="003300"/>
                </a:solidFill>
              </a:rPr>
              <a:t>Inf</a:t>
            </a:r>
            <a:r>
              <a:rPr lang="pt-BR" sz="2400" dirty="0" smtClean="0">
                <a:solidFill>
                  <a:srgbClr val="003300"/>
                </a:solidFill>
              </a:rPr>
              <a:t> </a:t>
            </a:r>
            <a:r>
              <a:rPr lang="pt-BR" sz="2400" dirty="0" err="1" smtClean="0">
                <a:solidFill>
                  <a:srgbClr val="003300"/>
                </a:solidFill>
              </a:rPr>
              <a:t>Inf</a:t>
            </a:r>
            <a:r>
              <a:rPr lang="pt-BR" sz="2400" dirty="0" smtClean="0">
                <a:solidFill>
                  <a:srgbClr val="003300"/>
                </a:solidFill>
              </a:rPr>
              <a:t> inespecífico e desmielinização</a:t>
            </a:r>
          </a:p>
          <a:p>
            <a:pPr>
              <a:lnSpc>
                <a:spcPct val="80000"/>
              </a:lnSpc>
            </a:pPr>
            <a:r>
              <a:rPr lang="pt-BR" sz="2400" dirty="0" smtClean="0">
                <a:solidFill>
                  <a:srgbClr val="3366FF"/>
                </a:solidFill>
              </a:rPr>
              <a:t>In </a:t>
            </a:r>
            <a:r>
              <a:rPr lang="pt-BR" sz="2400" dirty="0" err="1" smtClean="0">
                <a:solidFill>
                  <a:srgbClr val="3366FF"/>
                </a:solidFill>
              </a:rPr>
              <a:t>Inf</a:t>
            </a:r>
            <a:r>
              <a:rPr lang="pt-BR" sz="2400" dirty="0" smtClean="0">
                <a:solidFill>
                  <a:srgbClr val="3366FF"/>
                </a:solidFill>
              </a:rPr>
              <a:t> inespecífico endo e perineural  </a:t>
            </a:r>
            <a:r>
              <a:rPr lang="pt-BR" sz="2600" dirty="0" smtClean="0">
                <a:solidFill>
                  <a:srgbClr val="FF0000"/>
                </a:solidFill>
              </a:rPr>
              <a:t>≠ Chagas</a:t>
            </a:r>
          </a:p>
          <a:p>
            <a:pPr>
              <a:lnSpc>
                <a:spcPct val="80000"/>
              </a:lnSpc>
              <a:buNone/>
            </a:pPr>
            <a:r>
              <a:rPr lang="pt-BR" sz="2600" b="1" dirty="0" smtClean="0">
                <a:solidFill>
                  <a:srgbClr val="FF0000"/>
                </a:solidFill>
              </a:rPr>
              <a:t>possível</a:t>
            </a:r>
          </a:p>
          <a:p>
            <a:pPr>
              <a:lnSpc>
                <a:spcPct val="80000"/>
              </a:lnSpc>
            </a:pPr>
            <a:r>
              <a:rPr lang="pt-BR" sz="2400" dirty="0" err="1" smtClean="0">
                <a:solidFill>
                  <a:srgbClr val="3366FF"/>
                </a:solidFill>
              </a:rPr>
              <a:t>Desmielinização</a:t>
            </a:r>
            <a:r>
              <a:rPr lang="pt-BR" sz="2400" dirty="0" smtClean="0">
                <a:solidFill>
                  <a:srgbClr val="3366FF"/>
                </a:solidFill>
              </a:rPr>
              <a:t> e </a:t>
            </a:r>
            <a:r>
              <a:rPr lang="pt-BR" sz="2400" dirty="0">
                <a:solidFill>
                  <a:srgbClr val="3366FF"/>
                </a:solidFill>
              </a:rPr>
              <a:t>fibrose  endo e perineural </a:t>
            </a:r>
            <a:endParaRPr lang="pt-BR" sz="2400" dirty="0" smtClean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2400" dirty="0" smtClean="0">
                <a:solidFill>
                  <a:srgbClr val="003300"/>
                </a:solidFill>
              </a:rPr>
              <a:t>fibrose endo e perineural </a:t>
            </a:r>
          </a:p>
          <a:p>
            <a:pPr>
              <a:lnSpc>
                <a:spcPct val="80000"/>
              </a:lnSpc>
            </a:pPr>
            <a:r>
              <a:rPr lang="pt-BR" sz="2400" dirty="0" smtClean="0">
                <a:solidFill>
                  <a:srgbClr val="003300"/>
                </a:solidFill>
              </a:rPr>
              <a:t>Sem alterações </a:t>
            </a:r>
            <a:r>
              <a:rPr lang="pt-BR" sz="1900" b="1" dirty="0" smtClean="0">
                <a:solidFill>
                  <a:srgbClr val="003300"/>
                </a:solidFill>
              </a:rPr>
              <a:t>(</a:t>
            </a:r>
            <a:r>
              <a:rPr lang="pt-BR" sz="1600" b="1" dirty="0" smtClean="0">
                <a:solidFill>
                  <a:srgbClr val="003300"/>
                </a:solidFill>
              </a:rPr>
              <a:t>MAL SELECIONADO </a:t>
            </a:r>
            <a:r>
              <a:rPr lang="pt-BR" sz="1600" dirty="0" smtClean="0">
                <a:solidFill>
                  <a:srgbClr val="003300"/>
                </a:solidFill>
              </a:rPr>
              <a:t>e</a:t>
            </a:r>
            <a:r>
              <a:rPr lang="pt-BR" sz="1600" b="1" dirty="0" smtClean="0">
                <a:solidFill>
                  <a:srgbClr val="003300"/>
                </a:solidFill>
              </a:rPr>
              <a:t> BIÓPSIA DEFICIENTE?)</a:t>
            </a:r>
            <a:endParaRPr lang="pt-BR" sz="1600" b="1" dirty="0">
              <a:solidFill>
                <a:srgbClr val="003300"/>
              </a:solidFill>
            </a:endParaRPr>
          </a:p>
        </p:txBody>
      </p:sp>
      <p:pic>
        <p:nvPicPr>
          <p:cNvPr id="6" name="Imagem 5" descr="garbino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0672" y="1988840"/>
            <a:ext cx="2366128" cy="150234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042112" y="6188522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i="1" dirty="0" smtClean="0"/>
              <a:t>www.projetodiretrizes.org.br/.../</a:t>
            </a:r>
            <a:r>
              <a:rPr lang="pt-BR" sz="1200" b="1" i="1" dirty="0" err="1" smtClean="0"/>
              <a:t>hanseniase</a:t>
            </a:r>
            <a:r>
              <a:rPr lang="pt-BR" sz="1200" i="1" dirty="0" err="1" smtClean="0"/>
              <a:t>_</a:t>
            </a:r>
            <a:r>
              <a:rPr lang="pt-BR" sz="1200" b="1" i="1" dirty="0" err="1" smtClean="0"/>
              <a:t>neural</a:t>
            </a:r>
            <a:r>
              <a:rPr lang="pt-BR" sz="1200" i="1" dirty="0" err="1" smtClean="0"/>
              <a:t>_</a:t>
            </a:r>
            <a:r>
              <a:rPr lang="pt-BR" sz="1200" b="1" i="1" dirty="0" err="1" smtClean="0"/>
              <a:t>primaria</a:t>
            </a:r>
            <a:endParaRPr 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7950" y="3821305"/>
            <a:ext cx="1452271" cy="23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608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pt-B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</a:t>
            </a:r>
            <a:r>
              <a:rPr lang="en-GB" altLang="pt-B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GB" altLang="pt-BR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abreviaturas</a:t>
            </a:r>
            <a:endParaRPr lang="en-GB" altLang="pt-BR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6604" y="1407730"/>
            <a:ext cx="4244280" cy="4824536"/>
          </a:xfrm>
        </p:spPr>
        <p:txBody>
          <a:bodyPr>
            <a:normAutofit fontScale="92500" lnSpcReduction="20000"/>
          </a:bodyPr>
          <a:lstStyle/>
          <a:p>
            <a:r>
              <a:rPr lang="en-GB" altLang="pt-BR" sz="2400" b="1" dirty="0" smtClean="0"/>
              <a:t>OMS</a:t>
            </a:r>
            <a:r>
              <a:rPr lang="en-GB" altLang="pt-BR" sz="2400" dirty="0" smtClean="0"/>
              <a:t>: </a:t>
            </a:r>
            <a:r>
              <a:rPr lang="en-GB" altLang="pt-BR" sz="2400" dirty="0" err="1" smtClean="0"/>
              <a:t>Organização</a:t>
            </a:r>
            <a:r>
              <a:rPr lang="en-GB" altLang="pt-BR" sz="2400" dirty="0" smtClean="0"/>
              <a:t> Mundial da </a:t>
            </a:r>
            <a:r>
              <a:rPr lang="en-GB" altLang="pt-BR" sz="2400" dirty="0" err="1" smtClean="0"/>
              <a:t>Saude</a:t>
            </a:r>
            <a:r>
              <a:rPr lang="en-GB" altLang="pt-BR" sz="2400" dirty="0" smtClean="0"/>
              <a:t> </a:t>
            </a:r>
          </a:p>
          <a:p>
            <a:r>
              <a:rPr lang="en-GB" altLang="pt-BR" sz="2400" b="1" dirty="0" smtClean="0"/>
              <a:t>WHO</a:t>
            </a:r>
            <a:r>
              <a:rPr lang="en-GB" altLang="pt-BR" sz="2400" dirty="0" smtClean="0"/>
              <a:t>: </a:t>
            </a:r>
            <a:r>
              <a:rPr lang="en-GB" altLang="pt-BR" sz="2400" i="1" dirty="0" smtClean="0"/>
              <a:t>World Health Organization</a:t>
            </a:r>
            <a:endParaRPr lang="pt-BR" altLang="pt-BR" sz="2400" i="1" dirty="0"/>
          </a:p>
          <a:p>
            <a:r>
              <a:rPr lang="en-GB" altLang="pt-BR" sz="2400" b="1" dirty="0" smtClean="0"/>
              <a:t>V</a:t>
            </a:r>
            <a:r>
              <a:rPr lang="en-GB" altLang="pt-BR" sz="2400" dirty="0" smtClean="0"/>
              <a:t>: </a:t>
            </a:r>
            <a:r>
              <a:rPr lang="en-GB" altLang="pt-BR" sz="2400" dirty="0" err="1" smtClean="0"/>
              <a:t>virchoviano</a:t>
            </a:r>
            <a:endParaRPr lang="pt-BR" altLang="pt-BR" sz="2400" dirty="0"/>
          </a:p>
          <a:p>
            <a:r>
              <a:rPr lang="pt-BR" altLang="pt-BR" sz="2400" b="1" dirty="0" smtClean="0"/>
              <a:t>T</a:t>
            </a:r>
            <a:r>
              <a:rPr lang="pt-BR" altLang="pt-BR" sz="2400" dirty="0" smtClean="0"/>
              <a:t>: </a:t>
            </a:r>
            <a:r>
              <a:rPr lang="pt-BR" altLang="pt-BR" sz="2400" dirty="0" err="1" smtClean="0"/>
              <a:t>tuberculoide</a:t>
            </a:r>
            <a:endParaRPr lang="pt-BR" altLang="pt-BR" sz="2400" dirty="0"/>
          </a:p>
          <a:p>
            <a:r>
              <a:rPr lang="pt-BR" altLang="pt-BR" sz="2400" b="1" dirty="0" smtClean="0"/>
              <a:t>Tu</a:t>
            </a:r>
            <a:r>
              <a:rPr lang="pt-BR" altLang="pt-BR" sz="2400" dirty="0" smtClean="0"/>
              <a:t>: tumor</a:t>
            </a:r>
          </a:p>
          <a:p>
            <a:r>
              <a:rPr lang="pt-BR" altLang="pt-BR" sz="2400" b="1" dirty="0"/>
              <a:t>ML: </a:t>
            </a:r>
            <a:r>
              <a:rPr lang="pt-BR" altLang="pt-BR" sz="2400" u="sng" dirty="0" err="1"/>
              <a:t>micobacterium</a:t>
            </a:r>
            <a:r>
              <a:rPr lang="pt-BR" altLang="pt-BR" sz="2400" dirty="0"/>
              <a:t>  </a:t>
            </a:r>
            <a:r>
              <a:rPr lang="pt-BR" altLang="pt-BR" sz="2400" u="sng" dirty="0" err="1" smtClean="0"/>
              <a:t>leprae</a:t>
            </a:r>
            <a:endParaRPr lang="pt-BR" altLang="pt-BR" sz="2400" u="sng" dirty="0" smtClean="0"/>
          </a:p>
          <a:p>
            <a:r>
              <a:rPr lang="pt-BR" sz="2400" b="1" dirty="0"/>
              <a:t>CIDP</a:t>
            </a:r>
            <a:r>
              <a:rPr lang="pt-BR" altLang="pt-BR" sz="2400" dirty="0"/>
              <a:t>: </a:t>
            </a:r>
            <a:r>
              <a:rPr lang="pt-BR" altLang="pt-BR" sz="2400" i="1" dirty="0" err="1"/>
              <a:t>chronic</a:t>
            </a:r>
            <a:r>
              <a:rPr lang="pt-BR" altLang="pt-BR" sz="2400" i="1" dirty="0"/>
              <a:t> </a:t>
            </a:r>
            <a:r>
              <a:rPr lang="pt-BR" altLang="pt-BR" sz="2400" i="1" dirty="0" err="1"/>
              <a:t>inflammatory</a:t>
            </a:r>
            <a:r>
              <a:rPr lang="pt-BR" altLang="pt-BR" sz="2400" i="1" dirty="0"/>
              <a:t> </a:t>
            </a:r>
            <a:r>
              <a:rPr lang="pt-BR" altLang="pt-BR" sz="2400" i="1" dirty="0" err="1"/>
              <a:t>demielinating</a:t>
            </a:r>
            <a:r>
              <a:rPr lang="pt-BR" altLang="pt-BR" sz="2400" i="1" dirty="0"/>
              <a:t> </a:t>
            </a:r>
            <a:r>
              <a:rPr lang="pt-BR" altLang="pt-BR" sz="2400" i="1" dirty="0" err="1" smtClean="0"/>
              <a:t>polineuropathy</a:t>
            </a:r>
            <a:endParaRPr lang="pt-BR" altLang="pt-BR" sz="2400" i="1" dirty="0" smtClean="0"/>
          </a:p>
          <a:p>
            <a:r>
              <a:rPr lang="en-GB" altLang="pt-BR" sz="2400" b="1" dirty="0" smtClean="0"/>
              <a:t>VC</a:t>
            </a:r>
            <a:r>
              <a:rPr lang="en-GB" altLang="pt-BR" sz="2400" dirty="0"/>
              <a:t>: </a:t>
            </a:r>
            <a:r>
              <a:rPr lang="en-GB" altLang="pt-BR" sz="2400" dirty="0" smtClean="0"/>
              <a:t> </a:t>
            </a:r>
            <a:r>
              <a:rPr lang="en-GB" altLang="pt-BR" sz="2400" dirty="0" err="1" smtClean="0"/>
              <a:t>velocidade</a:t>
            </a:r>
            <a:r>
              <a:rPr lang="en-GB" altLang="pt-BR" sz="2400" dirty="0" smtClean="0"/>
              <a:t> </a:t>
            </a:r>
            <a:r>
              <a:rPr lang="en-GB" altLang="pt-BR" sz="2400" dirty="0"/>
              <a:t>de </a:t>
            </a:r>
            <a:r>
              <a:rPr lang="en-GB" altLang="pt-BR" sz="2400" dirty="0" err="1"/>
              <a:t>condução</a:t>
            </a:r>
            <a:endParaRPr lang="en-GB" altLang="pt-BR" sz="2400" dirty="0"/>
          </a:p>
          <a:p>
            <a:r>
              <a:rPr lang="en-GB" altLang="pt-BR" sz="2400" b="1" dirty="0" smtClean="0"/>
              <a:t>BC</a:t>
            </a:r>
            <a:r>
              <a:rPr lang="en-GB" altLang="pt-BR" sz="2400" dirty="0"/>
              <a:t>: </a:t>
            </a:r>
            <a:r>
              <a:rPr lang="en-GB" altLang="pt-BR" sz="2400" dirty="0" err="1"/>
              <a:t>bloqueio</a:t>
            </a:r>
            <a:r>
              <a:rPr lang="en-GB" altLang="pt-BR" sz="2400" dirty="0"/>
              <a:t> de </a:t>
            </a:r>
            <a:r>
              <a:rPr lang="en-GB" altLang="pt-BR" sz="2400" dirty="0" err="1" smtClean="0"/>
              <a:t>condução</a:t>
            </a:r>
            <a:endParaRPr lang="en-GB" altLang="pt-BR" sz="2400" dirty="0" smtClean="0"/>
          </a:p>
          <a:p>
            <a:r>
              <a:rPr lang="en-GB" altLang="pt-BR" sz="2400" b="1" dirty="0"/>
              <a:t>RT1</a:t>
            </a:r>
            <a:r>
              <a:rPr lang="en-GB" altLang="pt-BR" sz="2400" dirty="0"/>
              <a:t>: </a:t>
            </a:r>
            <a:r>
              <a:rPr lang="en-GB" altLang="pt-BR" sz="2400" dirty="0" err="1"/>
              <a:t>reação</a:t>
            </a:r>
            <a:r>
              <a:rPr lang="en-GB" altLang="pt-BR" sz="2400" dirty="0"/>
              <a:t> </a:t>
            </a:r>
            <a:r>
              <a:rPr lang="en-GB" altLang="pt-BR" sz="2400" dirty="0" err="1"/>
              <a:t>tipo</a:t>
            </a:r>
            <a:r>
              <a:rPr lang="en-GB" altLang="pt-BR" sz="2400" dirty="0"/>
              <a:t> 1</a:t>
            </a:r>
          </a:p>
          <a:p>
            <a:r>
              <a:rPr lang="en-GB" altLang="pt-BR" sz="2400" b="1" dirty="0"/>
              <a:t>RT2</a:t>
            </a:r>
            <a:r>
              <a:rPr lang="en-GB" altLang="pt-BR" sz="2400" dirty="0"/>
              <a:t>: </a:t>
            </a:r>
            <a:r>
              <a:rPr lang="en-GB" altLang="pt-BR" sz="2400" dirty="0" err="1"/>
              <a:t>reação</a:t>
            </a:r>
            <a:r>
              <a:rPr lang="en-GB" altLang="pt-BR" sz="2400" dirty="0"/>
              <a:t> </a:t>
            </a:r>
            <a:r>
              <a:rPr lang="en-GB" altLang="pt-BR" sz="2400" dirty="0" err="1"/>
              <a:t>tipo</a:t>
            </a:r>
            <a:r>
              <a:rPr lang="en-GB" altLang="pt-BR" sz="2400" dirty="0"/>
              <a:t> 2</a:t>
            </a:r>
          </a:p>
          <a:p>
            <a:endParaRPr lang="en-GB" altLang="pt-BR" sz="2400" dirty="0"/>
          </a:p>
          <a:p>
            <a:endParaRPr lang="pt-BR" altLang="pt-BR" dirty="0" smtClean="0"/>
          </a:p>
          <a:p>
            <a:endParaRPr lang="pt-BR" altLang="pt-BR" dirty="0" smtClean="0"/>
          </a:p>
          <a:p>
            <a:endParaRPr lang="pt-BR" altLang="pt-BR" b="1" dirty="0"/>
          </a:p>
          <a:p>
            <a:endParaRPr lang="pt-BR" altLang="pt-BR" i="1" dirty="0"/>
          </a:p>
          <a:p>
            <a:endParaRPr lang="en-GB" altLang="pt-BR" sz="2800" dirty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341545"/>
            <a:ext cx="4210889" cy="4891682"/>
          </a:xfrm>
        </p:spPr>
        <p:txBody>
          <a:bodyPr>
            <a:normAutofit fontScale="92500" lnSpcReduction="20000"/>
          </a:bodyPr>
          <a:lstStyle/>
          <a:p>
            <a:r>
              <a:rPr lang="en-GB" altLang="pt-BR" sz="2400" b="1" dirty="0" smtClean="0"/>
              <a:t>TD</a:t>
            </a:r>
            <a:r>
              <a:rPr lang="en-GB" altLang="pt-BR" sz="2400" dirty="0" smtClean="0"/>
              <a:t>: </a:t>
            </a:r>
            <a:r>
              <a:rPr lang="en-GB" altLang="pt-BR" sz="2400" i="1" dirty="0" smtClean="0"/>
              <a:t>temporal dispersion</a:t>
            </a:r>
          </a:p>
          <a:p>
            <a:r>
              <a:rPr lang="en-GB" altLang="pt-BR" sz="2400" b="1" dirty="0"/>
              <a:t>CV</a:t>
            </a:r>
            <a:r>
              <a:rPr lang="en-GB" altLang="pt-BR" sz="2400" dirty="0"/>
              <a:t>: </a:t>
            </a:r>
            <a:r>
              <a:rPr lang="en-GB" altLang="pt-BR" sz="2400" i="1" dirty="0"/>
              <a:t>conduction velocity</a:t>
            </a:r>
          </a:p>
          <a:p>
            <a:r>
              <a:rPr lang="en-GB" altLang="pt-BR" sz="2400" b="1" dirty="0" smtClean="0"/>
              <a:t>PAMC</a:t>
            </a:r>
            <a:r>
              <a:rPr lang="en-GB" altLang="pt-BR" sz="2400" dirty="0" smtClean="0"/>
              <a:t>: </a:t>
            </a:r>
            <a:r>
              <a:rPr lang="en-GB" altLang="pt-BR" sz="2400" dirty="0" err="1" smtClean="0"/>
              <a:t>potencial</a:t>
            </a:r>
            <a:r>
              <a:rPr lang="en-GB" altLang="pt-BR" sz="2400" dirty="0" smtClean="0"/>
              <a:t> de </a:t>
            </a:r>
            <a:r>
              <a:rPr lang="en-GB" altLang="pt-BR" sz="2400" dirty="0" err="1" smtClean="0"/>
              <a:t>ação</a:t>
            </a:r>
            <a:r>
              <a:rPr lang="en-GB" altLang="pt-BR" sz="2400" dirty="0" smtClean="0"/>
              <a:t> motor </a:t>
            </a:r>
            <a:r>
              <a:rPr lang="en-GB" altLang="pt-BR" sz="2400" dirty="0" err="1" smtClean="0"/>
              <a:t>composto</a:t>
            </a:r>
            <a:endParaRPr lang="en-GB" altLang="pt-BR" sz="2400" dirty="0" smtClean="0"/>
          </a:p>
          <a:p>
            <a:r>
              <a:rPr lang="pt-BR" sz="2400" b="1" dirty="0" smtClean="0"/>
              <a:t>HNP</a:t>
            </a:r>
            <a:r>
              <a:rPr lang="pt-BR" sz="2400" dirty="0" smtClean="0"/>
              <a:t>: hanseníase neural primária</a:t>
            </a:r>
          </a:p>
          <a:p>
            <a:r>
              <a:rPr lang="pt-BR" sz="2400" b="1" dirty="0" smtClean="0"/>
              <a:t>SBY</a:t>
            </a:r>
            <a:r>
              <a:rPr lang="pt-BR" sz="2400" dirty="0"/>
              <a:t>: </a:t>
            </a:r>
            <a:r>
              <a:rPr lang="pt-BR" sz="2400" dirty="0" smtClean="0"/>
              <a:t>Síndrome de Baggio-</a:t>
            </a:r>
            <a:r>
              <a:rPr lang="pt-BR" sz="2400" dirty="0" err="1" smtClean="0"/>
              <a:t>Yoshinari</a:t>
            </a:r>
            <a:endParaRPr lang="pt-BR" sz="2400" dirty="0" smtClean="0"/>
          </a:p>
          <a:p>
            <a:r>
              <a:rPr lang="pt-BR" sz="2400" b="1" dirty="0" smtClean="0"/>
              <a:t>HCV: </a:t>
            </a:r>
            <a:r>
              <a:rPr lang="pt-BR" sz="2400" i="1" dirty="0" err="1" smtClean="0"/>
              <a:t>hepatitis</a:t>
            </a:r>
            <a:r>
              <a:rPr lang="pt-BR" sz="2400" i="1" dirty="0" smtClean="0"/>
              <a:t> C </a:t>
            </a:r>
            <a:r>
              <a:rPr lang="pt-BR" sz="2400" i="1" dirty="0" err="1" smtClean="0"/>
              <a:t>virus</a:t>
            </a:r>
            <a:endParaRPr lang="pt-BR" sz="2400" i="1" dirty="0" smtClean="0"/>
          </a:p>
          <a:p>
            <a:r>
              <a:rPr lang="pt-BR" sz="2400" b="1" dirty="0" smtClean="0"/>
              <a:t>HIV: </a:t>
            </a:r>
            <a:r>
              <a:rPr lang="pt-BR" sz="2400" i="1" dirty="0" err="1" smtClean="0"/>
              <a:t>human</a:t>
            </a:r>
            <a:r>
              <a:rPr lang="pt-BR" sz="2400" i="1" dirty="0"/>
              <a:t> </a:t>
            </a:r>
            <a:r>
              <a:rPr lang="pt-BR" sz="2400" i="1" dirty="0" err="1" smtClean="0"/>
              <a:t>immunodeficiency</a:t>
            </a:r>
            <a:r>
              <a:rPr lang="pt-BR" sz="2400" i="1" dirty="0" smtClean="0"/>
              <a:t> vírus</a:t>
            </a:r>
          </a:p>
          <a:p>
            <a:r>
              <a:rPr lang="pt-BR" altLang="pt-BR" sz="2400" b="1" dirty="0" smtClean="0"/>
              <a:t>PB</a:t>
            </a:r>
            <a:r>
              <a:rPr lang="pt-BR" altLang="pt-BR" sz="2400" dirty="0" smtClean="0"/>
              <a:t>: </a:t>
            </a:r>
            <a:r>
              <a:rPr lang="pt-BR" altLang="pt-BR" sz="2400" dirty="0" err="1" smtClean="0"/>
              <a:t>paucibacilar</a:t>
            </a:r>
            <a:endParaRPr lang="pt-BR" altLang="pt-BR" sz="2400" dirty="0" smtClean="0"/>
          </a:p>
          <a:p>
            <a:r>
              <a:rPr lang="pt-BR" altLang="pt-BR" sz="2400" b="1" dirty="0" smtClean="0"/>
              <a:t>MB</a:t>
            </a:r>
            <a:r>
              <a:rPr lang="pt-BR" altLang="pt-BR" sz="2400" dirty="0" smtClean="0"/>
              <a:t>: </a:t>
            </a:r>
            <a:r>
              <a:rPr lang="pt-BR" altLang="pt-BR" sz="2400" dirty="0" err="1" smtClean="0"/>
              <a:t>multibacilar</a:t>
            </a:r>
            <a:endParaRPr lang="pt-BR" altLang="pt-BR" sz="2400" dirty="0" smtClean="0"/>
          </a:p>
          <a:p>
            <a:r>
              <a:rPr lang="pt-BR" altLang="pt-BR" sz="2400" b="1" dirty="0" smtClean="0"/>
              <a:t>BCG</a:t>
            </a:r>
            <a:r>
              <a:rPr lang="pt-BR" altLang="pt-BR" sz="2400" dirty="0" smtClean="0"/>
              <a:t>: </a:t>
            </a:r>
            <a:r>
              <a:rPr lang="pt-BR" sz="2000" i="1" dirty="0" err="1"/>
              <a:t>Bacillus</a:t>
            </a:r>
            <a:r>
              <a:rPr lang="pt-BR" sz="2000" i="1" dirty="0"/>
              <a:t> </a:t>
            </a:r>
            <a:r>
              <a:rPr lang="pt-BR" sz="2000" i="1" dirty="0" err="1"/>
              <a:t>Calmette-Guérin</a:t>
            </a:r>
            <a:endParaRPr lang="pt-BR" altLang="pt-BR" sz="2400" i="1" dirty="0" smtClean="0"/>
          </a:p>
          <a:p>
            <a:r>
              <a:rPr lang="pt-BR" altLang="pt-BR" sz="2400" b="1" dirty="0" smtClean="0"/>
              <a:t>ENMG</a:t>
            </a:r>
            <a:r>
              <a:rPr lang="pt-BR" altLang="pt-BR" sz="2400" dirty="0" smtClean="0"/>
              <a:t>: </a:t>
            </a:r>
            <a:r>
              <a:rPr lang="pt-BR" altLang="pt-BR" sz="2400" dirty="0" err="1" smtClean="0"/>
              <a:t>Eletroneuromiografia</a:t>
            </a:r>
            <a:endParaRPr lang="pt-BR" altLang="pt-BR" sz="2400" dirty="0" smtClean="0"/>
          </a:p>
          <a:p>
            <a:pPr marL="0" indent="0">
              <a:buNone/>
            </a:pPr>
            <a:endParaRPr lang="en-GB" altLang="pt-BR" sz="2400" dirty="0"/>
          </a:p>
        </p:txBody>
      </p:sp>
    </p:spTree>
    <p:extLst>
      <p:ext uri="{BB962C8B-B14F-4D97-AF65-F5344CB8AC3E}">
        <p14:creationId xmlns:p14="http://schemas.microsoft.com/office/powerpoint/2010/main" val="10486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47888" cy="1282700"/>
          </a:xfr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Com a introdução do teste </a:t>
            </a:r>
            <a:r>
              <a:rPr lang="pt-BR" sz="2800" i="1" dirty="0" err="1" smtClean="0">
                <a:solidFill>
                  <a:srgbClr val="003300"/>
                </a:solidFill>
                <a:latin typeface="Arial Rounded MT Bold" pitchFamily="34" charset="0"/>
              </a:rPr>
              <a:t>imuno</a:t>
            </a:r>
            <a:r>
              <a:rPr lang="pt-BR" sz="2800" i="1" dirty="0" smtClean="0">
                <a:solidFill>
                  <a:srgbClr val="003300"/>
                </a:solidFill>
                <a:latin typeface="Arial Rounded MT Bold" pitchFamily="34" charset="0"/>
              </a:rPr>
              <a:t> - histoquímico </a:t>
            </a:r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com antígeno </a:t>
            </a:r>
            <a:r>
              <a:rPr lang="pt-BR" sz="2800" b="1" dirty="0" smtClean="0">
                <a:solidFill>
                  <a:srgbClr val="003300"/>
                </a:solidFill>
                <a:latin typeface="Arial Rounded MT Bold" pitchFamily="34" charset="0"/>
              </a:rPr>
              <a:t>anti - BCG </a:t>
            </a:r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os </a:t>
            </a:r>
            <a:r>
              <a:rPr lang="pt-BR" sz="2800" i="1" dirty="0" err="1" smtClean="0">
                <a:solidFill>
                  <a:srgbClr val="FF0000"/>
                </a:solidFill>
                <a:latin typeface="Arial Rounded MT Bold" pitchFamily="34" charset="0"/>
              </a:rPr>
              <a:t>Inf</a:t>
            </a:r>
            <a:r>
              <a:rPr lang="pt-BR" sz="2800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pt-BR" sz="2800" i="1" dirty="0" err="1" smtClean="0">
                <a:solidFill>
                  <a:srgbClr val="FF0000"/>
                </a:solidFill>
                <a:latin typeface="Arial Rounded MT Bold" pitchFamily="34" charset="0"/>
              </a:rPr>
              <a:t>Inf</a:t>
            </a:r>
            <a:r>
              <a:rPr lang="pt-BR" sz="2800" i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pt-BR" sz="2800" i="1" dirty="0" err="1" smtClean="0">
                <a:solidFill>
                  <a:srgbClr val="FF0000"/>
                </a:solidFill>
                <a:latin typeface="Arial Rounded MT Bold" pitchFamily="34" charset="0"/>
              </a:rPr>
              <a:t>inespecificos</a:t>
            </a:r>
            <a:r>
              <a:rPr lang="pt-BR" sz="2800" dirty="0" smtClean="0">
                <a:solidFill>
                  <a:srgbClr val="003300"/>
                </a:solidFill>
                <a:latin typeface="Arial Rounded MT Bold" pitchFamily="34" charset="0"/>
              </a:rPr>
              <a:t>, se positivos, passam a </a:t>
            </a:r>
            <a:r>
              <a:rPr lang="pt-BR" sz="2800" dirty="0" smtClean="0">
                <a:solidFill>
                  <a:srgbClr val="FF0000"/>
                </a:solidFill>
                <a:latin typeface="Arial Rounded MT Bold" pitchFamily="34" charset="0"/>
              </a:rPr>
              <a:t>diagnóstico definido </a:t>
            </a:r>
            <a:r>
              <a:rPr lang="pt-BR" sz="2800" baseline="30000" dirty="0" smtClean="0">
                <a:solidFill>
                  <a:srgbClr val="003300"/>
                </a:solidFill>
                <a:latin typeface="Arial Rounded MT Bold" pitchFamily="34" charset="0"/>
              </a:rPr>
              <a:t>1</a:t>
            </a:r>
            <a:endParaRPr lang="pt-BR" sz="2800" baseline="30000" dirty="0">
              <a:solidFill>
                <a:srgbClr val="003300"/>
              </a:solidFill>
              <a:latin typeface="Arial Rounded MT Bold" pitchFamily="34" charset="0"/>
            </a:endParaRP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405224" y="1909460"/>
            <a:ext cx="8137525" cy="374332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pt-BR" sz="2600" b="1" dirty="0" smtClean="0">
                <a:solidFill>
                  <a:srgbClr val="FF0000"/>
                </a:solidFill>
              </a:rPr>
              <a:t>definido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rgbClr val="3366FF"/>
                </a:solidFill>
              </a:rPr>
              <a:t>Infiltrado inflamatório </a:t>
            </a:r>
            <a:r>
              <a:rPr lang="pt-BR" sz="2400" dirty="0" err="1" smtClean="0">
                <a:solidFill>
                  <a:srgbClr val="003300"/>
                </a:solidFill>
              </a:rPr>
              <a:t>virchoviano</a:t>
            </a:r>
            <a:r>
              <a:rPr lang="pt-BR" sz="2400" dirty="0" smtClean="0">
                <a:solidFill>
                  <a:srgbClr val="003300"/>
                </a:solidFill>
              </a:rPr>
              <a:t> multibacilar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err="1" smtClean="0">
                <a:solidFill>
                  <a:srgbClr val="3366FF"/>
                </a:solidFill>
              </a:rPr>
              <a:t>Inf</a:t>
            </a:r>
            <a:r>
              <a:rPr lang="pt-BR" sz="2400" dirty="0" smtClean="0">
                <a:solidFill>
                  <a:srgbClr val="3366FF"/>
                </a:solidFill>
              </a:rPr>
              <a:t> inflamatório </a:t>
            </a:r>
            <a:r>
              <a:rPr lang="pt-BR" sz="2400" dirty="0" smtClean="0">
                <a:solidFill>
                  <a:srgbClr val="003300"/>
                </a:solidFill>
              </a:rPr>
              <a:t>dimorfo PB ou MB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err="1" smtClean="0">
                <a:solidFill>
                  <a:srgbClr val="003300"/>
                </a:solidFill>
              </a:rPr>
              <a:t>Inf</a:t>
            </a:r>
            <a:r>
              <a:rPr lang="pt-BR" sz="2400" dirty="0" smtClean="0">
                <a:solidFill>
                  <a:srgbClr val="003300"/>
                </a:solidFill>
              </a:rPr>
              <a:t> </a:t>
            </a:r>
            <a:r>
              <a:rPr lang="pt-BR" sz="2400" dirty="0" err="1" smtClean="0">
                <a:solidFill>
                  <a:srgbClr val="003300"/>
                </a:solidFill>
              </a:rPr>
              <a:t>inf</a:t>
            </a:r>
            <a:r>
              <a:rPr lang="pt-BR" sz="2400" dirty="0" smtClean="0">
                <a:solidFill>
                  <a:srgbClr val="669900"/>
                </a:solidFill>
              </a:rPr>
              <a:t> </a:t>
            </a:r>
            <a:r>
              <a:rPr lang="pt-BR" sz="2400" dirty="0" smtClean="0">
                <a:solidFill>
                  <a:srgbClr val="003300"/>
                </a:solidFill>
              </a:rPr>
              <a:t>com padrão Tuberculóide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err="1" smtClean="0">
                <a:solidFill>
                  <a:schemeClr val="tx1"/>
                </a:solidFill>
              </a:rPr>
              <a:t>Inf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 err="1" smtClean="0">
                <a:solidFill>
                  <a:schemeClr val="tx1"/>
                </a:solidFill>
              </a:rPr>
              <a:t>Inf</a:t>
            </a:r>
            <a:r>
              <a:rPr lang="pt-BR" sz="2400" dirty="0" smtClean="0">
                <a:solidFill>
                  <a:schemeClr val="tx1"/>
                </a:solidFill>
              </a:rPr>
              <a:t> inespecífico e </a:t>
            </a:r>
            <a:r>
              <a:rPr lang="pt-BR" sz="2400" dirty="0" err="1" smtClean="0">
                <a:solidFill>
                  <a:schemeClr val="tx1"/>
                </a:solidFill>
              </a:rPr>
              <a:t>desmielinização</a:t>
            </a:r>
            <a:r>
              <a:rPr lang="pt-BR" sz="2400" dirty="0" smtClean="0">
                <a:solidFill>
                  <a:schemeClr val="tx1"/>
                </a:solidFill>
              </a:rPr>
              <a:t> e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600" b="1" dirty="0" smtClean="0">
                <a:solidFill>
                  <a:srgbClr val="FF0000"/>
                </a:solidFill>
              </a:rPr>
              <a:t>BCG+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In </a:t>
            </a:r>
            <a:r>
              <a:rPr lang="pt-BR" sz="2400" dirty="0" err="1" smtClean="0">
                <a:solidFill>
                  <a:schemeClr val="tx1"/>
                </a:solidFill>
              </a:rPr>
              <a:t>Inf</a:t>
            </a:r>
            <a:r>
              <a:rPr lang="pt-BR" sz="2400" dirty="0" smtClean="0">
                <a:solidFill>
                  <a:schemeClr val="tx1"/>
                </a:solidFill>
              </a:rPr>
              <a:t> inespecífico endo e </a:t>
            </a:r>
            <a:r>
              <a:rPr lang="pt-BR" sz="2400" dirty="0" err="1" smtClean="0">
                <a:solidFill>
                  <a:schemeClr val="tx1"/>
                </a:solidFill>
              </a:rPr>
              <a:t>perineural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e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600" b="1" dirty="0" smtClean="0">
                <a:solidFill>
                  <a:srgbClr val="FF0000"/>
                </a:solidFill>
              </a:rPr>
              <a:t>BCG+</a:t>
            </a:r>
            <a:endParaRPr lang="pt-BR" sz="26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pt-BR" sz="2400" b="1" dirty="0" smtClean="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pt-BR" sz="2600" b="1" dirty="0" smtClean="0">
                <a:solidFill>
                  <a:srgbClr val="FF0000"/>
                </a:solidFill>
              </a:rPr>
              <a:t>provável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rgbClr val="003300"/>
                </a:solidFill>
              </a:rPr>
              <a:t>Desmielinização isoladamente 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rgbClr val="3366FF"/>
                </a:solidFill>
              </a:rPr>
              <a:t>Desmielinização e fibrose  </a:t>
            </a:r>
            <a:r>
              <a:rPr lang="pt-BR" sz="2400" dirty="0">
                <a:solidFill>
                  <a:srgbClr val="3366FF"/>
                </a:solidFill>
              </a:rPr>
              <a:t>endo e perineural </a:t>
            </a:r>
            <a:endParaRPr lang="pt-BR" sz="2400" dirty="0" smtClean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pt-BR" sz="2400" dirty="0" smtClean="0">
                <a:solidFill>
                  <a:srgbClr val="003300"/>
                </a:solidFill>
              </a:rPr>
              <a:t>fibrose endo e </a:t>
            </a:r>
            <a:r>
              <a:rPr lang="pt-BR" sz="2400" dirty="0" err="1" smtClean="0">
                <a:solidFill>
                  <a:srgbClr val="003300"/>
                </a:solidFill>
              </a:rPr>
              <a:t>perineural</a:t>
            </a:r>
            <a:r>
              <a:rPr lang="pt-BR" sz="2400" dirty="0" smtClean="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47108" name="CaixaDeTexto 7"/>
          <p:cNvSpPr txBox="1">
            <a:spLocks noChangeArrowheads="1"/>
          </p:cNvSpPr>
          <p:nvPr/>
        </p:nvSpPr>
        <p:spPr bwMode="auto">
          <a:xfrm>
            <a:off x="457200" y="5763092"/>
            <a:ext cx="828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rgbClr val="003300"/>
                </a:solidFill>
              </a:rPr>
              <a:t>1. Garbino et al</a:t>
            </a:r>
            <a:r>
              <a:rPr lang="pt-BR" altLang="pt-BR" sz="1200" dirty="0"/>
              <a:t>. </a:t>
            </a:r>
            <a:r>
              <a:rPr lang="pt-BR" altLang="pt-BR" sz="1200" b="1" dirty="0" err="1"/>
              <a:t>Clinical</a:t>
            </a:r>
            <a:r>
              <a:rPr lang="pt-BR" altLang="pt-BR" sz="1200" b="1" dirty="0"/>
              <a:t> and </a:t>
            </a:r>
            <a:r>
              <a:rPr lang="pt-BR" altLang="pt-BR" sz="1200" b="1" dirty="0" err="1"/>
              <a:t>diagnostic</a:t>
            </a:r>
            <a:r>
              <a:rPr lang="pt-BR" altLang="pt-BR" sz="1200" b="1" dirty="0"/>
              <a:t> </a:t>
            </a:r>
            <a:r>
              <a:rPr lang="pt-BR" altLang="pt-BR" sz="1200" b="1" dirty="0" err="1"/>
              <a:t>aspects</a:t>
            </a:r>
            <a:r>
              <a:rPr lang="pt-BR" altLang="pt-BR" sz="1200" b="1" dirty="0"/>
              <a:t> of </a:t>
            </a:r>
            <a:r>
              <a:rPr lang="pt-BR" altLang="pt-BR" sz="1200" b="1" dirty="0" err="1"/>
              <a:t>the</a:t>
            </a:r>
            <a:r>
              <a:rPr lang="pt-BR" altLang="pt-BR" sz="1200" b="1" dirty="0"/>
              <a:t> </a:t>
            </a:r>
            <a:r>
              <a:rPr lang="pt-BR" altLang="pt-BR" sz="1200" b="1" dirty="0" err="1"/>
              <a:t>primarily</a:t>
            </a:r>
            <a:r>
              <a:rPr lang="pt-BR" altLang="pt-BR" sz="1200" b="1" dirty="0"/>
              <a:t> neural </a:t>
            </a:r>
            <a:r>
              <a:rPr lang="pt-BR" altLang="pt-BR" sz="1200" b="1" dirty="0" err="1"/>
              <a:t>leprosy</a:t>
            </a:r>
            <a:r>
              <a:rPr lang="pt-BR" altLang="pt-BR" sz="1200" dirty="0"/>
              <a:t>. Hansenologia </a:t>
            </a:r>
            <a:r>
              <a:rPr lang="pt-BR" altLang="pt-BR" sz="1200" dirty="0" err="1"/>
              <a:t>Internationalis</a:t>
            </a:r>
            <a:r>
              <a:rPr lang="pt-BR" altLang="pt-BR" sz="1200" dirty="0"/>
              <a:t> (Impresso), Bauru, São Paulo, Brasil, v. 29, n.2, p. 130-136, 2004</a:t>
            </a:r>
          </a:p>
        </p:txBody>
      </p:sp>
      <p:pic>
        <p:nvPicPr>
          <p:cNvPr id="47109" name="Picture 2" descr="Anti BCG NO NER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01" y="2492896"/>
            <a:ext cx="2664147" cy="2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1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Algoritmos para a investigação de HNP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23528" y="1628800"/>
            <a:ext cx="2304256" cy="165618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Dermato</a:t>
            </a:r>
          </a:p>
          <a:p>
            <a:pPr algn="ctr"/>
            <a:r>
              <a:rPr lang="pt-BR" sz="2000" b="1" dirty="0" smtClean="0"/>
              <a:t>Infecto</a:t>
            </a:r>
          </a:p>
          <a:p>
            <a:pPr algn="ctr"/>
            <a:r>
              <a:rPr lang="pt-BR" sz="2000" b="1" dirty="0" smtClean="0"/>
              <a:t>Hansenologia</a:t>
            </a:r>
            <a:endParaRPr lang="pt-BR" sz="2000" b="1" dirty="0"/>
          </a:p>
        </p:txBody>
      </p:sp>
      <p:sp>
        <p:nvSpPr>
          <p:cNvPr id="9" name="Retângulo 8"/>
          <p:cNvSpPr/>
          <p:nvPr/>
        </p:nvSpPr>
        <p:spPr>
          <a:xfrm>
            <a:off x="3131840" y="1700808"/>
            <a:ext cx="1800200" cy="13681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Anamnese = neuropatia + pele negativa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2699792" y="2276872"/>
            <a:ext cx="288032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323528" y="3789040"/>
            <a:ext cx="2304256" cy="172819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Neurologia</a:t>
            </a:r>
            <a:endParaRPr lang="pt-BR" sz="2400" dirty="0"/>
          </a:p>
        </p:txBody>
      </p:sp>
      <p:sp>
        <p:nvSpPr>
          <p:cNvPr id="14" name="Seta para a direita 13"/>
          <p:cNvSpPr/>
          <p:nvPr/>
        </p:nvSpPr>
        <p:spPr>
          <a:xfrm>
            <a:off x="5148064" y="2204864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228184" y="1700808"/>
            <a:ext cx="1944216" cy="136815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Baciloscopia e biópsia de pele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EXTENSIVAS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2699792" y="458112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3131840" y="3789040"/>
            <a:ext cx="1965806" cy="1728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Anamnese </a:t>
            </a:r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Mononeuropatia múltipla → </a:t>
            </a:r>
            <a:r>
              <a:rPr lang="pt-BR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ENMG</a:t>
            </a:r>
            <a:r>
              <a:rPr lang="pt-BR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positiva</a:t>
            </a:r>
            <a:r>
              <a:rPr lang="pt-BR" sz="24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228184" y="3994768"/>
            <a:ext cx="2160240" cy="15224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Biópsia de nervo –</a:t>
            </a:r>
          </a:p>
          <a:p>
            <a:pPr algn="ctr"/>
            <a:r>
              <a:rPr lang="pt-BR" sz="2400" b="1" dirty="0" smtClean="0"/>
              <a:t> Centro de Referencia</a:t>
            </a:r>
            <a:endParaRPr lang="pt-BR" sz="2400" b="1" dirty="0"/>
          </a:p>
        </p:txBody>
      </p:sp>
      <p:sp>
        <p:nvSpPr>
          <p:cNvPr id="28" name="Seta para baixo 27"/>
          <p:cNvSpPr/>
          <p:nvPr/>
        </p:nvSpPr>
        <p:spPr>
          <a:xfrm rot="13566503">
            <a:off x="5622420" y="3497935"/>
            <a:ext cx="288032" cy="864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 rot="2941232">
            <a:off x="5608489" y="3089627"/>
            <a:ext cx="288032" cy="87417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899592" y="5877272"/>
            <a:ext cx="67687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 smtClean="0">
                <a:hlinkClick r:id="rId2"/>
              </a:rPr>
              <a:t>www.projetodiretrizes.org.br/.../</a:t>
            </a:r>
            <a:r>
              <a:rPr lang="pt-BR" sz="1600" b="1" i="1" dirty="0" err="1" smtClean="0">
                <a:hlinkClick r:id="rId2"/>
              </a:rPr>
              <a:t>hanseniase</a:t>
            </a:r>
            <a:r>
              <a:rPr lang="pt-BR" sz="1600" i="1" dirty="0" err="1" smtClean="0">
                <a:hlinkClick r:id="rId2"/>
              </a:rPr>
              <a:t>_</a:t>
            </a:r>
            <a:r>
              <a:rPr lang="pt-BR" sz="1600" b="1" i="1" dirty="0" err="1" smtClean="0">
                <a:hlinkClick r:id="rId2"/>
              </a:rPr>
              <a:t>neural</a:t>
            </a:r>
            <a:r>
              <a:rPr lang="pt-BR" sz="1600" i="1" dirty="0" err="1" smtClean="0">
                <a:hlinkClick r:id="rId2"/>
              </a:rPr>
              <a:t>_</a:t>
            </a:r>
            <a:r>
              <a:rPr lang="pt-BR" sz="1600" b="1" i="1" dirty="0" err="1" smtClean="0">
                <a:hlinkClick r:id="rId2"/>
              </a:rPr>
              <a:t>primaria</a:t>
            </a:r>
            <a:endParaRPr lang="pt-BR" sz="1600" b="1" i="1" dirty="0" smtClean="0"/>
          </a:p>
          <a:p>
            <a:pPr algn="ctr"/>
            <a:r>
              <a:rPr lang="pt-BR" sz="1600" b="1" i="1" u="sng" dirty="0" err="1" smtClean="0">
                <a:solidFill>
                  <a:srgbClr val="3333FF"/>
                </a:solidFill>
              </a:rPr>
              <a:t>Prymary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neural leprosy –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systematic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</a:t>
            </a:r>
            <a:r>
              <a:rPr lang="pt-BR" sz="1600" b="1" i="1" u="sng" dirty="0" err="1" smtClean="0">
                <a:solidFill>
                  <a:srgbClr val="3333FF"/>
                </a:solidFill>
              </a:rPr>
              <a:t>review</a:t>
            </a:r>
            <a:r>
              <a:rPr lang="pt-BR" sz="1600" b="1" i="1" u="sng" dirty="0" smtClean="0">
                <a:solidFill>
                  <a:srgbClr val="3333FF"/>
                </a:solidFill>
              </a:rPr>
              <a:t> – </a:t>
            </a:r>
            <a:r>
              <a:rPr lang="pt-BR" sz="1600" u="sng" dirty="0" err="1" smtClean="0">
                <a:hlinkClick r:id="rId3"/>
              </a:rPr>
              <a:t>SciELO</a:t>
            </a:r>
            <a:r>
              <a:rPr lang="pt-BR" sz="1600" u="sng" dirty="0" smtClean="0"/>
              <a:t> 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22" name="Seta para baixo 21"/>
          <p:cNvSpPr/>
          <p:nvPr/>
        </p:nvSpPr>
        <p:spPr>
          <a:xfrm rot="16200000">
            <a:off x="5518899" y="4526402"/>
            <a:ext cx="288032" cy="842096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1632">
            <a:off x="4912034" y="1173131"/>
            <a:ext cx="3426603" cy="46633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CaixaDeTexto 6"/>
          <p:cNvSpPr txBox="1"/>
          <p:nvPr/>
        </p:nvSpPr>
        <p:spPr>
          <a:xfrm>
            <a:off x="1115616" y="6314761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hlinkClick r:id="rId3"/>
              </a:rPr>
              <a:t>www.tecsoma.br/.../</a:t>
            </a:r>
            <a:r>
              <a:rPr lang="pt-BR" sz="1600" b="1" i="1" dirty="0">
                <a:hlinkClick r:id="rId3"/>
              </a:rPr>
              <a:t>Hanseniase</a:t>
            </a:r>
            <a:r>
              <a:rPr lang="pt-BR" sz="1600" i="1" dirty="0">
                <a:hlinkClick r:id="rId3"/>
              </a:rPr>
              <a:t>%20</a:t>
            </a:r>
            <a:r>
              <a:rPr lang="pt-BR" sz="1600" b="1" i="1" dirty="0">
                <a:hlinkClick r:id="rId3"/>
              </a:rPr>
              <a:t>Avanços</a:t>
            </a:r>
            <a:r>
              <a:rPr lang="pt-BR" sz="1600" i="1" dirty="0">
                <a:hlinkClick r:id="rId3"/>
              </a:rPr>
              <a:t>%20e%20</a:t>
            </a:r>
            <a:r>
              <a:rPr lang="pt-BR" sz="1600" b="1" i="1" dirty="0">
                <a:hlinkClick r:id="rId3"/>
              </a:rPr>
              <a:t>Desafios</a:t>
            </a:r>
            <a:r>
              <a:rPr lang="pt-BR" sz="1600" i="1" dirty="0">
                <a:hlinkClick r:id="rId3"/>
              </a:rPr>
              <a:t>-colorido.pd</a:t>
            </a:r>
            <a:r>
              <a:rPr lang="pt-BR" sz="1600" i="1" dirty="0" smtClean="0"/>
              <a:t>.. </a:t>
            </a:r>
            <a:endParaRPr lang="pt-BR" sz="1600" dirty="0"/>
          </a:p>
        </p:txBody>
      </p:sp>
      <p:sp>
        <p:nvSpPr>
          <p:cNvPr id="2" name="CaixaDeTexto 1"/>
          <p:cNvSpPr txBox="1"/>
          <p:nvPr/>
        </p:nvSpPr>
        <p:spPr>
          <a:xfrm rot="21425458">
            <a:off x="511752" y="694590"/>
            <a:ext cx="8302674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700" dirty="0" smtClean="0">
                <a:solidFill>
                  <a:schemeClr val="bg1"/>
                </a:solidFill>
              </a:rPr>
              <a:t>LANÇADO NESSE ANO: O MAIS RECENTE LIVRO SOBRE MH</a:t>
            </a:r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8281" y="5527724"/>
            <a:ext cx="3894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1ª. Edição com </a:t>
            </a:r>
            <a:r>
              <a:rPr lang="pt-BR" sz="2000" b="1" dirty="0" smtClean="0">
                <a:solidFill>
                  <a:srgbClr val="FF0000"/>
                </a:solidFill>
              </a:rPr>
              <a:t>492</a:t>
            </a:r>
            <a:r>
              <a:rPr lang="pt-BR" sz="2000" dirty="0" smtClean="0"/>
              <a:t> páginas -</a:t>
            </a:r>
            <a:r>
              <a:rPr lang="pt-BR" sz="2000" dirty="0" smtClean="0">
                <a:solidFill>
                  <a:srgbClr val="FF0000"/>
                </a:solidFill>
              </a:rPr>
              <a:t>GRATIS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1592813"/>
            <a:ext cx="5022224" cy="37548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Dois </a:t>
            </a:r>
            <a:r>
              <a:rPr lang="pt-BR" dirty="0" err="1" smtClean="0">
                <a:solidFill>
                  <a:srgbClr val="FF0000"/>
                </a:solidFill>
              </a:rPr>
              <a:t>Capitulos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smtClean="0">
                <a:solidFill>
                  <a:srgbClr val="FF0000"/>
                </a:solidFill>
              </a:rPr>
              <a:t>abaixo </a:t>
            </a:r>
            <a:r>
              <a:rPr lang="pt-BR" smtClean="0">
                <a:solidFill>
                  <a:srgbClr val="FF0000"/>
                </a:solidFill>
              </a:rPr>
              <a:t>que </a:t>
            </a:r>
            <a:r>
              <a:rPr lang="pt-BR" b="1" smtClean="0">
                <a:solidFill>
                  <a:srgbClr val="FF0000"/>
                </a:solidFill>
              </a:rPr>
              <a:t>consolidam</a:t>
            </a:r>
            <a:r>
              <a:rPr lang="pt-BR" smtClean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pesquisas brasileiras especialmente no campo da </a:t>
            </a:r>
            <a:r>
              <a:rPr lang="pt-BR" b="1" dirty="0">
                <a:solidFill>
                  <a:srgbClr val="FF0000"/>
                </a:solidFill>
              </a:rPr>
              <a:t>neuropatia </a:t>
            </a:r>
            <a:r>
              <a:rPr lang="pt-BR" dirty="0">
                <a:solidFill>
                  <a:srgbClr val="FF0000"/>
                </a:solidFill>
              </a:rPr>
              <a:t>e </a:t>
            </a: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neurofisiologia</a:t>
            </a:r>
          </a:p>
          <a:p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 smtClean="0"/>
              <a:t>Garbino JA, Marques Jr. W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pt-BR" dirty="0"/>
              <a:t>A neuropatia da </a:t>
            </a:r>
            <a:r>
              <a:rPr lang="pt-BR" dirty="0">
                <a:solidFill>
                  <a:schemeClr val="tx1"/>
                </a:solidFill>
              </a:rPr>
              <a:t>hanseníase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dirty="0">
                <a:solidFill>
                  <a:schemeClr val="tx1"/>
                </a:solidFill>
              </a:rPr>
              <a:t>p. 215-229. 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Marques Jr. </a:t>
            </a:r>
            <a:r>
              <a:rPr lang="pt-BR" b="1" dirty="0" smtClean="0">
                <a:solidFill>
                  <a:schemeClr val="tx1"/>
                </a:solidFill>
              </a:rPr>
              <a:t>W</a:t>
            </a:r>
            <a:r>
              <a:rPr lang="pt-BR" dirty="0" smtClean="0">
                <a:solidFill>
                  <a:schemeClr val="tx1"/>
                </a:solidFill>
              </a:rPr>
              <a:t>, </a:t>
            </a:r>
            <a:r>
              <a:rPr lang="pt-BR" b="1" dirty="0">
                <a:solidFill>
                  <a:schemeClr val="tx1"/>
                </a:solidFill>
              </a:rPr>
              <a:t>Garbino JA</a:t>
            </a:r>
            <a:r>
              <a:rPr lang="pt-BR" dirty="0" smtClean="0">
                <a:solidFill>
                  <a:schemeClr val="tx1"/>
                </a:solidFill>
              </a:rPr>
              <a:t>. </a:t>
            </a:r>
            <a:r>
              <a:rPr lang="pt-BR" dirty="0">
                <a:solidFill>
                  <a:schemeClr val="tx1"/>
                </a:solidFill>
              </a:rPr>
              <a:t>Tratamento Clinico da Neuropatia da Hanseníase: controle das </a:t>
            </a:r>
            <a:r>
              <a:rPr lang="pt-BR" dirty="0">
                <a:solidFill>
                  <a:srgbClr val="FF0000"/>
                </a:solidFill>
              </a:rPr>
              <a:t>reações</a:t>
            </a:r>
            <a:r>
              <a:rPr lang="pt-BR" dirty="0">
                <a:solidFill>
                  <a:schemeClr val="tx1"/>
                </a:solidFill>
              </a:rPr>
              <a:t> com repercussão neurológica e da dor neuropática </a:t>
            </a:r>
            <a:r>
              <a:rPr lang="pt-BR" dirty="0" smtClean="0">
                <a:solidFill>
                  <a:schemeClr val="tx1"/>
                </a:solidFill>
              </a:rPr>
              <a:t>crônica, p</a:t>
            </a:r>
            <a:r>
              <a:rPr lang="pt-BR" dirty="0">
                <a:solidFill>
                  <a:schemeClr val="tx1"/>
                </a:solidFill>
              </a:rPr>
              <a:t>. </a:t>
            </a:r>
            <a:r>
              <a:rPr lang="pt-BR" dirty="0"/>
              <a:t>231-243. 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76056" y="4092170"/>
            <a:ext cx="38884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/>
              <a:t>In: </a:t>
            </a:r>
            <a:r>
              <a:rPr lang="pt-BR" sz="1400" dirty="0" err="1"/>
              <a:t>Eleonai</a:t>
            </a:r>
            <a:r>
              <a:rPr lang="pt-BR" sz="1400" dirty="0"/>
              <a:t> Dornelles Alves; Telma Leonel Ferreira; Isaias Nery Ferreira. (Org.). </a:t>
            </a:r>
            <a:r>
              <a:rPr lang="pt-BR" sz="1400" dirty="0">
                <a:solidFill>
                  <a:srgbClr val="FF0000"/>
                </a:solidFill>
              </a:rPr>
              <a:t>Hanseníase - Avanços e Desafios</a:t>
            </a:r>
            <a:r>
              <a:rPr lang="pt-BR" sz="1400" dirty="0"/>
              <a:t>. 1ed.Brasília: Universidade de Brasília - UnB</a:t>
            </a:r>
          </a:p>
        </p:txBody>
      </p:sp>
    </p:spTree>
    <p:extLst>
      <p:ext uri="{BB962C8B-B14F-4D97-AF65-F5344CB8AC3E}">
        <p14:creationId xmlns:p14="http://schemas.microsoft.com/office/powerpoint/2010/main" val="403441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162" y="190950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Doenças negligenciadas </a:t>
            </a:r>
            <a:r>
              <a:rPr lang="pt-BR" sz="3600" dirty="0" smtClean="0"/>
              <a:t>- OMS </a:t>
            </a:r>
            <a:br>
              <a:rPr lang="pt-BR" sz="3600" dirty="0" smtClean="0"/>
            </a:br>
            <a:r>
              <a:rPr lang="en-US" sz="2700" b="1" dirty="0" smtClean="0">
                <a:solidFill>
                  <a:schemeClr val="bg1"/>
                </a:solidFill>
              </a:rPr>
              <a:t>TDR</a:t>
            </a:r>
            <a:r>
              <a:rPr lang="en-US" sz="2700" dirty="0" smtClean="0">
                <a:solidFill>
                  <a:schemeClr val="bg1"/>
                </a:solidFill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</a:rPr>
              <a:t>Programm</a:t>
            </a:r>
            <a:r>
              <a:rPr lang="en-US" sz="2700" dirty="0" smtClean="0">
                <a:solidFill>
                  <a:schemeClr val="bg1"/>
                </a:solidFill>
              </a:rPr>
              <a:t> for Research and Training in Tropical Diseases</a:t>
            </a:r>
            <a:endParaRPr lang="pt-BR" b="1" baseline="300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961" y="2088634"/>
            <a:ext cx="4417608" cy="40766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lvl="1">
              <a:buNone/>
            </a:pPr>
            <a:r>
              <a:rPr lang="pt-BR" sz="1400" b="1" dirty="0" err="1" smtClean="0"/>
              <a:t>Bacterial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infections</a:t>
            </a:r>
            <a:r>
              <a:rPr lang="pt-BR" sz="1400" dirty="0" smtClean="0"/>
              <a:t>  </a:t>
            </a:r>
          </a:p>
          <a:p>
            <a:pPr lvl="1">
              <a:buNone/>
            </a:pPr>
            <a:r>
              <a:rPr lang="pt-BR" sz="1400" dirty="0" err="1" smtClean="0"/>
              <a:t>Bartonella</a:t>
            </a:r>
            <a:r>
              <a:rPr lang="pt-BR" sz="1400" dirty="0" smtClean="0"/>
              <a:t> </a:t>
            </a:r>
          </a:p>
          <a:p>
            <a:pPr lvl="1">
              <a:buNone/>
            </a:pPr>
            <a:r>
              <a:rPr lang="pt-BR" sz="1400" dirty="0" err="1" smtClean="0"/>
              <a:t>Bovine</a:t>
            </a:r>
            <a:r>
              <a:rPr lang="pt-BR" sz="1400" dirty="0" smtClean="0"/>
              <a:t> </a:t>
            </a:r>
            <a:r>
              <a:rPr lang="pt-BR" sz="1400" dirty="0" err="1" smtClean="0"/>
              <a:t>Tuberculosis</a:t>
            </a:r>
            <a:r>
              <a:rPr lang="pt-BR" sz="1400" dirty="0" smtClean="0"/>
              <a:t> in </a:t>
            </a:r>
            <a:r>
              <a:rPr lang="pt-BR" sz="1400" dirty="0" err="1" smtClean="0"/>
              <a:t>Humans</a:t>
            </a:r>
            <a:endParaRPr lang="pt-BR" sz="1400" dirty="0" smtClean="0"/>
          </a:p>
          <a:p>
            <a:pPr lvl="1">
              <a:buNone/>
            </a:pPr>
            <a:r>
              <a:rPr lang="pt-BR" sz="1400" dirty="0" err="1" smtClean="0"/>
              <a:t>Buruli</a:t>
            </a:r>
            <a:r>
              <a:rPr lang="pt-BR" sz="1400" dirty="0" smtClean="0"/>
              <a:t> </a:t>
            </a:r>
            <a:r>
              <a:rPr lang="pt-BR" sz="1400" dirty="0" err="1" smtClean="0"/>
              <a:t>Ulcer</a:t>
            </a:r>
            <a:endParaRPr lang="pt-BR" sz="1400" dirty="0" smtClean="0"/>
          </a:p>
          <a:p>
            <a:pPr lvl="1">
              <a:buNone/>
            </a:pPr>
            <a:r>
              <a:rPr lang="pt-BR" sz="1400" dirty="0" err="1" smtClean="0"/>
              <a:t>Cholera</a:t>
            </a:r>
            <a:endParaRPr lang="pt-BR" sz="1400" dirty="0" smtClean="0"/>
          </a:p>
          <a:p>
            <a:pPr lvl="1">
              <a:buNone/>
            </a:pPr>
            <a:r>
              <a:rPr lang="pt-BR" sz="1400" dirty="0" err="1" smtClean="0"/>
              <a:t>Enteric</a:t>
            </a:r>
            <a:r>
              <a:rPr lang="pt-BR" sz="1400" dirty="0" smtClean="0"/>
              <a:t> </a:t>
            </a:r>
            <a:r>
              <a:rPr lang="pt-BR" sz="1400" dirty="0" err="1" smtClean="0"/>
              <a:t>pathogens</a:t>
            </a:r>
            <a:endParaRPr lang="pt-BR" sz="1400" dirty="0" smtClean="0"/>
          </a:p>
          <a:p>
            <a:pPr lvl="1">
              <a:buNone/>
            </a:pPr>
            <a:r>
              <a:rPr lang="pt-BR" sz="1400" dirty="0" smtClean="0"/>
              <a:t>(</a:t>
            </a:r>
            <a:r>
              <a:rPr lang="pt-BR" sz="1400" dirty="0" err="1" smtClean="0"/>
              <a:t>Shigella</a:t>
            </a:r>
            <a:r>
              <a:rPr lang="pt-BR" sz="1400" dirty="0" smtClean="0"/>
              <a:t>, </a:t>
            </a:r>
            <a:r>
              <a:rPr lang="pt-BR" sz="1400" dirty="0" err="1" smtClean="0"/>
              <a:t>Salmonella</a:t>
            </a:r>
            <a:r>
              <a:rPr lang="pt-BR" sz="1400" dirty="0" smtClean="0"/>
              <a:t>, E. coli)</a:t>
            </a:r>
          </a:p>
          <a:p>
            <a:pPr lvl="1">
              <a:buNone/>
            </a:pPr>
            <a:r>
              <a:rPr lang="pt-BR" sz="1600" b="1" dirty="0" smtClean="0">
                <a:solidFill>
                  <a:srgbClr val="FF0000"/>
                </a:solidFill>
              </a:rPr>
              <a:t>Leprosy</a:t>
            </a:r>
          </a:p>
          <a:p>
            <a:pPr lvl="1">
              <a:buNone/>
            </a:pPr>
            <a:r>
              <a:rPr lang="pt-BR" sz="1400" dirty="0" err="1" smtClean="0"/>
              <a:t>Leptospirosis</a:t>
            </a:r>
            <a:endParaRPr lang="pt-BR" sz="1400" dirty="0" smtClean="0"/>
          </a:p>
          <a:p>
            <a:pPr lvl="1">
              <a:buNone/>
            </a:pPr>
            <a:r>
              <a:rPr lang="pt-BR" sz="1400" dirty="0" err="1" smtClean="0"/>
              <a:t>Relapsing</a:t>
            </a:r>
            <a:r>
              <a:rPr lang="pt-BR" sz="1400" dirty="0" smtClean="0"/>
              <a:t> </a:t>
            </a:r>
            <a:r>
              <a:rPr lang="pt-BR" sz="1400" dirty="0" err="1" smtClean="0"/>
              <a:t>Fever</a:t>
            </a:r>
            <a:endParaRPr lang="pt-BR" sz="1400" dirty="0" smtClean="0"/>
          </a:p>
          <a:p>
            <a:pPr lvl="1">
              <a:buNone/>
            </a:pPr>
            <a:r>
              <a:rPr lang="pt-BR" sz="1400" dirty="0" err="1" smtClean="0"/>
              <a:t>Trachoma</a:t>
            </a:r>
            <a:endParaRPr lang="pt-BR" sz="1400" dirty="0" smtClean="0"/>
          </a:p>
          <a:p>
            <a:pPr lvl="1">
              <a:buNone/>
            </a:pPr>
            <a:r>
              <a:rPr lang="pt-BR" sz="1400" dirty="0" err="1" smtClean="0"/>
              <a:t>Treponematoses</a:t>
            </a:r>
            <a:r>
              <a:rPr lang="pt-BR" sz="1400" dirty="0" smtClean="0"/>
              <a:t> (</a:t>
            </a:r>
            <a:r>
              <a:rPr lang="pt-BR" sz="1400" dirty="0" err="1" smtClean="0"/>
              <a:t>Bejel</a:t>
            </a:r>
            <a:r>
              <a:rPr lang="pt-BR" sz="1400" dirty="0" smtClean="0"/>
              <a:t>,Pinta,</a:t>
            </a:r>
          </a:p>
          <a:p>
            <a:pPr lvl="1">
              <a:buNone/>
            </a:pPr>
            <a:r>
              <a:rPr lang="pt-BR" sz="1400" b="1" dirty="0" err="1" smtClean="0">
                <a:solidFill>
                  <a:schemeClr val="tx1"/>
                </a:solidFill>
              </a:rPr>
              <a:t>Syphilis</a:t>
            </a:r>
            <a:r>
              <a:rPr lang="pt-BR" sz="1400" b="1" dirty="0" smtClean="0">
                <a:solidFill>
                  <a:schemeClr val="tx1"/>
                </a:solidFill>
              </a:rPr>
              <a:t>,</a:t>
            </a:r>
            <a:r>
              <a:rPr lang="pt-BR" sz="1400" b="1" dirty="0" smtClean="0">
                <a:solidFill>
                  <a:srgbClr val="FF0000"/>
                </a:solidFill>
              </a:rPr>
              <a:t> </a:t>
            </a:r>
            <a:r>
              <a:rPr lang="pt-BR" sz="1400" dirty="0" err="1" smtClean="0"/>
              <a:t>Yaws</a:t>
            </a:r>
            <a:r>
              <a:rPr lang="pt-BR" sz="1400" dirty="0" smtClean="0"/>
              <a:t>)</a:t>
            </a:r>
          </a:p>
          <a:p>
            <a:pPr lvl="1">
              <a:buNone/>
            </a:pPr>
            <a:endParaRPr lang="pt-BR" sz="1400" b="1" dirty="0" smtClean="0"/>
          </a:p>
          <a:p>
            <a:pPr lvl="1">
              <a:buNone/>
            </a:pPr>
            <a:r>
              <a:rPr lang="pt-BR" sz="1400" b="1" dirty="0" err="1" smtClean="0"/>
              <a:t>Fungal</a:t>
            </a:r>
            <a:r>
              <a:rPr lang="pt-BR" sz="1400" b="1" dirty="0" smtClean="0"/>
              <a:t>  </a:t>
            </a:r>
            <a:r>
              <a:rPr lang="pt-BR" sz="1400" b="1" dirty="0" err="1" smtClean="0"/>
              <a:t>Infections</a:t>
            </a:r>
            <a:endParaRPr lang="pt-BR" sz="1400" b="1" dirty="0" smtClean="0"/>
          </a:p>
          <a:p>
            <a:pPr lvl="1">
              <a:buNone/>
            </a:pPr>
            <a:r>
              <a:rPr lang="pt-BR" sz="1400" dirty="0" err="1" smtClean="0"/>
              <a:t>Mycetoma</a:t>
            </a:r>
            <a:endParaRPr lang="pt-BR" sz="1400" dirty="0" smtClean="0"/>
          </a:p>
          <a:p>
            <a:pPr lvl="1">
              <a:buNone/>
            </a:pPr>
            <a:r>
              <a:rPr lang="pt-BR" sz="1400" dirty="0" err="1" smtClean="0">
                <a:solidFill>
                  <a:schemeClr val="tx1"/>
                </a:solidFill>
              </a:rPr>
              <a:t>Paracoccidiomycosis</a:t>
            </a:r>
            <a:endParaRPr lang="pt-BR" sz="1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pt-BR" sz="1400" b="1" dirty="0" smtClean="0"/>
          </a:p>
          <a:p>
            <a:pPr lvl="1">
              <a:buNone/>
            </a:pPr>
            <a:r>
              <a:rPr lang="pt-BR" sz="1400" b="1" dirty="0" err="1" smtClean="0"/>
              <a:t>Ectoparasitic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Infections</a:t>
            </a:r>
            <a:endParaRPr lang="pt-BR" sz="1400" b="1" dirty="0" smtClean="0"/>
          </a:p>
          <a:p>
            <a:pPr lvl="1">
              <a:buNone/>
            </a:pPr>
            <a:r>
              <a:rPr lang="pt-BR" sz="1400" dirty="0" err="1" smtClean="0"/>
              <a:t>Scabies</a:t>
            </a:r>
            <a:endParaRPr lang="pt-BR" sz="1400" dirty="0" smtClean="0"/>
          </a:p>
          <a:p>
            <a:pPr lvl="1">
              <a:buNone/>
            </a:pPr>
            <a:r>
              <a:rPr lang="pt-BR" sz="1400" dirty="0" err="1" smtClean="0"/>
              <a:t>Myiasis</a:t>
            </a:r>
            <a:endParaRPr lang="pt-BR" sz="1400" dirty="0" smtClean="0"/>
          </a:p>
          <a:p>
            <a:pPr lvl="1">
              <a:buNone/>
            </a:pPr>
            <a:endParaRPr lang="pt-BR" sz="1800" dirty="0" smtClean="0"/>
          </a:p>
          <a:p>
            <a:pPr lvl="1" algn="r">
              <a:buNone/>
            </a:pPr>
            <a:endParaRPr lang="pt-BR" sz="1400" dirty="0" smtClean="0">
              <a:solidFill>
                <a:srgbClr val="3333FF"/>
              </a:solidFill>
            </a:endParaRPr>
          </a:p>
          <a:p>
            <a:pPr lvl="1" algn="r">
              <a:buNone/>
            </a:pPr>
            <a:endParaRPr lang="pt-BR" sz="1400" dirty="0">
              <a:solidFill>
                <a:srgbClr val="3333FF"/>
              </a:solidFill>
            </a:endParaRPr>
          </a:p>
          <a:p>
            <a:pPr lvl="1" algn="r">
              <a:buNone/>
            </a:pPr>
            <a:endParaRPr lang="pt-BR" sz="1400" dirty="0" smtClean="0">
              <a:solidFill>
                <a:srgbClr val="3333FF"/>
              </a:solidFill>
            </a:endParaRPr>
          </a:p>
          <a:p>
            <a:pPr lvl="1" algn="r">
              <a:buNone/>
            </a:pPr>
            <a:endParaRPr lang="pt-BR" sz="1400" dirty="0">
              <a:solidFill>
                <a:srgbClr val="3333FF"/>
              </a:solidFill>
            </a:endParaRPr>
          </a:p>
          <a:p>
            <a:pPr lvl="1" algn="r">
              <a:buNone/>
            </a:pPr>
            <a:r>
              <a:rPr lang="pt-BR" sz="1400" dirty="0" err="1" smtClean="0">
                <a:solidFill>
                  <a:srgbClr val="3333FF"/>
                </a:solidFill>
              </a:rPr>
              <a:t>PLoS</a:t>
            </a:r>
            <a:r>
              <a:rPr lang="pt-BR" sz="1400" dirty="0" smtClean="0">
                <a:solidFill>
                  <a:srgbClr val="3333FF"/>
                </a:solidFill>
              </a:rPr>
              <a:t> </a:t>
            </a:r>
            <a:r>
              <a:rPr lang="pt-BR" sz="1400" dirty="0" err="1" smtClean="0">
                <a:solidFill>
                  <a:srgbClr val="3333FF"/>
                </a:solidFill>
              </a:rPr>
              <a:t>Negleted</a:t>
            </a:r>
            <a:r>
              <a:rPr lang="pt-BR" sz="1400" dirty="0" smtClean="0">
                <a:solidFill>
                  <a:srgbClr val="3333FF"/>
                </a:solidFill>
              </a:rPr>
              <a:t> Tropical </a:t>
            </a:r>
            <a:r>
              <a:rPr lang="pt-BR" sz="1400" dirty="0" err="1" smtClean="0">
                <a:solidFill>
                  <a:srgbClr val="3333FF"/>
                </a:solidFill>
              </a:rPr>
              <a:t>Diseases</a:t>
            </a:r>
            <a:endParaRPr lang="pt-BR" sz="1400" dirty="0">
              <a:solidFill>
                <a:srgbClr val="3333FF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6593">
            <a:off x="829003" y="1579617"/>
            <a:ext cx="2985673" cy="3980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1187624" y="6008424"/>
            <a:ext cx="15841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Agosto 2015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5165500"/>
            <a:ext cx="7971184" cy="936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Estimativa da </a:t>
            </a:r>
            <a:r>
              <a:rPr lang="pt-BR" sz="2800" b="1" dirty="0" smtClean="0">
                <a:solidFill>
                  <a:srgbClr val="C00000"/>
                </a:solidFill>
              </a:rPr>
              <a:t>Prevalência acumulada </a:t>
            </a:r>
            <a:r>
              <a:rPr lang="pt-BR" sz="2800" b="1" dirty="0" smtClean="0">
                <a:solidFill>
                  <a:schemeClr val="tx1"/>
                </a:solidFill>
              </a:rPr>
              <a:t>no Brasil: </a:t>
            </a:r>
          </a:p>
          <a:p>
            <a:pPr>
              <a:buNone/>
            </a:pPr>
            <a:r>
              <a:rPr lang="pt-BR" sz="2800" dirty="0" smtClean="0"/>
              <a:t>30-40 000 desde 2003 = X </a:t>
            </a:r>
            <a:r>
              <a:rPr lang="pt-BR" sz="2800" b="1" dirty="0" smtClean="0">
                <a:solidFill>
                  <a:srgbClr val="FF0000"/>
                </a:solidFill>
              </a:rPr>
              <a:t>10</a:t>
            </a:r>
            <a:r>
              <a:rPr lang="pt-BR" sz="2800" dirty="0" smtClean="0"/>
              <a:t>  = </a:t>
            </a:r>
            <a:r>
              <a:rPr lang="pt-BR" sz="3600" b="1" dirty="0" smtClean="0">
                <a:solidFill>
                  <a:srgbClr val="FF0000"/>
                </a:solidFill>
              </a:rPr>
              <a:t>300.000 </a:t>
            </a:r>
            <a:r>
              <a:rPr lang="pt-BR" sz="3600" dirty="0" smtClean="0">
                <a:solidFill>
                  <a:srgbClr val="FF0000"/>
                </a:solidFill>
              </a:rPr>
              <a:t>a </a:t>
            </a:r>
            <a:r>
              <a:rPr lang="pt-BR" sz="3600" b="1" dirty="0" smtClean="0">
                <a:solidFill>
                  <a:srgbClr val="FF0000"/>
                </a:solidFill>
              </a:rPr>
              <a:t>400.000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7885" y="6136421"/>
            <a:ext cx="79928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algn="ctr">
              <a:buFontTx/>
              <a:buAutoNum type="arabicParenBoth"/>
            </a:pPr>
            <a:r>
              <a:rPr lang="pt-BR" sz="1100" b="1" dirty="0" smtClean="0"/>
              <a:t>WHO</a:t>
            </a:r>
            <a:r>
              <a:rPr lang="pt-BR" sz="1100" dirty="0" smtClean="0"/>
              <a:t> </a:t>
            </a:r>
            <a:r>
              <a:rPr lang="pt-BR" sz="1100" dirty="0" err="1" smtClean="0"/>
              <a:t>Weekly</a:t>
            </a:r>
            <a:r>
              <a:rPr lang="pt-BR" sz="1100" dirty="0" smtClean="0"/>
              <a:t> </a:t>
            </a:r>
            <a:r>
              <a:rPr lang="pt-BR" sz="1100" dirty="0" err="1" smtClean="0"/>
              <a:t>epidemiological</a:t>
            </a:r>
            <a:r>
              <a:rPr lang="pt-BR" sz="1100" dirty="0" smtClean="0"/>
              <a:t> </a:t>
            </a:r>
            <a:r>
              <a:rPr lang="pt-BR" sz="1100" dirty="0" err="1" smtClean="0"/>
              <a:t>record</a:t>
            </a:r>
            <a:r>
              <a:rPr lang="pt-BR" sz="1100" dirty="0" smtClean="0"/>
              <a:t>, No. 35, </a:t>
            </a:r>
            <a:r>
              <a:rPr lang="en-US" sz="1100" dirty="0" smtClean="0"/>
              <a:t>30 AUGUST </a:t>
            </a:r>
            <a:r>
              <a:rPr lang="en-US" sz="1100" b="1" dirty="0" smtClean="0"/>
              <a:t>2013</a:t>
            </a:r>
            <a:r>
              <a:rPr lang="en-US" sz="1100" dirty="0" smtClean="0"/>
              <a:t>, 88th year – dados </a:t>
            </a:r>
            <a:r>
              <a:rPr lang="en-US" sz="1100" dirty="0" err="1" smtClean="0"/>
              <a:t>disponiveis</a:t>
            </a:r>
            <a:r>
              <a:rPr lang="en-US" sz="1100" dirty="0" smtClean="0"/>
              <a:t> </a:t>
            </a:r>
            <a:r>
              <a:rPr lang="en-US" sz="1100" dirty="0" err="1" smtClean="0"/>
              <a:t>atualmente</a:t>
            </a:r>
            <a:endParaRPr lang="en-US" sz="1100" dirty="0" smtClean="0"/>
          </a:p>
          <a:p>
            <a:pPr marL="228600" indent="-228600" algn="ctr">
              <a:buFontTx/>
              <a:buAutoNum type="arabicParenBoth"/>
            </a:pPr>
            <a:r>
              <a:rPr lang="pt-BR" sz="1100" dirty="0" smtClean="0"/>
              <a:t>SINAN, </a:t>
            </a:r>
            <a:r>
              <a:rPr lang="pt-BR" sz="1100" dirty="0" err="1" smtClean="0"/>
              <a:t>Ministerio</a:t>
            </a:r>
            <a:r>
              <a:rPr lang="pt-BR" sz="1100" dirty="0" smtClean="0"/>
              <a:t> de </a:t>
            </a:r>
            <a:r>
              <a:rPr lang="pt-BR" sz="1100" dirty="0" err="1" smtClean="0"/>
              <a:t>Saude</a:t>
            </a:r>
            <a:r>
              <a:rPr lang="pt-BR" sz="1100" dirty="0" smtClean="0"/>
              <a:t>, Brasil ,2015 </a:t>
            </a:r>
          </a:p>
          <a:p>
            <a:pPr marL="228600" indent="-228600">
              <a:buAutoNum type="arabicParenBoth"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72078"/>
              </p:ext>
            </p:extLst>
          </p:nvPr>
        </p:nvGraphicFramePr>
        <p:xfrm>
          <a:off x="611560" y="1124744"/>
          <a:ext cx="7920879" cy="39213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0659"/>
                <a:gridCol w="2739927"/>
                <a:gridCol w="2640293"/>
              </a:tblGrid>
              <a:tr h="507779"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Dados – OMS  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em</a:t>
                      </a:r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2011 e 2012</a:t>
                      </a:r>
                      <a:r>
                        <a:rPr lang="pt-BR" sz="2400" b="1" baseline="30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err="1" smtClean="0">
                          <a:solidFill>
                            <a:schemeClr val="bg1"/>
                          </a:solidFill>
                        </a:rPr>
                        <a:t>Prevalencia</a:t>
                      </a:r>
                      <a:endParaRPr lang="pt-BR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por 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10.000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err="1" smtClean="0">
                          <a:solidFill>
                            <a:schemeClr val="bg1"/>
                          </a:solidFill>
                        </a:rPr>
                        <a:t>Incidencia</a:t>
                      </a:r>
                      <a:endParaRPr lang="pt-BR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2400" b="1" dirty="0" smtClean="0">
                          <a:solidFill>
                            <a:schemeClr val="bg1"/>
                          </a:solidFill>
                        </a:rPr>
                        <a:t>por </a:t>
                      </a:r>
                      <a:r>
                        <a:rPr lang="pt-BR" sz="2400" dirty="0" smtClean="0">
                          <a:solidFill>
                            <a:schemeClr val="bg1"/>
                          </a:solidFill>
                        </a:rPr>
                        <a:t>100.000</a:t>
                      </a:r>
                      <a:endParaRPr lang="pt-B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789908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Mundo (1)</a:t>
                      </a:r>
                    </a:p>
                    <a:p>
                      <a:r>
                        <a:rPr lang="pt-BR" sz="2000" b="0" i="1" dirty="0" err="1" smtClean="0"/>
                        <a:t>Trendes</a:t>
                      </a:r>
                      <a:endParaRPr lang="pt-BR" sz="2000" b="0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192.246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(0.34)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228. 474 (3.93) 11</a:t>
                      </a:r>
                    </a:p>
                    <a:p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232. 857 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  <a:latin typeface="Calibri"/>
                        </a:rPr>
                        <a:t>↑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       12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6661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Américas</a:t>
                      </a:r>
                    </a:p>
                    <a:p>
                      <a:r>
                        <a:rPr lang="pt-BR" sz="2000" b="0" i="1" dirty="0" err="1" smtClean="0"/>
                        <a:t>Trendes</a:t>
                      </a:r>
                      <a:endParaRPr lang="pt-BR" sz="2000" b="0" i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34. 801   (0.40)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36. 832  (4.18)  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  <a:p>
                      <a:r>
                        <a:rPr lang="pt-BR" sz="2400" b="1" dirty="0" smtClean="0"/>
                        <a:t>36. 178                </a:t>
                      </a:r>
                      <a:r>
                        <a:rPr lang="pt-BR" sz="24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9908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Brasil (2)</a:t>
                      </a:r>
                    </a:p>
                    <a:p>
                      <a:r>
                        <a:rPr lang="pt-BR" sz="2400" b="0" i="1" dirty="0" err="1" smtClean="0"/>
                        <a:t>Tendencias</a:t>
                      </a:r>
                      <a:endParaRPr lang="pt-BR" sz="2400" b="0" i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pt-BR" sz="2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33. 955</a:t>
                      </a:r>
                      <a:r>
                        <a:rPr lang="pt-BR" sz="24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pt-BR" sz="2400" b="0" dirty="0" smtClean="0">
                          <a:solidFill>
                            <a:srgbClr val="FF0000"/>
                          </a:solidFill>
                        </a:rPr>
                        <a:t>(2011)</a:t>
                      </a:r>
                    </a:p>
                    <a:p>
                      <a:r>
                        <a:rPr lang="pt-BR" sz="2400" b="1" dirty="0" smtClean="0"/>
                        <a:t>33. 303  </a:t>
                      </a:r>
                      <a:r>
                        <a:rPr lang="pt-BR" sz="2400" b="0" dirty="0" smtClean="0">
                          <a:solidFill>
                            <a:srgbClr val="FF0000"/>
                          </a:solidFill>
                        </a:rPr>
                        <a:t>(2012)</a:t>
                      </a:r>
                    </a:p>
                    <a:p>
                      <a:r>
                        <a:rPr lang="pt-BR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33.741</a:t>
                      </a:r>
                      <a:r>
                        <a:rPr lang="pt-BR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(2013)</a:t>
                      </a:r>
                      <a:endParaRPr lang="pt-B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45840" y="219902"/>
            <a:ext cx="8136904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tamanho do problema </a:t>
            </a:r>
            <a:r>
              <a:rPr lang="pt-BR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hanseníase 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Lepra</a:t>
            </a:r>
            <a:r>
              <a: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>
                <a:solidFill>
                  <a:srgbClr val="FF0000"/>
                </a:solidFill>
              </a:rPr>
              <a:t>Fisiopatologia</a:t>
            </a:r>
            <a:endParaRPr lang="pt-B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980" y="1700808"/>
            <a:ext cx="2452741" cy="3309281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2" descr="garbino 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695571"/>
            <a:ext cx="2474861" cy="330684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19981" y="253805"/>
            <a:ext cx="8305155" cy="1302987"/>
          </a:xfrm>
        </p:spPr>
        <p:txBody>
          <a:bodyPr>
            <a:noAutofit/>
          </a:bodyPr>
          <a:lstStyle/>
          <a:p>
            <a:r>
              <a:rPr lang="pt-BR" altLang="pt-BR" sz="2800" dirty="0" smtClean="0"/>
              <a:t>Como o M </a:t>
            </a:r>
            <a:r>
              <a:rPr lang="pt-BR" altLang="pt-BR" sz="2800" dirty="0" err="1" smtClean="0"/>
              <a:t>Leprae</a:t>
            </a:r>
            <a:r>
              <a:rPr lang="pt-BR" altLang="pt-BR" sz="2800" dirty="0" smtClean="0"/>
              <a:t> – </a:t>
            </a:r>
            <a:r>
              <a:rPr lang="pt-BR" altLang="pt-BR" sz="2800" dirty="0" smtClean="0">
                <a:solidFill>
                  <a:srgbClr val="FF0000"/>
                </a:solidFill>
              </a:rPr>
              <a:t>parasita </a:t>
            </a:r>
            <a:r>
              <a:rPr lang="pt-BR" altLang="pt-BR" sz="2800" dirty="0" err="1" smtClean="0">
                <a:solidFill>
                  <a:srgbClr val="FF0000"/>
                </a:solidFill>
              </a:rPr>
              <a:t>intra</a:t>
            </a:r>
            <a:r>
              <a:rPr lang="pt-BR" altLang="pt-BR" sz="2800" dirty="0" smtClean="0">
                <a:solidFill>
                  <a:srgbClr val="FF0000"/>
                </a:solidFill>
              </a:rPr>
              <a:t> celular </a:t>
            </a:r>
            <a:r>
              <a:rPr lang="pt-BR" altLang="pt-BR" sz="2800" dirty="0" smtClean="0"/>
              <a:t>- se dissemina pelo sistema nervoso periférico</a:t>
            </a:r>
            <a:endParaRPr lang="pt-BR" sz="2800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19981" y="6077624"/>
            <a:ext cx="3131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pt-BR" sz="1100" dirty="0" err="1" smtClean="0"/>
              <a:t>Rambukhaba</a:t>
            </a:r>
            <a:r>
              <a:rPr lang="en-GB" altLang="pt-BR" sz="1100" dirty="0" smtClean="0"/>
              <a:t> </a:t>
            </a:r>
            <a:r>
              <a:rPr lang="en-GB" altLang="pt-BR" sz="1100" dirty="0"/>
              <a:t>et al.</a:t>
            </a:r>
            <a:r>
              <a:rPr lang="pt-BR" altLang="pt-BR" sz="1100" dirty="0">
                <a:cs typeface="Arial" panose="020B0604020202020204" pitchFamily="34" charset="0"/>
              </a:rPr>
              <a:t> </a:t>
            </a:r>
            <a:r>
              <a:rPr lang="en-GB" altLang="pt-BR" sz="1100" dirty="0"/>
              <a:t>Science, 1998, 2002</a:t>
            </a:r>
            <a:r>
              <a:rPr lang="en-GB" altLang="pt-BR" sz="1800" dirty="0"/>
              <a:t>           </a:t>
            </a:r>
          </a:p>
        </p:txBody>
      </p:sp>
      <p:sp>
        <p:nvSpPr>
          <p:cNvPr id="11" name="CaixaDeTexto 2"/>
          <p:cNvSpPr txBox="1">
            <a:spLocks noChangeArrowheads="1"/>
          </p:cNvSpPr>
          <p:nvPr/>
        </p:nvSpPr>
        <p:spPr bwMode="auto">
          <a:xfrm>
            <a:off x="6464548" y="6120978"/>
            <a:ext cx="21605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r"/>
            <a:r>
              <a:rPr lang="pt-BR" altLang="pt-BR" sz="1100" dirty="0" smtClean="0"/>
              <a:t>Garbino</a:t>
            </a:r>
            <a:r>
              <a:rPr lang="pt-BR" altLang="pt-BR" sz="1100" dirty="0"/>
              <a:t>. </a:t>
            </a:r>
            <a:r>
              <a:rPr lang="pt-BR" altLang="pt-BR" sz="1100" i="1" dirty="0"/>
              <a:t>Hansen </a:t>
            </a:r>
            <a:r>
              <a:rPr lang="pt-BR" altLang="pt-BR" sz="1100" i="1" dirty="0" err="1"/>
              <a:t>Int</a:t>
            </a:r>
            <a:r>
              <a:rPr lang="pt-BR" altLang="pt-BR" sz="1100" dirty="0"/>
              <a:t>, 1998</a:t>
            </a:r>
            <a:endParaRPr lang="pt-BR" alt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01914" y="5177171"/>
            <a:ext cx="270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altLang="pt-BR" sz="1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M.leprae</a:t>
            </a:r>
            <a:r>
              <a:rPr lang="pt-BR" alt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Laminina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2G (</a:t>
            </a:r>
            <a:r>
              <a:rPr lang="pt-BR" altLang="pt-BR" sz="1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L. Basal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pt-BR" alt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Dystroglycan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t-BR" alt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pt-BR" altLang="pt-B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Membr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 cel. da </a:t>
            </a:r>
            <a:r>
              <a:rPr lang="pt-BR" alt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398260" y="5177171"/>
            <a:ext cx="261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Disseminação 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bacilo pelos tecidos e pelo NERVO células de </a:t>
            </a:r>
            <a:r>
              <a:rPr lang="pt-BR" alt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Schwann</a:t>
            </a:r>
            <a:r>
              <a:rPr lang="pt-BR" alt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modificadas em </a:t>
            </a:r>
            <a:r>
              <a:rPr lang="pt-BR" altLang="pt-BR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células tronco “</a:t>
            </a:r>
            <a:r>
              <a:rPr lang="pt-BR" altLang="pt-BR" sz="1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t-BR" altLang="pt-BR" sz="1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altLang="pt-BR" sz="1400" i="1" dirty="0">
                <a:solidFill>
                  <a:srgbClr val="66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pt-BR" altLang="pt-BR" sz="14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3684" y="1941847"/>
            <a:ext cx="3301602" cy="28195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3398260" y="6165304"/>
            <a:ext cx="29019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100" dirty="0" err="1">
                <a:latin typeface="Arial" pitchFamily="34" charset="0"/>
                <a:cs typeface="Arial" pitchFamily="34" charset="0"/>
              </a:rPr>
              <a:t>Wegner</a:t>
            </a:r>
            <a:r>
              <a:rPr lang="pt-BR" altLang="pt-BR" sz="1100" dirty="0">
                <a:latin typeface="Arial" pitchFamily="34" charset="0"/>
                <a:cs typeface="Arial" pitchFamily="34" charset="0"/>
              </a:rPr>
              <a:t> M. </a:t>
            </a:r>
            <a:r>
              <a:rPr lang="pt-BR" altLang="pt-BR" sz="1100" dirty="0" err="1">
                <a:latin typeface="Arial" pitchFamily="34" charset="0"/>
                <a:cs typeface="Arial" pitchFamily="34" charset="0"/>
              </a:rPr>
              <a:t>Cell</a:t>
            </a:r>
            <a:r>
              <a:rPr lang="pt-BR" altLang="pt-BR" sz="1100" dirty="0">
                <a:latin typeface="Arial" pitchFamily="34" charset="0"/>
                <a:cs typeface="Arial" pitchFamily="34" charset="0"/>
              </a:rPr>
              <a:t>. 17, </a:t>
            </a:r>
            <a:r>
              <a:rPr lang="pt-BR" altLang="pt-BR" sz="1100" dirty="0" smtClean="0">
                <a:latin typeface="Arial" pitchFamily="34" charset="0"/>
                <a:cs typeface="Arial" pitchFamily="34" charset="0"/>
              </a:rPr>
              <a:t>2013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285757" y="5284892"/>
            <a:ext cx="2474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1400" dirty="0">
                <a:latin typeface="Times New Roman" pitchFamily="18" charset="0"/>
                <a:cs typeface="Times New Roman" pitchFamily="18" charset="0"/>
              </a:rPr>
              <a:t>Primeiro desenho da neuropatia = </a:t>
            </a:r>
            <a:r>
              <a:rPr lang="pt-BR" altLang="pt-B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BR" altLang="pt-BR" sz="1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Micromononeuropatia</a:t>
            </a:r>
            <a:r>
              <a:rPr lang="pt-BR" altLang="pt-BR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múltipla</a:t>
            </a:r>
            <a:r>
              <a:rPr lang="pt-BR" altLang="pt-BR" sz="1400" dirty="0">
                <a:latin typeface="Times New Roman" pitchFamily="18" charset="0"/>
                <a:cs typeface="Times New Roman" pitchFamily="18" charset="0"/>
              </a:rPr>
              <a:t>” na pele</a:t>
            </a:r>
            <a:endParaRPr lang="pt-B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7894" y="2204864"/>
            <a:ext cx="12996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Monócitos 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877739" y="2608222"/>
            <a:ext cx="165869" cy="7407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267609"/>
            <a:ext cx="1787703" cy="2308324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Subclínico</a:t>
            </a:r>
          </a:p>
          <a:p>
            <a:r>
              <a:rPr lang="pt-BR" b="1" dirty="0" smtClean="0">
                <a:solidFill>
                  <a:srgbClr val="003300"/>
                </a:solidFill>
              </a:rPr>
              <a:t>O </a:t>
            </a:r>
            <a:r>
              <a:rPr lang="pt-BR" b="1" dirty="0">
                <a:solidFill>
                  <a:srgbClr val="003300"/>
                </a:solidFill>
              </a:rPr>
              <a:t>ML infecta</a:t>
            </a:r>
          </a:p>
          <a:p>
            <a:r>
              <a:rPr lang="pt-BR" b="1" dirty="0">
                <a:solidFill>
                  <a:srgbClr val="003300"/>
                </a:solidFill>
              </a:rPr>
              <a:t>a</a:t>
            </a:r>
          </a:p>
          <a:p>
            <a:r>
              <a:rPr lang="pt-BR" b="1" dirty="0" smtClean="0">
                <a:solidFill>
                  <a:srgbClr val="003300"/>
                </a:solidFill>
              </a:rPr>
              <a:t>Células </a:t>
            </a:r>
            <a:r>
              <a:rPr lang="pt-BR" b="1" dirty="0" err="1" smtClean="0">
                <a:solidFill>
                  <a:srgbClr val="003300"/>
                </a:solidFill>
              </a:rPr>
              <a:t>Schwann</a:t>
            </a:r>
            <a:endParaRPr lang="pt-BR" b="1" dirty="0">
              <a:solidFill>
                <a:srgbClr val="003300"/>
              </a:solidFill>
            </a:endParaRPr>
          </a:p>
          <a:p>
            <a:r>
              <a:rPr lang="pt-BR" b="1" dirty="0" err="1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Amielinicas</a:t>
            </a:r>
            <a:r>
              <a:rPr lang="pt-BR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&gt; mielinizadas</a:t>
            </a:r>
            <a:endParaRPr lang="pt-BR" b="1" dirty="0">
              <a:solidFill>
                <a:srgbClr val="0033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b="1" dirty="0" smtClean="0">
                <a:solidFill>
                  <a:srgbClr val="3366FF"/>
                </a:solidFill>
                <a:latin typeface="Calibri" pitchFamily="34" charset="0"/>
              </a:rPr>
              <a:t>5 </a:t>
            </a:r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até</a:t>
            </a:r>
            <a:r>
              <a:rPr lang="pt-BR" b="1" dirty="0" smtClean="0">
                <a:solidFill>
                  <a:srgbClr val="3366FF"/>
                </a:solidFill>
                <a:latin typeface="Calibri" pitchFamily="34" charset="0"/>
              </a:rPr>
              <a:t> 10 anos</a:t>
            </a:r>
            <a:endParaRPr lang="pt-BR" b="1" dirty="0" smtClean="0">
              <a:solidFill>
                <a:srgbClr val="3366FF"/>
              </a:solidFill>
            </a:endParaRPr>
          </a:p>
          <a:p>
            <a:r>
              <a:rPr lang="pt-BR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↘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16985" y="1274149"/>
            <a:ext cx="2447602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Reações/ </a:t>
            </a:r>
            <a:r>
              <a:rPr lang="pt-BR" sz="2000" b="1" dirty="0" err="1" smtClean="0">
                <a:solidFill>
                  <a:srgbClr val="FF7C80"/>
                </a:solidFill>
              </a:rPr>
              <a:t>reactions</a:t>
            </a:r>
            <a:r>
              <a:rPr lang="pt-BR" sz="2000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003300"/>
                </a:solidFill>
              </a:rPr>
              <a:t>Processo </a:t>
            </a:r>
            <a:r>
              <a:rPr lang="pt-BR" b="1" dirty="0">
                <a:solidFill>
                  <a:srgbClr val="003300"/>
                </a:solidFill>
              </a:rPr>
              <a:t>inflamatório </a:t>
            </a:r>
            <a:r>
              <a:rPr lang="pt-BR" b="1" dirty="0">
                <a:solidFill>
                  <a:srgbClr val="FF0000"/>
                </a:solidFill>
              </a:rPr>
              <a:t>neurites</a:t>
            </a:r>
            <a:r>
              <a:rPr lang="pt-BR" dirty="0" smtClean="0">
                <a:solidFill>
                  <a:srgbClr val="003300"/>
                </a:solidFill>
              </a:rPr>
              <a:t> </a:t>
            </a:r>
            <a:r>
              <a:rPr lang="pt-BR" sz="2000" dirty="0" smtClean="0"/>
              <a:t>sintomas exuberantes </a:t>
            </a:r>
            <a:r>
              <a:rPr lang="pt-BR" sz="2000" dirty="0" smtClean="0">
                <a:solidFill>
                  <a:srgbClr val="FF0000"/>
                </a:solidFill>
              </a:rPr>
              <a:t>(dor)</a:t>
            </a:r>
            <a:endParaRPr lang="pt-BR" sz="2000" dirty="0">
              <a:solidFill>
                <a:srgbClr val="FF0000"/>
              </a:solidFill>
            </a:endParaRPr>
          </a:p>
          <a:p>
            <a:pPr algn="ctr"/>
            <a:r>
              <a:rPr lang="pt-BR" sz="2000" b="1" dirty="0">
                <a:solidFill>
                  <a:srgbClr val="003300"/>
                </a:solidFill>
              </a:rPr>
              <a:t>recorrente </a:t>
            </a:r>
            <a:r>
              <a:rPr lang="pt-BR" sz="2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até </a:t>
            </a:r>
            <a:r>
              <a:rPr lang="pt-BR" sz="2000" b="1" dirty="0" smtClean="0">
                <a:solidFill>
                  <a:srgbClr val="3366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5 anos</a:t>
            </a:r>
            <a:endParaRPr lang="pt-BR" sz="2000" b="1" dirty="0">
              <a:solidFill>
                <a:srgbClr val="3366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17125" y="4019587"/>
            <a:ext cx="2793598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↑</a:t>
            </a:r>
            <a:endParaRPr lang="pt-BR" sz="2000" b="1" dirty="0">
              <a:solidFill>
                <a:srgbClr val="003300"/>
              </a:solidFill>
            </a:endParaRPr>
          </a:p>
          <a:p>
            <a:r>
              <a:rPr lang="pt-BR" sz="2000" b="1" dirty="0" smtClean="0">
                <a:solidFill>
                  <a:srgbClr val="003300"/>
                </a:solidFill>
              </a:rPr>
              <a:t>Fibrose </a:t>
            </a:r>
            <a:r>
              <a:rPr lang="pt-BR" sz="2000" b="1" dirty="0" err="1">
                <a:solidFill>
                  <a:srgbClr val="003300"/>
                </a:solidFill>
              </a:rPr>
              <a:t>intraneural</a:t>
            </a:r>
            <a:r>
              <a:rPr lang="pt-BR" sz="2000" b="1" dirty="0">
                <a:solidFill>
                  <a:srgbClr val="003300"/>
                </a:solidFill>
              </a:rPr>
              <a:t> </a:t>
            </a:r>
            <a:r>
              <a:rPr lang="pt-BR" sz="2000" dirty="0" smtClean="0">
                <a:solidFill>
                  <a:srgbClr val="003300"/>
                </a:solidFill>
              </a:rPr>
              <a:t>chega a destruir </a:t>
            </a:r>
            <a:r>
              <a:rPr lang="pt-BR" sz="2000" dirty="0">
                <a:solidFill>
                  <a:srgbClr val="FF0000"/>
                </a:solidFill>
              </a:rPr>
              <a:t>todas as fibras</a:t>
            </a:r>
            <a:r>
              <a:rPr lang="pt-BR" sz="2000" dirty="0">
                <a:solidFill>
                  <a:srgbClr val="003300"/>
                </a:solidFill>
              </a:rPr>
              <a:t>/ todo o nervo </a:t>
            </a:r>
            <a:endParaRPr lang="pt-BR" sz="2000" b="1" dirty="0">
              <a:solidFill>
                <a:srgbClr val="3366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6249393"/>
            <a:ext cx="8280921" cy="46166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muito crônica</a:t>
            </a:r>
            <a:endParaRPr lang="pt-B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188640"/>
            <a:ext cx="8424936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 NEUROPATIA DA HANSENÍASE É </a:t>
            </a:r>
            <a:r>
              <a:rPr lang="pt-BR" sz="2800" i="1" dirty="0" smtClean="0">
                <a:solidFill>
                  <a:srgbClr val="FF3300"/>
                </a:solidFill>
              </a:rPr>
              <a:t>MULTICAUSAL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66" y="3500044"/>
            <a:ext cx="3034586" cy="22961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33" y="1268760"/>
            <a:ext cx="3578124" cy="2567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395536" y="711860"/>
            <a:ext cx="1821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rgbClr val="0070C0"/>
                </a:solidFill>
              </a:rPr>
              <a:t>desmielinizante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76012" y="721091"/>
            <a:ext cx="2447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inflamatória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382486" y="756653"/>
            <a:ext cx="2786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intersticial</a:t>
            </a:r>
            <a:endParaRPr lang="pt-BR" sz="2000" dirty="0"/>
          </a:p>
        </p:txBody>
      </p:sp>
      <p:pic>
        <p:nvPicPr>
          <p:cNvPr id="13" name="Picture 4" descr="expotes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7390"/>
            <a:ext cx="2585414" cy="15278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03544" y="332656"/>
            <a:ext cx="8229600" cy="1143000"/>
          </a:xfrm>
        </p:spPr>
        <p:txBody>
          <a:bodyPr>
            <a:noAutofit/>
          </a:bodyPr>
          <a:lstStyle/>
          <a:p>
            <a:r>
              <a:rPr lang="pt-BR" altLang="pt-BR" sz="3600" dirty="0" smtClean="0"/>
              <a:t>Espectro das inflamações - </a:t>
            </a:r>
            <a:r>
              <a:rPr lang="pt-BR" altLang="pt-BR" sz="3600" dirty="0" smtClean="0">
                <a:solidFill>
                  <a:srgbClr val="FF0000"/>
                </a:solidFill>
              </a:rPr>
              <a:t>Neurites</a:t>
            </a:r>
            <a:r>
              <a:rPr lang="pt-BR" altLang="pt-BR" sz="3600" dirty="0" smtClean="0"/>
              <a:t>: imunidade individual dependente </a:t>
            </a:r>
            <a:r>
              <a:rPr lang="pt-BR" altLang="pt-BR" sz="3600" b="1" baseline="30000" dirty="0" smtClean="0"/>
              <a:t>1</a:t>
            </a:r>
            <a:endParaRPr lang="pt-BR" sz="3600" b="1" baseline="30000" dirty="0"/>
          </a:p>
        </p:txBody>
      </p:sp>
      <p:sp>
        <p:nvSpPr>
          <p:cNvPr id="7" name="CaixaDeTexto 5"/>
          <p:cNvSpPr txBox="1">
            <a:spLocks noGrp="1" noChangeArrowheads="1"/>
          </p:cNvSpPr>
          <p:nvPr>
            <p:ph idx="1"/>
          </p:nvPr>
        </p:nvSpPr>
        <p:spPr bwMode="auto">
          <a:xfrm>
            <a:off x="532776" y="1894274"/>
            <a:ext cx="8280920" cy="3785652"/>
          </a:xfrm>
          <a:prstGeom prst="rect">
            <a:avLst/>
          </a:prstGeom>
          <a:ln w="1270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t-BR" altLang="pt-BR" sz="2400" dirty="0" err="1" smtClean="0">
                <a:ea typeface="Calibri" panose="020F0502020204030204" pitchFamily="34" charset="0"/>
                <a:cs typeface="Calibri" panose="020F0502020204030204" pitchFamily="34" charset="0"/>
              </a:rPr>
              <a:t>Paucibacilar</a:t>
            </a:r>
            <a:r>
              <a:rPr lang="pt-BR" alt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altLang="pt-BR" sz="2400" dirty="0">
                <a:solidFill>
                  <a:srgbClr val="3552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400" dirty="0" err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tuberculoide</a:t>
            </a:r>
            <a:r>
              <a:rPr lang="pt-BR" altLang="pt-BR" sz="2400" dirty="0">
                <a:solidFill>
                  <a:srgbClr val="3552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400" dirty="0" smtClean="0">
                <a:solidFill>
                  <a:srgbClr val="35521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(T) → </a:t>
            </a:r>
            <a:r>
              <a:rPr lang="pt-BR" altLang="pt-BR" sz="2400" dirty="0" err="1">
                <a:ea typeface="Calibri" panose="020F0502020204030204" pitchFamily="34" charset="0"/>
                <a:cs typeface="Calibri" panose="020F0502020204030204" pitchFamily="34" charset="0"/>
              </a:rPr>
              <a:t>Multibacilar</a:t>
            </a:r>
            <a:r>
              <a:rPr lang="pt-BR" alt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altLang="pt-BR" sz="24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2400" dirty="0" err="1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dimorfos</a:t>
            </a:r>
            <a:r>
              <a:rPr lang="pt-BR" altLang="pt-BR" sz="24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altLang="pt-BR" sz="2400" dirty="0" err="1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virchowianos</a:t>
            </a:r>
            <a:r>
              <a:rPr lang="pt-BR" altLang="pt-BR" sz="2400" dirty="0" smtClean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(V)</a:t>
            </a:r>
            <a:endParaRPr lang="pt-BR" altLang="pt-BR" sz="2400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/>
              <a:t>Um </a:t>
            </a:r>
            <a:r>
              <a:rPr lang="pt-BR" altLang="pt-BR" sz="2400" dirty="0"/>
              <a:t>nervo </a:t>
            </a:r>
            <a:r>
              <a:rPr lang="pt-BR" altLang="pt-BR" sz="2400" dirty="0" smtClean="0">
                <a:solidFill>
                  <a:srgbClr val="FF0000"/>
                </a:solidFill>
              </a:rPr>
              <a:t>mononeuropatia</a:t>
            </a:r>
            <a:r>
              <a:rPr lang="pt-BR" altLang="pt-BR" sz="2400" dirty="0" smtClean="0"/>
              <a:t> </a:t>
            </a:r>
            <a:r>
              <a:rPr lang="pt-BR" altLang="pt-BR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altLang="pt-BR" sz="2400" dirty="0">
                <a:ea typeface="Calibri" panose="020F0502020204030204" pitchFamily="34" charset="0"/>
                <a:cs typeface="Calibri" panose="020F0502020204030204" pitchFamily="34" charset="0"/>
              </a:rPr>
              <a:t>muitos </a:t>
            </a:r>
            <a:r>
              <a:rPr lang="pt-BR" altLang="pt-BR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nervos </a:t>
            </a:r>
            <a:r>
              <a:rPr lang="pt-BR" altLang="pt-BR" sz="2400" dirty="0" smtClean="0">
                <a:solidFill>
                  <a:srgbClr val="FF0000"/>
                </a:solidFill>
              </a:rPr>
              <a:t>mononeuropatia múltipla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pt-BR" altLang="pt-BR" sz="2400" dirty="0"/>
              <a:t>Reações:</a:t>
            </a:r>
            <a:r>
              <a:rPr lang="pt-BR" altLang="pt-BR" sz="2400" dirty="0">
                <a:solidFill>
                  <a:schemeClr val="tx2"/>
                </a:solidFill>
              </a:rPr>
              <a:t> </a:t>
            </a:r>
            <a:r>
              <a:rPr lang="pt-BR" altLang="pt-BR" sz="2400" b="1" dirty="0" smtClean="0">
                <a:solidFill>
                  <a:srgbClr val="003399"/>
                </a:solidFill>
              </a:rPr>
              <a:t>Tipo 1</a:t>
            </a:r>
            <a:r>
              <a:rPr lang="pt-BR" altLang="pt-BR" sz="2400" dirty="0" smtClean="0">
                <a:solidFill>
                  <a:srgbClr val="FF0000"/>
                </a:solidFill>
              </a:rPr>
              <a:t> </a:t>
            </a:r>
            <a:r>
              <a:rPr lang="pt-BR" altLang="pt-BR" sz="2400" dirty="0" err="1" smtClean="0"/>
              <a:t>tuberc</a:t>
            </a:r>
            <a:r>
              <a:rPr lang="pt-BR" altLang="pt-BR" sz="2400" dirty="0" smtClean="0"/>
              <a:t> e </a:t>
            </a:r>
            <a:r>
              <a:rPr lang="pt-BR" altLang="pt-BR" sz="2400" dirty="0" err="1" smtClean="0"/>
              <a:t>dimorfos</a:t>
            </a:r>
            <a:r>
              <a:rPr lang="pt-BR" altLang="pt-BR" sz="2400" dirty="0" smtClean="0"/>
              <a:t> T e V (3 </a:t>
            </a:r>
            <a:r>
              <a:rPr lang="pt-BR" altLang="pt-BR" sz="2400" dirty="0"/>
              <a:t>a &gt; de </a:t>
            </a:r>
            <a:r>
              <a:rPr lang="pt-BR" altLang="pt-BR" sz="2400" dirty="0">
                <a:solidFill>
                  <a:srgbClr val="FF0000"/>
                </a:solidFill>
              </a:rPr>
              <a:t>6 </a:t>
            </a:r>
            <a:r>
              <a:rPr lang="pt-BR" altLang="pt-BR" sz="2400" dirty="0" smtClean="0">
                <a:solidFill>
                  <a:srgbClr val="FF0000"/>
                </a:solidFill>
              </a:rPr>
              <a:t>meses</a:t>
            </a:r>
            <a:r>
              <a:rPr lang="pt-BR" altLang="pt-BR" sz="2400" dirty="0" smtClean="0"/>
              <a:t>) </a:t>
            </a:r>
          </a:p>
          <a:p>
            <a:pPr algn="ctr">
              <a:spcBef>
                <a:spcPct val="0"/>
              </a:spcBef>
              <a:buNone/>
            </a:pPr>
            <a:r>
              <a:rPr lang="pt-BR" altLang="pt-BR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altLang="pt-BR" sz="2400" dirty="0" smtClean="0">
                <a:solidFill>
                  <a:srgbClr val="003399"/>
                </a:solidFill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pt-BR" altLang="pt-BR" sz="2400" b="1" dirty="0" smtClean="0">
                <a:solidFill>
                  <a:srgbClr val="FF0000"/>
                </a:solidFill>
              </a:rPr>
              <a:t>Tipo 2 </a:t>
            </a:r>
            <a:r>
              <a:rPr lang="pt-BR" altLang="pt-BR" sz="2400" dirty="0" err="1" smtClean="0"/>
              <a:t>virchowianos</a:t>
            </a:r>
            <a:r>
              <a:rPr lang="pt-BR" altLang="pt-BR" sz="2400" dirty="0" smtClean="0">
                <a:solidFill>
                  <a:srgbClr val="FF0000"/>
                </a:solidFill>
              </a:rPr>
              <a:t> </a:t>
            </a:r>
            <a:r>
              <a:rPr lang="pt-BR" altLang="pt-BR" sz="2400" dirty="0" smtClean="0"/>
              <a:t>(</a:t>
            </a:r>
            <a:r>
              <a:rPr lang="pt-BR" altLang="pt-BR" sz="2400" dirty="0" smtClean="0">
                <a:solidFill>
                  <a:srgbClr val="FF0000"/>
                </a:solidFill>
              </a:rPr>
              <a:t>1 mês</a:t>
            </a:r>
            <a:r>
              <a:rPr lang="pt-BR" altLang="pt-BR" sz="2400" dirty="0" smtClean="0"/>
              <a:t>)</a:t>
            </a:r>
            <a:endParaRPr lang="pt-BR" alt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55596" y="5877272"/>
            <a:ext cx="8435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1. Marques </a:t>
            </a:r>
            <a:r>
              <a:rPr lang="pt-BR" sz="1200" dirty="0" err="1" smtClean="0"/>
              <a:t>JrW</a:t>
            </a:r>
            <a:r>
              <a:rPr lang="pt-BR" sz="1200" dirty="0" smtClean="0"/>
              <a:t>, Garbino J A. </a:t>
            </a:r>
            <a:r>
              <a:rPr lang="pt-BR" sz="1200" dirty="0" smtClean="0">
                <a:solidFill>
                  <a:srgbClr val="FF0000"/>
                </a:solidFill>
              </a:rPr>
              <a:t>Neurites da Hanseníase</a:t>
            </a:r>
            <a:r>
              <a:rPr lang="pt-BR" sz="1200" dirty="0" smtClean="0"/>
              <a:t>. In: Sebastião Eurico de Melo-Souza; Eliseu </a:t>
            </a:r>
            <a:r>
              <a:rPr lang="pt-BR" sz="1200" dirty="0" err="1" smtClean="0"/>
              <a:t>Pagioli</a:t>
            </a:r>
            <a:r>
              <a:rPr lang="pt-BR" sz="1200" dirty="0" smtClean="0"/>
              <a:t> Neto; </a:t>
            </a:r>
            <a:r>
              <a:rPr lang="pt-BR" sz="1200" dirty="0" err="1" smtClean="0"/>
              <a:t>Fernado</a:t>
            </a:r>
            <a:r>
              <a:rPr lang="pt-BR" sz="1200" dirty="0" smtClean="0"/>
              <a:t> </a:t>
            </a:r>
            <a:r>
              <a:rPr lang="pt-BR" sz="1200" dirty="0" err="1" smtClean="0"/>
              <a:t>Cendes</a:t>
            </a:r>
            <a:r>
              <a:rPr lang="pt-BR" sz="1200" dirty="0" smtClean="0"/>
              <a:t>. (Org.). Tratamento das </a:t>
            </a:r>
            <a:r>
              <a:rPr lang="pt-BR" sz="1200" dirty="0"/>
              <a:t>Doenças Neurológicas. 3ed.Rio de Janeiro: Guanabara Koogan, 2013, v. 1, p. 635-638.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33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7302</TotalTime>
  <Words>2099</Words>
  <Application>Microsoft Office PowerPoint</Application>
  <PresentationFormat>Apresentação na tela (4:3)</PresentationFormat>
  <Paragraphs>321</Paragraphs>
  <Slides>32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3" baseType="lpstr">
      <vt:lpstr>Arial</vt:lpstr>
      <vt:lpstr>Arial Black</vt:lpstr>
      <vt:lpstr>Arial Rounded MT Bold</vt:lpstr>
      <vt:lpstr>Calibri</vt:lpstr>
      <vt:lpstr>Chiller</vt:lpstr>
      <vt:lpstr>Symbol</vt:lpstr>
      <vt:lpstr>Times New Roman</vt:lpstr>
      <vt:lpstr>Wingdings</vt:lpstr>
      <vt:lpstr>Tema do Office</vt:lpstr>
      <vt:lpstr>Gráfico</vt:lpstr>
      <vt:lpstr>Planilha</vt:lpstr>
      <vt:lpstr>Apresentação do PowerPoint</vt:lpstr>
      <vt:lpstr>Sumário</vt:lpstr>
      <vt:lpstr>Lista das abreviaturas</vt:lpstr>
      <vt:lpstr>Doenças negligenciadas - OMS  TDR Programm for Research and Training in Tropical Diseases</vt:lpstr>
      <vt:lpstr>Apresentação do PowerPoint</vt:lpstr>
      <vt:lpstr>Fisiopatologia</vt:lpstr>
      <vt:lpstr>Como o M Leprae – parasita intra celular - se dissemina pelo sistema nervoso periférico</vt:lpstr>
      <vt:lpstr>Apresentação do PowerPoint</vt:lpstr>
      <vt:lpstr>Espectro das inflamações - Neurites: imunidade individual dependente 1</vt:lpstr>
      <vt:lpstr>Clínica</vt:lpstr>
      <vt:lpstr>marcadores clínicos - ”peculiaridades” </vt:lpstr>
      <vt:lpstr>Apresentação do PowerPoint</vt:lpstr>
      <vt:lpstr> Neuropatia inflamatória desmielinizante subaguda/ CIDP 1  Síndromes compressivas / entrapments  </vt:lpstr>
      <vt:lpstr>Padrão neurofisiológico durante as reações subagudas  -neurites – períodos de intensa inflamação e desmielinização</vt:lpstr>
      <vt:lpstr>Apresentação do PowerPoint</vt:lpstr>
      <vt:lpstr>Respostas ao tratamento com esteroides e imunossupressores</vt:lpstr>
      <vt:lpstr>Redução na reação tipo 1 da Celularidade na pele e da Desmielinização</vt:lpstr>
      <vt:lpstr>Hanseniase modelo de síndrome compressiva / entrapment </vt:lpstr>
      <vt:lpstr>IMUNOSSUPRESSORES 1</vt:lpstr>
      <vt:lpstr>Tardiamente como ficam os parâmetros</vt:lpstr>
      <vt:lpstr>Exame em 14/08/2015 inicio do tratamento 03/06/2009 evolução de seis (6) anos </vt:lpstr>
      <vt:lpstr>Onda A achado associado a dor mista e neuropática? </vt:lpstr>
      <vt:lpstr>Onda A</vt:lpstr>
      <vt:lpstr>Hanseníase neural primaria – HNP  </vt:lpstr>
      <vt:lpstr> São suspeitos de HNP </vt:lpstr>
      <vt:lpstr>Causas de Mononeuropatias e M Múltiplas</vt:lpstr>
      <vt:lpstr>Apresentação do PowerPoint</vt:lpstr>
      <vt:lpstr>Amostra dos diagnósticos encontrados nos 79 finais/162</vt:lpstr>
      <vt:lpstr>Padrão histopatológico na HNP </vt:lpstr>
      <vt:lpstr>Com a introdução do teste imuno - histoquímico com antígeno anti - BCG os Inf Inf inespecificos, se positivos, passam a diagnóstico definido 1</vt:lpstr>
      <vt:lpstr>Algoritmos para a investigação de HNP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HANSENÍASE NEURAL PRIMÁRIA (HNP) – Revisão sistemática</dc:title>
  <dc:creator>Celso</dc:creator>
  <cp:lastModifiedBy>GTG</cp:lastModifiedBy>
  <cp:revision>619</cp:revision>
  <dcterms:created xsi:type="dcterms:W3CDTF">2011-04-10T13:28:24Z</dcterms:created>
  <dcterms:modified xsi:type="dcterms:W3CDTF">2016-03-12T22:09:01Z</dcterms:modified>
</cp:coreProperties>
</file>