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8" r:id="rId11"/>
    <p:sldId id="269" r:id="rId12"/>
    <p:sldId id="265" r:id="rId13"/>
    <p:sldId id="267" r:id="rId14"/>
    <p:sldId id="25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1F91B-3765-406B-8234-85572268C9C9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3D33-86D9-45ED-93ED-A909ADD81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93D33-86D9-45ED-93ED-A909ADD81BA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7F48-D1D4-4CD7-9702-61DD5D5B6EA6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15F1-0E66-4534-819D-E94FC9A331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8136904" cy="2547714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MIELOPATIA CERVICAL POR INSTABILIDADE ATLANTO-AXIAL EM PACIENTE PORTADORA DE TRISSOMIA DO </a:t>
            </a:r>
            <a:r>
              <a:rPr lang="pt-BR" sz="3600" b="1" dirty="0" smtClean="0">
                <a:solidFill>
                  <a:srgbClr val="0070C0"/>
                </a:solidFill>
              </a:rPr>
              <a:t>21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192688" cy="86409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Marco A M Robles, </a:t>
            </a:r>
            <a:r>
              <a:rPr lang="it-IT" dirty="0" err="1" smtClean="0"/>
              <a:t>Dangelo</a:t>
            </a:r>
            <a:r>
              <a:rPr lang="it-IT" dirty="0" smtClean="0"/>
              <a:t> Ivo de </a:t>
            </a:r>
            <a:r>
              <a:rPr lang="it-IT" dirty="0" err="1" smtClean="0"/>
              <a:t>Campos</a:t>
            </a:r>
            <a:r>
              <a:rPr lang="it-IT" dirty="0" smtClean="0"/>
              <a:t>,  </a:t>
            </a:r>
            <a:r>
              <a:rPr lang="pt-BR" dirty="0" smtClean="0"/>
              <a:t>José A Garbino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40466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IX Simpósio Nacional de Eletromiografia  - IICS</a:t>
            </a:r>
          </a:p>
          <a:p>
            <a:pPr algn="ctr"/>
            <a:r>
              <a:rPr lang="pt-BR" sz="2800" dirty="0" smtClean="0"/>
              <a:t> São Paulo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57332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Clinica Dr. Marcos Robles – Foz de Iguaçu &amp; Instituto Lauro de Souza Lima - Bauru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Discussão 2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err="1" smtClean="0"/>
              <a:t>mielopatia</a:t>
            </a:r>
            <a:r>
              <a:rPr lang="pt-BR" b="1" dirty="0" smtClean="0"/>
              <a:t> cervical</a:t>
            </a:r>
            <a:r>
              <a:rPr lang="pt-BR" dirty="0" smtClean="0"/>
              <a:t>: sinais e sintomas piramidais ou síndrome do neurônio motor superior no local da compressão com déficits musculares, alteração do tônus, </a:t>
            </a:r>
            <a:r>
              <a:rPr lang="pt-BR" dirty="0" err="1" smtClean="0"/>
              <a:t>hiperreflexia</a:t>
            </a:r>
            <a:r>
              <a:rPr lang="pt-BR" dirty="0" smtClean="0"/>
              <a:t> e demais sinais de liberação piramidal, </a:t>
            </a:r>
            <a:r>
              <a:rPr lang="pt-BR" b="1" dirty="0" smtClean="0"/>
              <a:t>principalmente nos membros inferiores </a:t>
            </a:r>
            <a:r>
              <a:rPr lang="pt-BR" sz="2200" dirty="0" smtClean="0"/>
              <a:t>(</a:t>
            </a:r>
            <a:r>
              <a:rPr lang="en-US" sz="2200" dirty="0" smtClean="0"/>
              <a:t>Cook EC et al, 2007)</a:t>
            </a:r>
            <a:r>
              <a:rPr lang="pt-BR" dirty="0" smtClean="0"/>
              <a:t>. Associadamente pode apresentar sinais e sintomas decorrentes de lesão de nervos periféricos C1 e C2.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Radiologia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</a:t>
            </a:r>
            <a:r>
              <a:rPr lang="pt-BR" b="1" dirty="0" smtClean="0">
                <a:solidFill>
                  <a:srgbClr val="0070C0"/>
                </a:solidFill>
              </a:rPr>
              <a:t>IAA</a:t>
            </a:r>
            <a:r>
              <a:rPr lang="pt-BR" dirty="0" smtClean="0"/>
              <a:t> é confirmada com imagem: RX coluna cervical em perfil nas posições: neutra, flexão e extensão </a:t>
            </a:r>
            <a:r>
              <a:rPr lang="pt-BR" sz="2200" dirty="0" smtClean="0"/>
              <a:t>(</a:t>
            </a:r>
            <a:r>
              <a:rPr lang="en-US" sz="2200" dirty="0" smtClean="0"/>
              <a:t>Selby KA et al 1991)</a:t>
            </a:r>
            <a:r>
              <a:rPr lang="pt-BR" dirty="0" smtClean="0"/>
              <a:t>. São aferidos dois parâmetros: a distancia </a:t>
            </a:r>
            <a:r>
              <a:rPr lang="pt-BR" dirty="0" err="1" smtClean="0"/>
              <a:t>atlanto-odontoidal</a:t>
            </a:r>
            <a:r>
              <a:rPr lang="pt-BR" dirty="0" smtClean="0"/>
              <a:t> (</a:t>
            </a:r>
            <a:r>
              <a:rPr lang="pt-BR" b="1" dirty="0" smtClean="0">
                <a:solidFill>
                  <a:srgbClr val="0070C0"/>
                </a:solidFill>
              </a:rPr>
              <a:t>DAO</a:t>
            </a:r>
            <a:r>
              <a:rPr lang="pt-BR" dirty="0" smtClean="0"/>
              <a:t>) normal &lt; 3 mm e o diâmetro do canal espinal (</a:t>
            </a:r>
            <a:r>
              <a:rPr lang="pt-BR" b="1" dirty="0" smtClean="0">
                <a:solidFill>
                  <a:srgbClr val="0070C0"/>
                </a:solidFill>
              </a:rPr>
              <a:t>DCE</a:t>
            </a:r>
            <a:r>
              <a:rPr lang="pt-BR" dirty="0" smtClean="0"/>
              <a:t>), da borda posterior do processo </a:t>
            </a:r>
            <a:r>
              <a:rPr lang="pt-BR" dirty="0" err="1" smtClean="0"/>
              <a:t>odontoide</a:t>
            </a:r>
            <a:r>
              <a:rPr lang="pt-BR" dirty="0" smtClean="0"/>
              <a:t> à borda anterior do arco posterior do atlas, normal &gt; 16 mm.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Resultados da investigação da imagem</a:t>
            </a:r>
            <a:endParaRPr lang="pt-BR" sz="4000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tgtgt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3" y="1916832"/>
            <a:ext cx="2445365" cy="28803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 descr="nhtynyhy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8854"/>
            <a:ext cx="2592288" cy="2914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6" descr="rgrtgr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2304256" cy="293639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11560" y="501317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Figura 3</a:t>
            </a:r>
            <a:r>
              <a:rPr lang="pt-BR" dirty="0" smtClean="0"/>
              <a:t>: RX coluna cervical e tomografia cervical mostrando luxação </a:t>
            </a:r>
            <a:r>
              <a:rPr lang="pt-BR" dirty="0" err="1" smtClean="0"/>
              <a:t>atlanto-axial</a:t>
            </a:r>
            <a:r>
              <a:rPr lang="pt-BR" dirty="0" smtClean="0"/>
              <a:t> e   Tomografia mostrando redução do diâmetro do canal medular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Conclusões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64137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conhecimento amplo da neurofisiologia é “de resultado”</a:t>
            </a:r>
          </a:p>
          <a:p>
            <a:r>
              <a:rPr lang="pt-BR" dirty="0" smtClean="0"/>
              <a:t>Enquanto a ENMG trouxe pouca informação a correlação radiológica com o PESS nesse caso foi bem clara</a:t>
            </a:r>
          </a:p>
          <a:p>
            <a:r>
              <a:rPr lang="pt-BR" dirty="0" smtClean="0"/>
              <a:t>PESS tem importancia na </a:t>
            </a:r>
            <a:r>
              <a:rPr lang="pt-BR" dirty="0" smtClean="0">
                <a:solidFill>
                  <a:srgbClr val="0070C0"/>
                </a:solidFill>
              </a:rPr>
              <a:t>localização </a:t>
            </a:r>
            <a:r>
              <a:rPr lang="pt-BR" dirty="0" smtClean="0"/>
              <a:t>e sobre a </a:t>
            </a:r>
            <a:r>
              <a:rPr lang="pt-BR" dirty="0" smtClean="0">
                <a:solidFill>
                  <a:srgbClr val="0070C0"/>
                </a:solidFill>
              </a:rPr>
              <a:t>etiologia</a:t>
            </a:r>
            <a:r>
              <a:rPr lang="pt-BR" dirty="0" smtClean="0"/>
              <a:t> do suposto envolvimento medular</a:t>
            </a:r>
          </a:p>
          <a:p>
            <a:r>
              <a:rPr lang="pt-BR" dirty="0" smtClean="0"/>
              <a:t>O PESS é especialmente indicado na avaliação das suspeitas de </a:t>
            </a:r>
            <a:r>
              <a:rPr lang="pt-BR" smtClean="0"/>
              <a:t>mielopatia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Saudades, </a:t>
            </a:r>
            <a:r>
              <a:rPr lang="pt-BR" sz="4000" dirty="0" err="1" smtClean="0"/>
              <a:t>Punta</a:t>
            </a:r>
            <a:r>
              <a:rPr lang="pt-BR" sz="4000" dirty="0" smtClean="0"/>
              <a:t> Del Este, 2011</a:t>
            </a:r>
            <a:endParaRPr lang="pt-BR" sz="4000" dirty="0"/>
          </a:p>
        </p:txBody>
      </p:sp>
      <p:pic>
        <p:nvPicPr>
          <p:cNvPr id="4" name="Espaço Reservado para Conteúdo 3" descr="DSC03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2656"/>
            <a:ext cx="3785468" cy="5047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História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Mulher </a:t>
            </a:r>
            <a:r>
              <a:rPr lang="pt-BR" dirty="0"/>
              <a:t>branca de 32 anos de idade portadora de síndrome de </a:t>
            </a:r>
            <a:r>
              <a:rPr lang="pt-BR" dirty="0" err="1"/>
              <a:t>Down</a:t>
            </a:r>
            <a:r>
              <a:rPr lang="pt-BR" dirty="0"/>
              <a:t> encaminhada para realização de ENMG por apresentar paraparesia assimétrica maior à esquerda há 7 meses com dificuldade para subir degraus e quedas </a:t>
            </a:r>
            <a:r>
              <a:rPr lang="pt-BR" dirty="0" err="1"/>
              <a:t>freqüentes</a:t>
            </a:r>
            <a:r>
              <a:rPr lang="pt-BR" dirty="0"/>
              <a:t> com piora progressiva. Nega sintomas sensitivos ou autonômicos.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Exame Físico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Presença de fraqueza muscular em membros inferiores em musculaturas distais e proximais pior há esquerda. Força muscular normal em membros superiores. Reflexos tendinosos hiperativos nos quatro membros e sinal de </a:t>
            </a:r>
            <a:r>
              <a:rPr lang="pt-BR" dirty="0" err="1" smtClean="0"/>
              <a:t>Babinski</a:t>
            </a:r>
            <a:r>
              <a:rPr lang="pt-BR" dirty="0" smtClean="0"/>
              <a:t> positivo bilateralmente.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Eletroneuromiografia de MMII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</a:rPr>
              <a:t>Dados positivos </a:t>
            </a:r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(18/01/2012)</a:t>
            </a: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Estudos de condução nervosa com amplitudes aumentadas das ondas F do nervo tibial direito (H ectópico?) e do reflexo H à direita. </a:t>
            </a:r>
          </a:p>
          <a:p>
            <a:r>
              <a:rPr lang="pt-BR" dirty="0" smtClean="0"/>
              <a:t>Eletromiografia durante repouso muscular sem anormalidades. </a:t>
            </a:r>
          </a:p>
          <a:p>
            <a:r>
              <a:rPr lang="pt-BR" dirty="0" smtClean="0"/>
              <a:t>Durante contração muscular leve, padrão de interferência incompleto com recrutamento de unidades motoras com </a:t>
            </a:r>
            <a:r>
              <a:rPr lang="pt-BR" dirty="0" smtClean="0">
                <a:solidFill>
                  <a:srgbClr val="0070C0"/>
                </a:solidFill>
              </a:rPr>
              <a:t>baixa </a:t>
            </a:r>
            <a:r>
              <a:rPr lang="pt-BR" dirty="0" err="1" smtClean="0">
                <a:solidFill>
                  <a:srgbClr val="0070C0"/>
                </a:solidFill>
              </a:rPr>
              <a:t>freqüência</a:t>
            </a:r>
            <a:r>
              <a:rPr lang="pt-BR" dirty="0" smtClean="0"/>
              <a:t> </a:t>
            </a:r>
            <a:r>
              <a:rPr lang="pt-BR" b="1" dirty="0" smtClean="0">
                <a:latin typeface="Calibri"/>
                <a:cs typeface="Calibri"/>
              </a:rPr>
              <a:t>→</a:t>
            </a:r>
            <a:r>
              <a:rPr lang="pt-BR" dirty="0" smtClean="0">
                <a:latin typeface="Calibri"/>
                <a:cs typeface="Calibri"/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padrão central</a:t>
            </a:r>
            <a:r>
              <a:rPr lang="pt-BR" dirty="0" smtClean="0"/>
              <a:t> de recrutamento, em músculos distais e proximais dos membros inferiores </a:t>
            </a:r>
            <a:r>
              <a:rPr lang="pt-BR" b="1" dirty="0" smtClean="0"/>
              <a:t>&gt; </a:t>
            </a:r>
            <a:r>
              <a:rPr lang="pt-BR" dirty="0" smtClean="0"/>
              <a:t>no lado esquerdo.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Eletromiografia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yhtyhyh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75" y="1916832"/>
            <a:ext cx="4081452" cy="30243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055144" cy="302433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11560" y="52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 </a:t>
            </a:r>
          </a:p>
          <a:p>
            <a:r>
              <a:rPr lang="pt-BR" b="1" dirty="0" smtClean="0"/>
              <a:t>Figura 1</a:t>
            </a:r>
            <a:r>
              <a:rPr lang="pt-BR" dirty="0" smtClean="0"/>
              <a:t>.  EMG do músculo tibial posterior (5 e 8 Hz)  e </a:t>
            </a:r>
            <a:r>
              <a:rPr lang="pt-BR" dirty="0" err="1" smtClean="0"/>
              <a:t>gastrocnêmio</a:t>
            </a:r>
            <a:r>
              <a:rPr lang="pt-BR" dirty="0" smtClean="0"/>
              <a:t> medial  (7 Hz)  esquerdos  mostrando recrutamento com baixa </a:t>
            </a:r>
            <a:r>
              <a:rPr lang="pt-BR" dirty="0" err="1" smtClean="0"/>
              <a:t>freqüência</a:t>
            </a:r>
            <a:r>
              <a:rPr lang="pt-BR" dirty="0" smtClean="0"/>
              <a:t> de ativação.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Potenciais evocados </a:t>
            </a:r>
            <a:r>
              <a:rPr lang="pt-BR" sz="4000" b="1" dirty="0" err="1" smtClean="0">
                <a:solidFill>
                  <a:srgbClr val="0070C0"/>
                </a:solidFill>
              </a:rPr>
              <a:t>somatossensitivos</a:t>
            </a:r>
            <a:r>
              <a:rPr lang="pt-BR" sz="4000" b="1" dirty="0" smtClean="0">
                <a:solidFill>
                  <a:srgbClr val="0070C0"/>
                </a:solidFill>
              </a:rPr>
              <a:t> </a:t>
            </a:r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</a:rPr>
              <a:t>(PESS) de MMSS </a:t>
            </a:r>
            <a:r>
              <a:rPr lang="pt-BR" sz="3600" b="1" dirty="0" err="1" smtClean="0">
                <a:solidFill>
                  <a:schemeClr val="bg1">
                    <a:lumMod val="50000"/>
                  </a:schemeClr>
                </a:solidFill>
              </a:rPr>
              <a:t>nn</a:t>
            </a:r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</a:rPr>
              <a:t> medianos </a:t>
            </a:r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(03/02/2012):</a:t>
            </a: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Distúrbio de condução com tempo de condução </a:t>
            </a:r>
            <a:r>
              <a:rPr lang="pt-BR" dirty="0" err="1" smtClean="0"/>
              <a:t>periférico-central</a:t>
            </a:r>
            <a:r>
              <a:rPr lang="pt-BR" dirty="0" smtClean="0"/>
              <a:t> aumentado nas fibras grossas das vias </a:t>
            </a:r>
            <a:r>
              <a:rPr lang="pt-BR" dirty="0" err="1" smtClean="0"/>
              <a:t>somatossensitivas</a:t>
            </a:r>
            <a:r>
              <a:rPr lang="pt-BR" dirty="0" smtClean="0"/>
              <a:t> e entre o plexo braquial e o córtex bilateralmente e maior no </a:t>
            </a:r>
            <a:r>
              <a:rPr lang="pt-BR" b="1" dirty="0" smtClean="0">
                <a:solidFill>
                  <a:srgbClr val="0070C0"/>
                </a:solidFill>
              </a:rPr>
              <a:t>segmento cervical e o córtex </a:t>
            </a:r>
            <a:r>
              <a:rPr lang="pt-BR" dirty="0" smtClean="0"/>
              <a:t>à esquerda.</a:t>
            </a:r>
          </a:p>
          <a:p>
            <a:r>
              <a:rPr lang="pt-BR" dirty="0" smtClean="0"/>
              <a:t>Amplitudes reduzidas dos potenciais evocados à esquerda: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Intervalos interpicos e diferenças entre as latências lado a lado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tyrhyjyjyj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848" y="1844824"/>
            <a:ext cx="5666811" cy="15841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 descr="fgfgh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5064"/>
            <a:ext cx="5666811" cy="15841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552" y="5813484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Tabela 1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Valores dos intervalos interpicos  EP-N13, EP-N19 N13-N19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obtidos nos PESS em ambos os lados com as diferenças lado a lado..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Registros dos PESS de MMSS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3074" name="Picture 2" descr="Untitled-6 copy2 - sem intens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51831" cy="40324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11560" y="56612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Figura 2</a:t>
            </a:r>
            <a:r>
              <a:rPr lang="pt-BR" dirty="0" smtClean="0"/>
              <a:t>: PESS de MMSS, com registro periférico no ponto de </a:t>
            </a:r>
            <a:r>
              <a:rPr lang="pt-BR" dirty="0" err="1" smtClean="0"/>
              <a:t>Erb</a:t>
            </a:r>
            <a:r>
              <a:rPr lang="pt-BR" dirty="0" smtClean="0"/>
              <a:t> (EP), registro cervical N13 e registro cortical N19.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Discussão 1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 Síndrome de </a:t>
            </a:r>
            <a:r>
              <a:rPr lang="pt-BR" dirty="0" err="1" smtClean="0"/>
              <a:t>Down</a:t>
            </a:r>
            <a:r>
              <a:rPr lang="pt-BR" dirty="0" smtClean="0"/>
              <a:t> (</a:t>
            </a:r>
            <a:r>
              <a:rPr lang="pt-BR" b="1" dirty="0" smtClean="0"/>
              <a:t>SD</a:t>
            </a:r>
            <a:r>
              <a:rPr lang="pt-BR" dirty="0" smtClean="0"/>
              <a:t>)ou </a:t>
            </a:r>
            <a:r>
              <a:rPr lang="pt-BR" dirty="0" err="1" smtClean="0"/>
              <a:t>trissomia</a:t>
            </a:r>
            <a:r>
              <a:rPr lang="pt-BR" dirty="0" smtClean="0"/>
              <a:t> do 21 é síndrome </a:t>
            </a:r>
            <a:r>
              <a:rPr lang="pt-BR" dirty="0" err="1" smtClean="0"/>
              <a:t>malformativa</a:t>
            </a:r>
            <a:r>
              <a:rPr lang="pt-BR" dirty="0" smtClean="0"/>
              <a:t> </a:t>
            </a:r>
            <a:r>
              <a:rPr lang="pt-BR" b="1" dirty="0" smtClean="0"/>
              <a:t>mais comum </a:t>
            </a:r>
            <a:r>
              <a:rPr lang="pt-BR" dirty="0" smtClean="0"/>
              <a:t>e mais conhecida da espécie humana com altas taxas de morbidade e mortalidade </a:t>
            </a:r>
            <a:r>
              <a:rPr lang="pt-BR" sz="2600" dirty="0" smtClean="0"/>
              <a:t>(Andréa </a:t>
            </a:r>
            <a:r>
              <a:rPr lang="pt-BR" sz="2600" dirty="0" err="1" smtClean="0"/>
              <a:t>Tobo</a:t>
            </a:r>
            <a:r>
              <a:rPr lang="pt-BR" sz="2600" dirty="0" smtClean="0"/>
              <a:t> e </a:t>
            </a:r>
            <a:r>
              <a:rPr lang="pt-BR" sz="2600" dirty="0" err="1" smtClean="0"/>
              <a:t>cols</a:t>
            </a:r>
            <a:r>
              <a:rPr lang="pt-BR" sz="2600" dirty="0" smtClean="0"/>
              <a:t>, 2009) </a:t>
            </a:r>
          </a:p>
          <a:p>
            <a:pPr algn="just"/>
            <a:r>
              <a:rPr lang="pt-BR" dirty="0" smtClean="0"/>
              <a:t>Primeiro relato de instabilidade </a:t>
            </a:r>
            <a:r>
              <a:rPr lang="pt-BR" dirty="0" err="1" smtClean="0"/>
              <a:t>atlanto-axial</a:t>
            </a:r>
            <a:r>
              <a:rPr lang="pt-BR" dirty="0" smtClean="0"/>
              <a:t> (</a:t>
            </a:r>
            <a:r>
              <a:rPr lang="pt-BR" b="1" dirty="0" smtClean="0"/>
              <a:t>IAA</a:t>
            </a:r>
            <a:r>
              <a:rPr lang="pt-BR" dirty="0" smtClean="0"/>
              <a:t>) em </a:t>
            </a:r>
            <a:r>
              <a:rPr lang="pt-BR" b="1" dirty="0" smtClean="0"/>
              <a:t>SD</a:t>
            </a:r>
            <a:r>
              <a:rPr lang="pt-BR" dirty="0" smtClean="0"/>
              <a:t>: </a:t>
            </a:r>
            <a:r>
              <a:rPr lang="pt-BR" dirty="0" err="1" smtClean="0"/>
              <a:t>Spitzer</a:t>
            </a:r>
            <a:r>
              <a:rPr lang="pt-BR" dirty="0" smtClean="0"/>
              <a:t> e col. 1961 prevalência de </a:t>
            </a:r>
            <a:r>
              <a:rPr lang="pt-BR" b="1" dirty="0" smtClean="0"/>
              <a:t>10 a 40% </a:t>
            </a:r>
            <a:r>
              <a:rPr lang="pt-BR" sz="2600" dirty="0" smtClean="0"/>
              <a:t>(</a:t>
            </a:r>
            <a:r>
              <a:rPr lang="pt-BR" sz="2600" dirty="0" err="1" smtClean="0"/>
              <a:t>Spitzer</a:t>
            </a:r>
            <a:r>
              <a:rPr lang="pt-BR" sz="2600" dirty="0" smtClean="0"/>
              <a:t> R </a:t>
            </a:r>
            <a:r>
              <a:rPr lang="pt-BR" sz="2600" dirty="0" err="1" smtClean="0"/>
              <a:t>et</a:t>
            </a:r>
            <a:r>
              <a:rPr lang="pt-BR" sz="2600" dirty="0" smtClean="0"/>
              <a:t> </a:t>
            </a:r>
            <a:r>
              <a:rPr lang="pt-BR" sz="2600" dirty="0" err="1" smtClean="0"/>
              <a:t>al</a:t>
            </a:r>
            <a:r>
              <a:rPr lang="pt-BR" sz="2600" dirty="0" smtClean="0"/>
              <a:t>, 1961) </a:t>
            </a:r>
          </a:p>
          <a:p>
            <a:pPr algn="just"/>
            <a:r>
              <a:rPr lang="pt-BR" dirty="0" smtClean="0"/>
              <a:t>Frouxidão do ligamento transverso - que mantém a apófise </a:t>
            </a:r>
            <a:r>
              <a:rPr lang="pt-BR" dirty="0" err="1" smtClean="0"/>
              <a:t>odontóíde</a:t>
            </a:r>
            <a:r>
              <a:rPr lang="pt-BR" dirty="0" smtClean="0"/>
              <a:t> do </a:t>
            </a:r>
            <a:r>
              <a:rPr lang="pt-BR" dirty="0" err="1" smtClean="0"/>
              <a:t>áxis</a:t>
            </a:r>
            <a:r>
              <a:rPr lang="pt-BR" dirty="0" smtClean="0"/>
              <a:t> junto a borda posterior do arco anterior do atlas </a:t>
            </a:r>
            <a:r>
              <a:rPr lang="pt-BR" dirty="0" smtClean="0">
                <a:latin typeface="Calibri"/>
                <a:cs typeface="Calibri"/>
              </a:rPr>
              <a:t>→ </a:t>
            </a:r>
            <a:r>
              <a:rPr lang="pt-BR" b="1" dirty="0" smtClean="0"/>
              <a:t>hipermobilidade de C1 e C2 </a:t>
            </a:r>
            <a:r>
              <a:rPr lang="pt-BR" dirty="0" smtClean="0">
                <a:cs typeface="Calibri"/>
              </a:rPr>
              <a:t>→ </a:t>
            </a:r>
            <a:r>
              <a:rPr lang="pt-BR" dirty="0" smtClean="0"/>
              <a:t>compressão medular </a:t>
            </a:r>
            <a:r>
              <a:rPr lang="pt-BR" dirty="0" smtClean="0">
                <a:cs typeface="Calibri"/>
              </a:rPr>
              <a:t>→</a:t>
            </a:r>
            <a:r>
              <a:rPr lang="pt-BR" dirty="0" smtClean="0"/>
              <a:t> </a:t>
            </a:r>
            <a:r>
              <a:rPr lang="pt-BR" dirty="0" err="1" smtClean="0"/>
              <a:t>mielopatia</a:t>
            </a:r>
            <a:r>
              <a:rPr lang="pt-BR" dirty="0" smtClean="0"/>
              <a:t> cervical compressiva não </a:t>
            </a:r>
            <a:r>
              <a:rPr lang="pt-BR" dirty="0" err="1" smtClean="0"/>
              <a:t>espondilítica</a:t>
            </a:r>
            <a:r>
              <a:rPr lang="pt-BR" dirty="0" smtClean="0"/>
              <a:t> </a:t>
            </a:r>
            <a:r>
              <a:rPr lang="pt-BR" sz="2600" dirty="0" smtClean="0"/>
              <a:t>(</a:t>
            </a:r>
            <a:r>
              <a:rPr lang="en-US" sz="2600" dirty="0" smtClean="0"/>
              <a:t>Matos MA, 2005)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641</Words>
  <Application>Microsoft Office PowerPoint</Application>
  <PresentationFormat>Apresentação na tela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MIELOPATIA CERVICAL POR INSTABILIDADE ATLANTO-AXIAL EM PACIENTE PORTADORA DE TRISSOMIA DO 21</vt:lpstr>
      <vt:lpstr>História</vt:lpstr>
      <vt:lpstr>Exame Físico</vt:lpstr>
      <vt:lpstr>Eletroneuromiografia de MMII  Dados positivos (18/01/2012)</vt:lpstr>
      <vt:lpstr>Eletromiografia</vt:lpstr>
      <vt:lpstr>Potenciais evocados somatossensitivos (PESS) de MMSS nn medianos (03/02/2012):</vt:lpstr>
      <vt:lpstr>Intervalos interpicos e diferenças entre as latências lado a lado</vt:lpstr>
      <vt:lpstr>Registros dos PESS de MMSS</vt:lpstr>
      <vt:lpstr>Discussão 1</vt:lpstr>
      <vt:lpstr>Discussão 2</vt:lpstr>
      <vt:lpstr>Radiologia </vt:lpstr>
      <vt:lpstr>Resultados da investigação da imagem</vt:lpstr>
      <vt:lpstr>Conclusões</vt:lpstr>
      <vt:lpstr>Saudades, Punta Del Este,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MIELOPATIA CERVICAL POR INSTABILIDADE ATLANTO-AXIAL EM PACIENTE PORTADORA DE TRISSOMIA DO 21</dc:title>
  <dc:creator>Celso</dc:creator>
  <cp:lastModifiedBy>Garbino</cp:lastModifiedBy>
  <cp:revision>21</cp:revision>
  <dcterms:created xsi:type="dcterms:W3CDTF">2012-03-31T17:29:02Z</dcterms:created>
  <dcterms:modified xsi:type="dcterms:W3CDTF">2012-06-13T17:36:07Z</dcterms:modified>
</cp:coreProperties>
</file>