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76" r:id="rId2"/>
    <p:sldId id="630" r:id="rId3"/>
    <p:sldId id="338" r:id="rId4"/>
    <p:sldId id="585" r:id="rId5"/>
    <p:sldId id="602" r:id="rId6"/>
    <p:sldId id="327" r:id="rId7"/>
    <p:sldId id="586" r:id="rId8"/>
    <p:sldId id="346" r:id="rId9"/>
    <p:sldId id="606" r:id="rId10"/>
    <p:sldId id="607" r:id="rId11"/>
    <p:sldId id="608" r:id="rId12"/>
    <p:sldId id="375" r:id="rId13"/>
    <p:sldId id="374" r:id="rId14"/>
    <p:sldId id="628" r:id="rId15"/>
    <p:sldId id="617" r:id="rId16"/>
    <p:sldId id="587" r:id="rId17"/>
    <p:sldId id="596" r:id="rId18"/>
    <p:sldId id="579" r:id="rId19"/>
    <p:sldId id="629" r:id="rId20"/>
    <p:sldId id="619" r:id="rId21"/>
    <p:sldId id="622" r:id="rId22"/>
    <p:sldId id="527" r:id="rId23"/>
    <p:sldId id="595" r:id="rId24"/>
    <p:sldId id="589" r:id="rId25"/>
    <p:sldId id="578" r:id="rId26"/>
    <p:sldId id="616" r:id="rId27"/>
    <p:sldId id="621" r:id="rId28"/>
    <p:sldId id="593" r:id="rId29"/>
    <p:sldId id="580" r:id="rId30"/>
    <p:sldId id="631" r:id="rId31"/>
    <p:sldId id="530" r:id="rId32"/>
    <p:sldId id="591" r:id="rId33"/>
    <p:sldId id="598" r:id="rId34"/>
    <p:sldId id="600" r:id="rId35"/>
    <p:sldId id="605" r:id="rId36"/>
    <p:sldId id="300" r:id="rId37"/>
    <p:sldId id="624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1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-1368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Users\julianaakita\Desktop\Tabela%20d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arbino\Documents\A%20a%20Z&#233;\New%20Papers\A%20-%20Assessing%20nerves%20-%20dermatology\Assessing%20corrigido\Resultado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Garbino\Documents\A%20a%20Z&#233;\New%20Papers\ULNAR%20TARDIO%202016\Ulnar%20tardio%20FINALIZANDO%20FEV%202016%20COPIA%20IDENT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Doppler </a:t>
            </a:r>
            <a:r>
              <a:rPr lang="pt-BR" sz="1600" b="1" dirty="0" err="1"/>
              <a:t>flow</a:t>
            </a:r>
            <a:r>
              <a:rPr lang="pt-BR" sz="1600" b="1" dirty="0"/>
              <a:t> </a:t>
            </a:r>
            <a:r>
              <a:rPr lang="pt-BR" sz="1600" b="1" dirty="0" err="1"/>
              <a:t>presence</a:t>
            </a:r>
            <a:endParaRPr lang="pt-BR" sz="1600" b="1" dirty="0"/>
          </a:p>
        </c:rich>
      </c:tx>
      <c:layout>
        <c:manualLayout>
          <c:xMode val="edge"/>
          <c:yMode val="edge"/>
          <c:x val="1.177638973346096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9568195154948295"/>
          <c:y val="0.11975891535650013"/>
          <c:w val="0.76052543803556516"/>
          <c:h val="0.683427074648781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Planilha4!$D$37</c:f>
              <c:strCache>
                <c:ptCount val="1"/>
                <c:pt idx="0">
                  <c:v>Doppler flow present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Planilha4!$E$36:$F$36</c:f>
              <c:strCache>
                <c:ptCount val="2"/>
                <c:pt idx="0">
                  <c:v>Myelinic</c:v>
                </c:pt>
                <c:pt idx="1">
                  <c:v>Axonal</c:v>
                </c:pt>
              </c:strCache>
            </c:strRef>
          </c:cat>
          <c:val>
            <c:numRef>
              <c:f>Planilha4!$E$37:$F$37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F-4990-B97F-E5E44C16C29A}"/>
            </c:ext>
          </c:extLst>
        </c:ser>
        <c:ser>
          <c:idx val="1"/>
          <c:order val="1"/>
          <c:tx>
            <c:strRef>
              <c:f>Planilha4!$D$38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Planilha4!$E$36:$F$36</c:f>
              <c:strCache>
                <c:ptCount val="2"/>
                <c:pt idx="0">
                  <c:v>Myelinic</c:v>
                </c:pt>
                <c:pt idx="1">
                  <c:v>Axonal</c:v>
                </c:pt>
              </c:strCache>
            </c:strRef>
          </c:cat>
          <c:val>
            <c:numRef>
              <c:f>Planilha4!$E$38:$F$38</c:f>
              <c:numCache>
                <c:formatCode>General</c:formatCode>
                <c:ptCount val="2"/>
                <c:pt idx="0">
                  <c:v>16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F-4990-B97F-E5E44C16C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7482688"/>
        <c:axId val="1859899008"/>
      </c:barChart>
      <c:catAx>
        <c:axId val="189748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9899008"/>
        <c:crosses val="autoZero"/>
        <c:auto val="1"/>
        <c:lblAlgn val="ctr"/>
        <c:lblOffset val="100"/>
        <c:noMultiLvlLbl val="0"/>
      </c:catAx>
      <c:valAx>
        <c:axId val="185989900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7482688"/>
        <c:crosses val="autoZero"/>
        <c:crossBetween val="between"/>
      </c:valAx>
      <c:spPr>
        <a:solidFill>
          <a:sysClr val="window" lastClr="FFFFFF"/>
        </a:solidFill>
        <a:ln w="28575" cap="flat" cmpd="sng" algn="ctr">
          <a:solidFill>
            <a:srgbClr val="4F81BD"/>
          </a:solidFill>
          <a:prstDash val="solid"/>
          <a:miter lim="800000"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2.4114081758762559E-2"/>
          <c:y val="0.87446606809769678"/>
          <c:w val="0.63285160507691329"/>
          <c:h val="0.10344355926121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12700">
      <a:solidFill>
        <a:srgbClr val="FF0000"/>
      </a:solidFill>
    </a:ln>
    <a:effectLst/>
  </c:spPr>
  <c:txPr>
    <a:bodyPr/>
    <a:lstStyle/>
    <a:p>
      <a:pPr>
        <a:defRPr sz="2800"/>
      </a:pPr>
      <a:endParaRPr lang="pt-B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69997873133501E-2"/>
          <c:y val="6.1395414592746597E-2"/>
          <c:w val="0.78989527546123295"/>
          <c:h val="0.79224270585243095"/>
        </c:manualLayout>
      </c:layout>
      <c:lineChart>
        <c:grouping val="standard"/>
        <c:varyColors val="0"/>
        <c:ser>
          <c:idx val="0"/>
          <c:order val="0"/>
          <c:tx>
            <c:strRef>
              <c:f>Plan1!$C$1</c:f>
              <c:strCache>
                <c:ptCount val="1"/>
                <c:pt idx="0">
                  <c:v>Left Median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Plan1!$B$2:$B$10</c:f>
              <c:numCache>
                <c:formatCode>d/m/yyyy</c:formatCode>
                <c:ptCount val="9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41345</c:v>
                </c:pt>
                <c:pt idx="5">
                  <c:v>41345</c:v>
                </c:pt>
                <c:pt idx="6">
                  <c:v>41396</c:v>
                </c:pt>
                <c:pt idx="7">
                  <c:v>41423.454664351899</c:v>
                </c:pt>
                <c:pt idx="8">
                  <c:v>41508</c:v>
                </c:pt>
              </c:numCache>
            </c:numRef>
          </c:cat>
          <c:val>
            <c:numRef>
              <c:f>Plan1!$C$2:$C$10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8A-4F73-89F3-59D746F65CB0}"/>
            </c:ext>
          </c:extLst>
        </c:ser>
        <c:ser>
          <c:idx val="1"/>
          <c:order val="1"/>
          <c:tx>
            <c:strRef>
              <c:f>Plan1!$D$1</c:f>
              <c:strCache>
                <c:ptCount val="1"/>
                <c:pt idx="0">
                  <c:v>Left Ulnar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Plan1!$B$2:$B$10</c:f>
              <c:numCache>
                <c:formatCode>d/m/yyyy</c:formatCode>
                <c:ptCount val="9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41345</c:v>
                </c:pt>
                <c:pt idx="5">
                  <c:v>41345</c:v>
                </c:pt>
                <c:pt idx="6">
                  <c:v>41396</c:v>
                </c:pt>
                <c:pt idx="7">
                  <c:v>41423.454664351899</c:v>
                </c:pt>
                <c:pt idx="8">
                  <c:v>41508</c:v>
                </c:pt>
              </c:numCache>
            </c:numRef>
          </c:cat>
          <c:val>
            <c:numRef>
              <c:f>Plan1!$D$2:$D$10</c:f>
              <c:numCache>
                <c:formatCode>General</c:formatCode>
                <c:ptCount val="9"/>
                <c:pt idx="0">
                  <c:v>8</c:v>
                </c:pt>
                <c:pt idx="1">
                  <c:v>0</c:v>
                </c:pt>
                <c:pt idx="2">
                  <c:v>7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8A-4F73-89F3-59D746F65CB0}"/>
            </c:ext>
          </c:extLst>
        </c:ser>
        <c:ser>
          <c:idx val="2"/>
          <c:order val="2"/>
          <c:tx>
            <c:strRef>
              <c:f>Plan1!$E$1</c:f>
              <c:strCache>
                <c:ptCount val="1"/>
                <c:pt idx="0">
                  <c:v>Right Median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3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Plan1!$B$2:$B$10</c:f>
              <c:numCache>
                <c:formatCode>d/m/yyyy</c:formatCode>
                <c:ptCount val="9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41345</c:v>
                </c:pt>
                <c:pt idx="5">
                  <c:v>41345</c:v>
                </c:pt>
                <c:pt idx="6">
                  <c:v>41396</c:v>
                </c:pt>
                <c:pt idx="7">
                  <c:v>41423.454664351899</c:v>
                </c:pt>
                <c:pt idx="8">
                  <c:v>41508</c:v>
                </c:pt>
              </c:numCache>
            </c:numRef>
          </c:cat>
          <c:val>
            <c:numRef>
              <c:f>Plan1!$E$2:$E$10</c:f>
              <c:numCache>
                <c:formatCode>General</c:formatCode>
                <c:ptCount val="9"/>
                <c:pt idx="0">
                  <c:v>32</c:v>
                </c:pt>
                <c:pt idx="1">
                  <c:v>28</c:v>
                </c:pt>
                <c:pt idx="2">
                  <c:v>25</c:v>
                </c:pt>
                <c:pt idx="3">
                  <c:v>26</c:v>
                </c:pt>
                <c:pt idx="4">
                  <c:v>25</c:v>
                </c:pt>
                <c:pt idx="5">
                  <c:v>25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8A-4F73-89F3-59D746F65CB0}"/>
            </c:ext>
          </c:extLst>
        </c:ser>
        <c:ser>
          <c:idx val="3"/>
          <c:order val="3"/>
          <c:tx>
            <c:strRef>
              <c:f>Plan1!$F$1</c:f>
              <c:strCache>
                <c:ptCount val="1"/>
                <c:pt idx="0">
                  <c:v>Right Ulnar</c:v>
                </c:pt>
              </c:strCache>
            </c:strRef>
          </c:tx>
          <c:spPr>
            <a:ln w="28575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noFill/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Plan1!$B$2:$B$10</c:f>
              <c:numCache>
                <c:formatCode>d/m/yyyy</c:formatCode>
                <c:ptCount val="9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41345</c:v>
                </c:pt>
                <c:pt idx="5">
                  <c:v>41345</c:v>
                </c:pt>
                <c:pt idx="6">
                  <c:v>41396</c:v>
                </c:pt>
                <c:pt idx="7">
                  <c:v>41423.454664351899</c:v>
                </c:pt>
                <c:pt idx="8">
                  <c:v>41508</c:v>
                </c:pt>
              </c:numCache>
            </c:numRef>
          </c:cat>
          <c:val>
            <c:numRef>
              <c:f>Plan1!$F$2:$F$10</c:f>
              <c:numCache>
                <c:formatCode>General</c:formatCode>
                <c:ptCount val="9"/>
                <c:pt idx="0">
                  <c:v>37</c:v>
                </c:pt>
                <c:pt idx="1">
                  <c:v>33</c:v>
                </c:pt>
                <c:pt idx="2">
                  <c:v>30</c:v>
                </c:pt>
                <c:pt idx="3">
                  <c:v>20</c:v>
                </c:pt>
                <c:pt idx="4">
                  <c:v>25</c:v>
                </c:pt>
                <c:pt idx="5">
                  <c:v>25</c:v>
                </c:pt>
                <c:pt idx="6">
                  <c:v>37</c:v>
                </c:pt>
                <c:pt idx="7">
                  <c:v>30</c:v>
                </c:pt>
                <c:pt idx="8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8A-4F73-89F3-59D746F65CB0}"/>
            </c:ext>
          </c:extLst>
        </c:ser>
        <c:ser>
          <c:idx val="4"/>
          <c:order val="4"/>
          <c:tx>
            <c:strRef>
              <c:f>Plan1!$G$1</c:f>
              <c:strCache>
                <c:ptCount val="1"/>
                <c:pt idx="0">
                  <c:v>Prednisone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pPr>
              <a:solidFill>
                <a:srgbClr val="FFC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</a:ln>
              <a:effectLst/>
            </c:spPr>
          </c:marker>
          <c:cat>
            <c:numRef>
              <c:f>Plan1!$B$2:$B$10</c:f>
              <c:numCache>
                <c:formatCode>d/m/yyyy</c:formatCode>
                <c:ptCount val="9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41345</c:v>
                </c:pt>
                <c:pt idx="5">
                  <c:v>41345</c:v>
                </c:pt>
                <c:pt idx="6">
                  <c:v>41396</c:v>
                </c:pt>
                <c:pt idx="7">
                  <c:v>41423.454664351899</c:v>
                </c:pt>
                <c:pt idx="8">
                  <c:v>41508</c:v>
                </c:pt>
              </c:numCache>
            </c:numRef>
          </c:cat>
          <c:val>
            <c:numRef>
              <c:f>Plan1!$G$2:$G$10</c:f>
              <c:numCache>
                <c:formatCode>General</c:formatCode>
                <c:ptCount val="9"/>
                <c:pt idx="0">
                  <c:v>60</c:v>
                </c:pt>
                <c:pt idx="1">
                  <c:v>50</c:v>
                </c:pt>
                <c:pt idx="2">
                  <c:v>50</c:v>
                </c:pt>
                <c:pt idx="3">
                  <c:v>40</c:v>
                </c:pt>
                <c:pt idx="4">
                  <c:v>30</c:v>
                </c:pt>
                <c:pt idx="5">
                  <c:v>30</c:v>
                </c:pt>
                <c:pt idx="6">
                  <c:v>60</c:v>
                </c:pt>
                <c:pt idx="7">
                  <c:v>60</c:v>
                </c:pt>
                <c:pt idx="8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8A-4F73-89F3-59D746F65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50599792"/>
        <c:axId val="-550593264"/>
      </c:lineChart>
      <c:dateAx>
        <c:axId val="-550599792"/>
        <c:scaling>
          <c:orientation val="minMax"/>
        </c:scaling>
        <c:delete val="0"/>
        <c:axPos val="b"/>
        <c:numFmt formatCode="d/m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50593264"/>
        <c:crosses val="autoZero"/>
        <c:auto val="1"/>
        <c:lblOffset val="100"/>
        <c:baseTimeUnit val="days"/>
      </c:dateAx>
      <c:valAx>
        <c:axId val="-55059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50599792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legend>
      <c:legendPos val="r"/>
      <c:layout>
        <c:manualLayout>
          <c:xMode val="edge"/>
          <c:yMode val="edge"/>
          <c:x val="0.86240863145894298"/>
          <c:y val="0.16666991022501601"/>
          <c:w val="0.13329651553471"/>
          <c:h val="0.58519675760485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28575" cap="flat" cmpd="sng" algn="ctr">
      <a:solidFill>
        <a:schemeClr val="tx1"/>
      </a:solidFill>
      <a:prstDash val="solid"/>
      <a:miter lim="800000"/>
    </a:ln>
    <a:effectLst/>
  </c:spPr>
  <c:txPr>
    <a:bodyPr/>
    <a:lstStyle/>
    <a:p>
      <a:pPr>
        <a:defRPr lang="zh-CN"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4514819808975"/>
          <c:y val="7.6435114097080592E-2"/>
          <c:w val="0.84792869058301934"/>
          <c:h val="0.8548213342891880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0"/>
          </c:trendline>
          <c:val>
            <c:numRef>
              <c:f>Plan1!$AV$18:$BA$18</c:f>
              <c:numCache>
                <c:formatCode>0.0</c:formatCode>
                <c:ptCount val="6"/>
                <c:pt idx="0">
                  <c:v>80.563999999999993</c:v>
                </c:pt>
                <c:pt idx="1">
                  <c:v>48.412500000000001</c:v>
                </c:pt>
                <c:pt idx="2">
                  <c:v>90.788749999999979</c:v>
                </c:pt>
                <c:pt idx="3">
                  <c:v>52.251000000000005</c:v>
                </c:pt>
                <c:pt idx="4">
                  <c:v>58.346666666666621</c:v>
                </c:pt>
                <c:pt idx="5">
                  <c:v>43.808333333333337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90-464A-AA26-747A562C4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461120"/>
        <c:axId val="49475584"/>
      </c:lineChart>
      <c:catAx>
        <c:axId val="49461120"/>
        <c:scaling>
          <c:orientation val="minMax"/>
        </c:scaling>
        <c:delete val="0"/>
        <c:axPos val="b"/>
        <c:majorTickMark val="out"/>
        <c:minorTickMark val="none"/>
        <c:tickLblPos val="nextTo"/>
        <c:crossAx val="49475584"/>
        <c:crosses val="autoZero"/>
        <c:auto val="1"/>
        <c:lblAlgn val="ctr"/>
        <c:lblOffset val="100"/>
        <c:noMultiLvlLbl val="0"/>
      </c:catAx>
      <c:valAx>
        <c:axId val="494755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% of TD 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4946112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0.36291</cdr:x>
      <cdr:y>0.61475</cdr:y>
    </cdr:from>
    <cdr:to>
      <cdr:x>0.5</cdr:x>
      <cdr:y>0.76745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A6105DA5-3CF1-4AA8-A232-56FB7E691F51}"/>
            </a:ext>
          </a:extLst>
        </cdr:cNvPr>
        <cdr:cNvSpPr txBox="1"/>
      </cdr:nvSpPr>
      <cdr:spPr>
        <a:xfrm xmlns:a="http://schemas.openxmlformats.org/drawingml/2006/main">
          <a:off x="1714335" y="1240360"/>
          <a:ext cx="647594" cy="3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31%</a:t>
          </a:r>
          <a:endParaRPr lang="pt-BR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0.34987</cdr:x>
      <cdr:y>0.27964</cdr:y>
    </cdr:from>
    <cdr:to>
      <cdr:x>0.48696</cdr:x>
      <cdr:y>0.39149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63937588-778E-4520-8E57-8D1F50C93C4C}"/>
            </a:ext>
          </a:extLst>
        </cdr:cNvPr>
        <cdr:cNvSpPr txBox="1"/>
      </cdr:nvSpPr>
      <cdr:spPr>
        <a:xfrm xmlns:a="http://schemas.openxmlformats.org/drawingml/2006/main">
          <a:off x="1653969" y="72008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1,5%</a:t>
          </a:r>
          <a:endParaRPr lang="pt-BR" sz="14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0.70042</cdr:x>
      <cdr:y>0.47756</cdr:y>
    </cdr:from>
    <cdr:to>
      <cdr:x>0.72913</cdr:x>
      <cdr:y>0.64687</cdr:y>
    </cdr:to>
    <cdr:cxnSp macro="">
      <cdr:nvCxnSpPr>
        <cdr:cNvPr id="2" name="Conector de Seta Reta 1">
          <a:extLst xmlns:a="http://schemas.openxmlformats.org/drawingml/2006/main">
            <a:ext uri="{FF2B5EF4-FFF2-40B4-BE49-F238E27FC236}">
              <a16:creationId xmlns:a16="http://schemas.microsoft.com/office/drawing/2014/main" id="{9C72EE2F-B709-4D6A-BDA8-36FB0BBB2234}"/>
            </a:ext>
          </a:extLst>
        </cdr:cNvPr>
        <cdr:cNvCxnSpPr/>
      </cdr:nvCxnSpPr>
      <cdr:spPr>
        <a:xfrm xmlns:a="http://schemas.openxmlformats.org/drawingml/2006/main" flipV="1">
          <a:off x="4934460" y="1045179"/>
          <a:ext cx="202288" cy="37054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0.47477</cdr:x>
      <cdr:y>0.65936</cdr:y>
    </cdr:from>
    <cdr:to>
      <cdr:x>0.73311</cdr:x>
      <cdr:y>0.77272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73241F63-E846-43D6-9179-3CD090C2CB22}"/>
            </a:ext>
          </a:extLst>
        </cdr:cNvPr>
        <cdr:cNvSpPr txBox="1"/>
      </cdr:nvSpPr>
      <cdr:spPr>
        <a:xfrm xmlns:a="http://schemas.openxmlformats.org/drawingml/2006/main">
          <a:off x="3259712" y="2615428"/>
          <a:ext cx="1773734" cy="449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intercurrences</a:t>
          </a:r>
          <a:endParaRPr lang="pt-BR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0.11169</cdr:x>
      <cdr:y>0.74836</cdr:y>
    </cdr:from>
    <cdr:to>
      <cdr:x>0.59627</cdr:x>
      <cdr:y>0.89047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FE348BA9-857D-4A1B-B83E-AA77FD368C07}"/>
            </a:ext>
          </a:extLst>
        </cdr:cNvPr>
        <cdr:cNvSpPr txBox="1"/>
      </cdr:nvSpPr>
      <cdr:spPr>
        <a:xfrm xmlns:a="http://schemas.openxmlformats.org/drawingml/2006/main">
          <a:off x="766885" y="2968435"/>
          <a:ext cx="3327074" cy="563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/>
            <a:t>Follow </a:t>
          </a:r>
          <a:r>
            <a:rPr lang="pt-BR" sz="1800" dirty="0" err="1"/>
            <a:t>up</a:t>
          </a:r>
          <a:r>
            <a:rPr lang="pt-BR" sz="1800" dirty="0"/>
            <a:t>: </a:t>
          </a:r>
          <a:r>
            <a:rPr lang="pt-BR" sz="1800" b="1" dirty="0"/>
            <a:t>2 - 3 YEARS</a:t>
          </a:r>
        </a:p>
      </cdr:txBody>
    </cdr:sp>
  </cdr:relSizeAnchor>
  <cdr:relSizeAnchor xmlns:cdr="http://schemas.openxmlformats.org/drawingml/2006/chartDrawing">
    <cdr:from>
      <cdr:x>0.44216</cdr:x>
      <cdr:y>0.45804</cdr:y>
    </cdr:from>
    <cdr:to>
      <cdr:x>0.45802</cdr:x>
      <cdr:y>0.62449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D6DD26B2-974C-4510-BEF3-933A6CBD096D}"/>
            </a:ext>
          </a:extLst>
        </cdr:cNvPr>
        <cdr:cNvCxnSpPr/>
      </cdr:nvCxnSpPr>
      <cdr:spPr>
        <a:xfrm xmlns:a="http://schemas.openxmlformats.org/drawingml/2006/main" flipH="1" flipV="1">
          <a:off x="2323220" y="1002461"/>
          <a:ext cx="83333" cy="36429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366EC-B912-465F-A6F7-5EA41447EA5E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E222E-D852-4287-A058-2BFCEE694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11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126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81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830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654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380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149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56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59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443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150E8-ED96-4EDD-BA7E-211F640A27C3}" type="slidenum">
              <a:rPr lang="pt-BR" altLang="pt-BR" smtClean="0"/>
              <a:pPr/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7616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8CCAC-1F61-4272-9483-4A8FB9D55B01}" type="slidenum">
              <a:rPr lang="en-GB"/>
              <a:pPr/>
              <a:t>31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728663"/>
            <a:ext cx="6491288" cy="3652837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411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012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83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723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654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6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9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high sensitivity and specificity, errors arise when they are not correctly identified due to incomplete, inadequate or superficial clinical examination.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42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638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65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10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88FC3-85AA-4120-84E5-FD887AF54BC0}" type="slidenum">
              <a:rPr lang="en-GB"/>
              <a:pPr/>
              <a:t>15</a:t>
            </a:fld>
            <a:endParaRPr lang="en-GB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79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D9CED-08B8-4A68-831A-976761822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B9B172-BDD3-44DE-AB6A-35A8F76EA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1642FD-DF65-416A-94C6-2318B37A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A7631F-8E29-42EB-A91F-C648A86C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FDF07F-6B74-4FEC-84D7-D4D4267D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05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4FF02-1C8C-450C-A7D6-F91E24D1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47AC5A-541A-4D7C-920C-0949E6FD8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8E8BE1-D0E7-49A5-B115-5A2CA9FC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32AA80-A7D0-4DC6-B0B9-4FDF06D3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195454-326A-468A-8CDB-601594A7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84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63F15C-8B1B-4CF8-9F3F-E7D805B55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0093BD-48C1-4B7B-BAE7-43571939A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F9FB09-7796-4B48-9F59-F6651A93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BECAB-265F-40E8-9A7D-F3256099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EBFE58-E075-4EE4-BE5C-970602D2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36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2851994-5273-47E7-9E15-E53472F4A2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178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A86B2-ADA9-43F5-ADB3-E5AE47B5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A4E9FB-50DB-4FCA-9464-633FCBB85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E9D9D3-F5F9-45BA-93BF-9223D2AF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3A23B4-F21B-4B6D-A23E-5FE67A14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9CB425-3C91-4F95-9A90-86E5D82E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42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DCF09-797B-4F40-BC80-6D0C6F3D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B3A7B9-0847-4E0B-90C0-88394E3C6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50F536-22A9-48BC-A4A0-F41EDCAF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937E2B-786C-4746-BC95-2D8AE31D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AF7241-95DD-40F2-A951-B97FD102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18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33ABB-8A4B-4951-AD95-432DBE15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1613D7-5D4C-4076-A1FC-3C2665EF8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480B38-EF45-4DE5-BA5B-6E5940E0A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727654-162F-422D-89B1-C1B6F9CC4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C81E1-8890-4F29-ABA7-BD60F23F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460E79-B587-403A-BA47-6B7011D6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38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CF215-FC4B-466E-96EC-DB941FF6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0E4345-8266-44A4-B412-80F0BDF9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80A38-73AF-430A-8ACA-1F19ECE83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CDA276-AC54-499B-AD8C-3932CBE35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52EE02-EB0F-4817-B629-C79164C19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3A140F-C91E-4B72-84F0-B82F825F8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ECF71E-F1A2-4714-8C1E-35ED87C6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A46160-D53E-49E6-B9FB-A89F0952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0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052B1-BC01-4683-8680-7A923E26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47CFD4-EE84-4BFB-B645-D294E8BF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8455BD-2060-4DDB-AD03-33BE1867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B3416F-4FF8-456B-8558-6E2B6017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53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809A63-6BE3-4B86-AF2E-786FF098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78951A-3999-42A8-A6CF-381E05F0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C8CFCE-6983-403F-A9B5-7041EEFC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3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3991D-2055-4611-B221-9FEED82E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F9E4DA-95AA-41B7-9563-7A74C121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51CCF9-2266-474A-871F-3F7B038D2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6B307C-D93A-4982-8C3B-754ED732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426017-12B7-402A-82FC-F0B4DF1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A19886-14FC-42CE-801F-3A6074DE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27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E8160-8CCA-4E3E-B614-DE4F62A0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B8F8FC8-EE3E-4C3F-AAAB-4E9B4A686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C1FDDB-CE4A-40CA-83D3-F7A2EC6FC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2AEF76-62D9-4218-B0F9-17513816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5CFBA-46CE-45D6-AD9A-157FAE2E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59A8F6-39C2-4547-A71D-72E2ECEF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26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6F5E1DC-2FDA-4864-B286-4CF2A1D5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21BC1A-0EB3-4AA2-9515-AF1D5F53C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AB066E-A057-49A2-8610-8C7DA14F8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1CFF6-B2F9-4BEF-8BEC-A1654324DB5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463556-6C0B-4683-B837-2DFD650AE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5F6B25-5681-44DD-9E65-4523DA968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47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journal/41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.br/citations?view_op=view_citation&amp;hl=pt-BR&amp;user=A8S9z84AAAAJ&amp;citation_for_view=A8S9z84AAAAJ:LkGwnXOMwfc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ciencedirect.com/science/article/pii/S0738081X1500197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t&amp;rct=j&amp;q=prymary%20neural%20leprosy%20%E2%80%93%20systematic%20review&amp;source=web&amp;cd=3&amp;cad=rja&amp;ved=0CEMQFjAC&amp;url=http://www.scielo.br/scielo.php?pid=S0004-282X2013000600397&amp;script=sci_arttext&amp;ei=6QT3Ue-ADIiA9QTT14C4Ag&amp;usg=AFQjCNHsRCDMcGsrVBWFFNaBJHhM8J_Siw" TargetMode="External"/><Relationship Id="rId2" Type="http://schemas.openxmlformats.org/officeDocument/2006/relationships/hyperlink" Target="http://www.projetodiretrizes.org.br/.../hanseniase_neural_primaria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ja.garbino@gmail.com" TargetMode="External"/><Relationship Id="rId2" Type="http://schemas.openxmlformats.org/officeDocument/2006/relationships/hyperlink" Target="mailto:jgarbino@ilsl.br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BF542-726A-49D4-8A55-330DDB0CF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638" y="3173062"/>
            <a:ext cx="10228729" cy="1675693"/>
          </a:xfr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sz="1800" dirty="0">
                <a:solidFill>
                  <a:srgbClr val="000000"/>
                </a:solidFill>
                <a:effectLst/>
                <a:latin typeface="Ope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BR" sz="1800" dirty="0">
                <a:solidFill>
                  <a:srgbClr val="000000"/>
                </a:solidFill>
                <a:effectLst/>
                <a:latin typeface="Ope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solidFill>
                  <a:srgbClr val="000000"/>
                </a:solidFill>
                <a:effectLst/>
                <a:latin typeface="Ope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solidFill>
                  <a:srgbClr val="000000"/>
                </a:solidFill>
                <a:effectLst/>
                <a:latin typeface="Ope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solidFill>
                  <a:srgbClr val="000000"/>
                </a:solidFill>
                <a:effectLst/>
                <a:latin typeface="Ope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solidFill>
                  <a:srgbClr val="000000"/>
                </a:solidFill>
                <a:effectLst/>
                <a:latin typeface="Ope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rgbClr val="000000"/>
                </a:solidFill>
                <a:effectLst/>
                <a:latin typeface="Ope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Course</a:t>
            </a: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1.1: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Neuromuscular Aspects of Tropical Diseases</a:t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Neuromuscular and </a:t>
            </a:r>
            <a:r>
              <a:rPr lang="pt-B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Neurophysiological</a:t>
            </a:r>
            <a:r>
              <a:rPr lang="pt-B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Aspects</a:t>
            </a:r>
            <a:r>
              <a:rPr lang="pt-B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Hansen’s</a:t>
            </a:r>
            <a:r>
              <a:rPr lang="pt-B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</a:t>
            </a:r>
            <a:br>
              <a:rPr lang="pt-BR" dirty="0"/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B7C5B4-4974-4D70-BA27-7DF0A1188D10}"/>
              </a:ext>
            </a:extLst>
          </p:cNvPr>
          <p:cNvSpPr txBox="1"/>
          <p:nvPr/>
        </p:nvSpPr>
        <p:spPr>
          <a:xfrm>
            <a:off x="3441033" y="5567383"/>
            <a:ext cx="652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radley Hand ITC" panose="03070402050302030203" pitchFamily="66" charset="0"/>
              </a:rPr>
              <a:t>Garbino </a:t>
            </a:r>
            <a:r>
              <a:rPr lang="pt-BR" sz="2000" dirty="0"/>
              <a:t>– Instituto Lauro de Souza Lima – Bauru/ SP/ Brasil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827E35F0-1AC2-4268-9CDD-A43D1DD67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3" y="569066"/>
            <a:ext cx="48768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13452B17-46B7-43D6-8575-4221ABE9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997" y="608080"/>
            <a:ext cx="4959370" cy="12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xto">
            <a:extLst>
              <a:ext uri="{FF2B5EF4-FFF2-40B4-BE49-F238E27FC236}">
                <a16:creationId xmlns:a16="http://schemas.microsoft.com/office/drawing/2014/main" id="{7F038BBC-B0D9-284A-E3AA-4878B2FA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3147" y="5301130"/>
            <a:ext cx="836220" cy="994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30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A2A1984-EE44-4D72-B63A-972BFCB5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30385" cy="1265539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pt-BR" dirty="0" err="1"/>
              <a:t>Sympathetic</a:t>
            </a:r>
            <a:r>
              <a:rPr lang="pt-BR" dirty="0"/>
              <a:t> </a:t>
            </a:r>
            <a:r>
              <a:rPr lang="pt-BR" dirty="0" err="1"/>
              <a:t>Skin</a:t>
            </a:r>
            <a:r>
              <a:rPr lang="pt-BR" dirty="0"/>
              <a:t> Response: Upper </a:t>
            </a:r>
            <a:r>
              <a:rPr lang="pt-BR" dirty="0" err="1"/>
              <a:t>limbs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462284-127D-F870-7DDC-B911202C4FAC}"/>
              </a:ext>
            </a:extLst>
          </p:cNvPr>
          <p:cNvSpPr txBox="1"/>
          <p:nvPr/>
        </p:nvSpPr>
        <p:spPr>
          <a:xfrm>
            <a:off x="365138" y="2308443"/>
            <a:ext cx="146578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/>
              <a:t>Registered</a:t>
            </a:r>
            <a:r>
              <a:rPr lang="pt-BR" dirty="0"/>
              <a:t> in </a:t>
            </a:r>
            <a:r>
              <a:rPr lang="pt-BR" dirty="0" err="1"/>
              <a:t>Median</a:t>
            </a:r>
            <a:r>
              <a:rPr lang="pt-BR" dirty="0"/>
              <a:t> </a:t>
            </a:r>
            <a:r>
              <a:rPr lang="pt-BR" dirty="0" err="1"/>
              <a:t>nerve</a:t>
            </a:r>
            <a:r>
              <a:rPr lang="pt-BR" dirty="0"/>
              <a:t>  </a:t>
            </a:r>
            <a:r>
              <a:rPr lang="pt-BR" dirty="0" err="1"/>
              <a:t>Right</a:t>
            </a:r>
            <a:r>
              <a:rPr lang="pt-BR" dirty="0"/>
              <a:t> and </a:t>
            </a:r>
            <a:r>
              <a:rPr lang="pt-BR" dirty="0" err="1"/>
              <a:t>Left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FA8B1D-5BC7-D3C8-430F-1D43C943562B}"/>
              </a:ext>
            </a:extLst>
          </p:cNvPr>
          <p:cNvSpPr txBox="1"/>
          <p:nvPr/>
        </p:nvSpPr>
        <p:spPr>
          <a:xfrm>
            <a:off x="299058" y="4282549"/>
            <a:ext cx="15318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/>
              <a:t>Registered</a:t>
            </a:r>
            <a:r>
              <a:rPr lang="pt-BR" dirty="0"/>
              <a:t> in Ulnar </a:t>
            </a:r>
            <a:r>
              <a:rPr lang="pt-BR" dirty="0" err="1"/>
              <a:t>nerve</a:t>
            </a:r>
            <a:r>
              <a:rPr lang="pt-BR" dirty="0"/>
              <a:t> </a:t>
            </a:r>
            <a:r>
              <a:rPr lang="pt-BR" dirty="0" err="1"/>
              <a:t>Right</a:t>
            </a:r>
            <a:r>
              <a:rPr lang="pt-BR" dirty="0"/>
              <a:t> and </a:t>
            </a:r>
            <a:r>
              <a:rPr lang="pt-BR" dirty="0" err="1"/>
              <a:t>Left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7E3395-C5F0-F78C-859C-4B6838225844}"/>
              </a:ext>
            </a:extLst>
          </p:cNvPr>
          <p:cNvSpPr txBox="1"/>
          <p:nvPr/>
        </p:nvSpPr>
        <p:spPr>
          <a:xfrm>
            <a:off x="1161749" y="5962264"/>
            <a:ext cx="484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Normal </a:t>
            </a:r>
            <a:r>
              <a:rPr lang="pt-BR" dirty="0" err="1"/>
              <a:t>subject</a:t>
            </a:r>
            <a:r>
              <a:rPr lang="pt-BR" dirty="0"/>
              <a:t>, UPPER LIMBS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A1CEEA2-F979-B07D-ACB3-C6D74F5928DA}"/>
              </a:ext>
            </a:extLst>
          </p:cNvPr>
          <p:cNvSpPr txBox="1"/>
          <p:nvPr/>
        </p:nvSpPr>
        <p:spPr>
          <a:xfrm>
            <a:off x="5867001" y="5884676"/>
            <a:ext cx="484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</a:t>
            </a:r>
            <a:r>
              <a:rPr lang="pt-BR" dirty="0" err="1"/>
              <a:t>patient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Right</a:t>
            </a:r>
            <a:r>
              <a:rPr lang="pt-BR" dirty="0"/>
              <a:t> Ulnar </a:t>
            </a:r>
            <a:r>
              <a:rPr lang="pt-BR" dirty="0" err="1"/>
              <a:t>palsy</a:t>
            </a:r>
            <a:r>
              <a:rPr lang="pt-BR" dirty="0"/>
              <a:t>, </a:t>
            </a:r>
            <a:r>
              <a:rPr lang="pt-BR" dirty="0" err="1"/>
              <a:t>assimetric</a:t>
            </a:r>
            <a:r>
              <a:rPr lang="pt-BR" dirty="0"/>
              <a:t> responses, </a:t>
            </a:r>
            <a:r>
              <a:rPr lang="pt-BR" dirty="0" err="1"/>
              <a:t>reduce</a:t>
            </a:r>
            <a:r>
              <a:rPr lang="pt-BR" dirty="0"/>
              <a:t> and </a:t>
            </a:r>
            <a:r>
              <a:rPr lang="pt-BR" dirty="0" err="1"/>
              <a:t>long</a:t>
            </a:r>
            <a:r>
              <a:rPr lang="pt-BR" dirty="0"/>
              <a:t> in </a:t>
            </a:r>
            <a:r>
              <a:rPr lang="pt-BR" dirty="0" err="1"/>
              <a:t>rightUlnar</a:t>
            </a:r>
            <a:r>
              <a:rPr lang="pt-BR" dirty="0"/>
              <a:t> </a:t>
            </a:r>
            <a:r>
              <a:rPr lang="pt-BR" dirty="0" err="1"/>
              <a:t>nerve</a:t>
            </a:r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B78B586-CEB7-F6C0-05F1-4EF338594DC1}"/>
              </a:ext>
            </a:extLst>
          </p:cNvPr>
          <p:cNvSpPr txBox="1"/>
          <p:nvPr/>
        </p:nvSpPr>
        <p:spPr>
          <a:xfrm>
            <a:off x="10069958" y="4282549"/>
            <a:ext cx="1904221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Normal responses in </a:t>
            </a:r>
            <a:r>
              <a:rPr lang="pt-BR" dirty="0" err="1"/>
              <a:t>both</a:t>
            </a:r>
            <a:r>
              <a:rPr lang="pt-BR" dirty="0"/>
              <a:t> </a:t>
            </a:r>
            <a:r>
              <a:rPr lang="pt-BR" dirty="0" err="1"/>
              <a:t>nerves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left</a:t>
            </a:r>
            <a:r>
              <a:rPr lang="pt-BR" dirty="0"/>
              <a:t> </a:t>
            </a:r>
            <a:r>
              <a:rPr lang="pt-BR" dirty="0" err="1"/>
              <a:t>side</a:t>
            </a:r>
            <a:endParaRPr lang="pt-BR" dirty="0"/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8A09FD0A-BADC-1B62-C56C-07C9B0660F07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1098031" y="2308443"/>
            <a:ext cx="63718" cy="61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365368BD-C073-C847-26B0-B5B2BB2A37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04" y="1823805"/>
            <a:ext cx="3786295" cy="3848623"/>
          </a:xfrm>
          <a:ln w="19050">
            <a:solidFill>
              <a:schemeClr val="tx1"/>
            </a:solidFill>
          </a:ln>
        </p:spPr>
      </p:pic>
      <p:pic>
        <p:nvPicPr>
          <p:cNvPr id="18" name="Espaço Reservado para Conteúdo 17">
            <a:extLst>
              <a:ext uri="{FF2B5EF4-FFF2-40B4-BE49-F238E27FC236}">
                <a16:creationId xmlns:a16="http://schemas.microsoft.com/office/drawing/2014/main" id="{4CEE3659-DD44-5681-BFCD-961934CC81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60" y="1825625"/>
            <a:ext cx="3584286" cy="3812829"/>
          </a:xfrm>
          <a:ln w="19050">
            <a:solidFill>
              <a:schemeClr val="tx1"/>
            </a:solidFill>
          </a:ln>
        </p:spPr>
      </p:pic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4DA0E51F-236B-3D93-7A41-60FAA2FD0462}"/>
              </a:ext>
            </a:extLst>
          </p:cNvPr>
          <p:cNvCxnSpPr>
            <a:cxnSpLocks/>
          </p:cNvCxnSpPr>
          <p:nvPr/>
        </p:nvCxnSpPr>
        <p:spPr>
          <a:xfrm>
            <a:off x="1830923" y="2816085"/>
            <a:ext cx="4955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B03227D0-4E1E-EC0D-F82F-A9976B458E16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1830923" y="4595149"/>
            <a:ext cx="646059" cy="1490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280E125-C555-6465-C739-A7F9988A4C2C}"/>
              </a:ext>
            </a:extLst>
          </p:cNvPr>
          <p:cNvSpPr txBox="1"/>
          <p:nvPr/>
        </p:nvSpPr>
        <p:spPr>
          <a:xfrm>
            <a:off x="10127840" y="2198814"/>
            <a:ext cx="19519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/>
              <a:t>Right</a:t>
            </a:r>
            <a:r>
              <a:rPr lang="pt-BR" dirty="0"/>
              <a:t> </a:t>
            </a:r>
            <a:r>
              <a:rPr lang="pt-BR" dirty="0" err="1"/>
              <a:t>hand</a:t>
            </a:r>
            <a:r>
              <a:rPr lang="pt-BR" dirty="0"/>
              <a:t>, </a:t>
            </a:r>
            <a:r>
              <a:rPr lang="pt-BR" dirty="0" err="1"/>
              <a:t>Median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Ulnar, </a:t>
            </a:r>
            <a:r>
              <a:rPr lang="pt-BR" dirty="0" err="1"/>
              <a:t>reduced</a:t>
            </a:r>
            <a:r>
              <a:rPr lang="pt-BR" dirty="0"/>
              <a:t> response in Ulnar </a:t>
            </a:r>
            <a:r>
              <a:rPr lang="pt-BR" dirty="0" err="1"/>
              <a:t>side</a:t>
            </a:r>
            <a:r>
              <a:rPr lang="pt-BR" dirty="0"/>
              <a:t> 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E3EA26A0-05B4-3DFE-959C-751EBE91A2DF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9168820" y="2575451"/>
            <a:ext cx="959020" cy="223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51F6EFBC-AF74-C77B-B637-588D7E7B04F7}"/>
              </a:ext>
            </a:extLst>
          </p:cNvPr>
          <p:cNvCxnSpPr/>
          <p:nvPr/>
        </p:nvCxnSpPr>
        <p:spPr>
          <a:xfrm flipH="1">
            <a:off x="8924081" y="2908607"/>
            <a:ext cx="1145877" cy="239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6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F6282-E23E-4C06-AA64-5F73DB5D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Sympathetic</a:t>
            </a:r>
            <a:r>
              <a:rPr lang="pt-BR" dirty="0"/>
              <a:t> </a:t>
            </a:r>
            <a:r>
              <a:rPr lang="pt-BR" dirty="0" err="1"/>
              <a:t>Skin</a:t>
            </a:r>
            <a:r>
              <a:rPr lang="pt-BR" dirty="0"/>
              <a:t> Response: Lower </a:t>
            </a:r>
            <a:r>
              <a:rPr lang="pt-BR" dirty="0" err="1"/>
              <a:t>limbs</a:t>
            </a:r>
            <a:endParaRPr lang="pt-BR" dirty="0"/>
          </a:p>
        </p:txBody>
      </p:sp>
      <p:pic>
        <p:nvPicPr>
          <p:cNvPr id="6" name="Espaço Reservado para Conteúdo 7">
            <a:extLst>
              <a:ext uri="{FF2B5EF4-FFF2-40B4-BE49-F238E27FC236}">
                <a16:creationId xmlns:a16="http://schemas.microsoft.com/office/drawing/2014/main" id="{7252B135-5923-116F-06DC-992F40CFF8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92" y="1507930"/>
            <a:ext cx="4102608" cy="4052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EF6F802-629B-3BC7-0C13-33CEBA6E55B6}"/>
              </a:ext>
            </a:extLst>
          </p:cNvPr>
          <p:cNvSpPr txBox="1"/>
          <p:nvPr/>
        </p:nvSpPr>
        <p:spPr>
          <a:xfrm>
            <a:off x="233077" y="4319987"/>
            <a:ext cx="1301683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 err="1"/>
              <a:t>Registered</a:t>
            </a:r>
            <a:r>
              <a:rPr lang="pt-BR" sz="1600" dirty="0"/>
              <a:t> in </a:t>
            </a:r>
            <a:r>
              <a:rPr lang="pt-BR" sz="1600" dirty="0" err="1"/>
              <a:t>the</a:t>
            </a:r>
            <a:r>
              <a:rPr lang="pt-BR" sz="1600" dirty="0"/>
              <a:t> sole </a:t>
            </a:r>
            <a:r>
              <a:rPr lang="pt-BR" sz="1600" dirty="0" err="1"/>
              <a:t>Right</a:t>
            </a:r>
            <a:r>
              <a:rPr lang="pt-BR" sz="1600" dirty="0"/>
              <a:t> and </a:t>
            </a:r>
            <a:r>
              <a:rPr lang="pt-BR" sz="1600" dirty="0" err="1"/>
              <a:t>Left</a:t>
            </a:r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F83329-74CE-0DE9-1D0A-E2B0CD67A645}"/>
              </a:ext>
            </a:extLst>
          </p:cNvPr>
          <p:cNvSpPr txBox="1"/>
          <p:nvPr/>
        </p:nvSpPr>
        <p:spPr>
          <a:xfrm>
            <a:off x="218440" y="2128174"/>
            <a:ext cx="12395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/>
              <a:t>Registered</a:t>
            </a:r>
            <a:r>
              <a:rPr lang="pt-BR" dirty="0"/>
              <a:t> in UL, </a:t>
            </a:r>
            <a:r>
              <a:rPr lang="pt-BR" dirty="0" err="1"/>
              <a:t>Median</a:t>
            </a:r>
            <a:r>
              <a:rPr lang="pt-BR" dirty="0"/>
              <a:t> and Ulnar, </a:t>
            </a:r>
            <a:r>
              <a:rPr lang="pt-BR" dirty="0" err="1"/>
              <a:t>Right</a:t>
            </a:r>
            <a:r>
              <a:rPr lang="pt-BR" dirty="0"/>
              <a:t> and </a:t>
            </a:r>
            <a:r>
              <a:rPr lang="pt-BR" dirty="0" err="1"/>
              <a:t>Left</a:t>
            </a:r>
            <a:endParaRPr lang="pt-BR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E1B5662-BB46-4140-14A8-7FFDB63E1E60}"/>
              </a:ext>
            </a:extLst>
          </p:cNvPr>
          <p:cNvCxnSpPr/>
          <p:nvPr/>
        </p:nvCxnSpPr>
        <p:spPr>
          <a:xfrm>
            <a:off x="1402080" y="4734560"/>
            <a:ext cx="7010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7B5A7A8-31E4-0DD8-6B13-13E6A930933D}"/>
              </a:ext>
            </a:extLst>
          </p:cNvPr>
          <p:cNvCxnSpPr>
            <a:stCxn id="4" idx="3"/>
          </p:cNvCxnSpPr>
          <p:nvPr/>
        </p:nvCxnSpPr>
        <p:spPr>
          <a:xfrm flipV="1">
            <a:off x="1457960" y="2926080"/>
            <a:ext cx="574040" cy="79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340FC6-2893-9ACA-4643-454AAC578539}"/>
              </a:ext>
            </a:extLst>
          </p:cNvPr>
          <p:cNvSpPr txBox="1"/>
          <p:nvPr/>
        </p:nvSpPr>
        <p:spPr>
          <a:xfrm>
            <a:off x="979117" y="6000885"/>
            <a:ext cx="475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Normal </a:t>
            </a:r>
            <a:r>
              <a:rPr lang="pt-BR" dirty="0" err="1"/>
              <a:t>subject</a:t>
            </a:r>
            <a:r>
              <a:rPr lang="pt-BR" dirty="0"/>
              <a:t>, UPPER and LOWER LIMBS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D96941-DC24-4D94-F07E-D4DA5794B062}"/>
              </a:ext>
            </a:extLst>
          </p:cNvPr>
          <p:cNvSpPr txBox="1"/>
          <p:nvPr/>
        </p:nvSpPr>
        <p:spPr>
          <a:xfrm>
            <a:off x="6966304" y="5758423"/>
            <a:ext cx="475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</a:t>
            </a:r>
            <a:r>
              <a:rPr lang="pt-BR" dirty="0" err="1"/>
              <a:t>patient</a:t>
            </a:r>
            <a:r>
              <a:rPr lang="pt-BR" dirty="0"/>
              <a:t> , LOWER LIMBS, </a:t>
            </a:r>
            <a:r>
              <a:rPr lang="pt-BR" dirty="0" err="1"/>
              <a:t>absent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Right</a:t>
            </a:r>
            <a:r>
              <a:rPr lang="pt-BR" dirty="0"/>
              <a:t> </a:t>
            </a:r>
            <a:r>
              <a:rPr lang="pt-BR" dirty="0" err="1"/>
              <a:t>side</a:t>
            </a:r>
            <a:r>
              <a:rPr lang="pt-BR" dirty="0"/>
              <a:t> and </a:t>
            </a:r>
            <a:r>
              <a:rPr lang="pt-BR" dirty="0" err="1"/>
              <a:t>reduced</a:t>
            </a:r>
            <a:r>
              <a:rPr lang="pt-BR" dirty="0"/>
              <a:t> and </a:t>
            </a:r>
            <a:r>
              <a:rPr lang="pt-BR" dirty="0" err="1"/>
              <a:t>alonged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Left</a:t>
            </a:r>
            <a:r>
              <a:rPr lang="pt-BR" dirty="0"/>
              <a:t> </a:t>
            </a:r>
            <a:r>
              <a:rPr lang="pt-BR" dirty="0" err="1"/>
              <a:t>side</a:t>
            </a:r>
            <a:endParaRPr lang="pt-BR" dirty="0"/>
          </a:p>
        </p:txBody>
      </p:sp>
      <p:pic>
        <p:nvPicPr>
          <p:cNvPr id="16" name="Espaço Reservado para Conteúdo 15">
            <a:extLst>
              <a:ext uri="{FF2B5EF4-FFF2-40B4-BE49-F238E27FC236}">
                <a16:creationId xmlns:a16="http://schemas.microsoft.com/office/drawing/2014/main" id="{CE540660-5F65-B16D-DB9B-DB9A033688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98" y="1484053"/>
            <a:ext cx="4247909" cy="4052104"/>
          </a:xfrm>
          <a:ln>
            <a:solidFill>
              <a:schemeClr val="tx1"/>
            </a:solidFill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DC3E039-AC1B-EFE9-6ACE-9C3037975AE5}"/>
              </a:ext>
            </a:extLst>
          </p:cNvPr>
          <p:cNvSpPr txBox="1"/>
          <p:nvPr/>
        </p:nvSpPr>
        <p:spPr>
          <a:xfrm>
            <a:off x="6292302" y="2550927"/>
            <a:ext cx="1180618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/>
              <a:t>Registered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sole R </a:t>
            </a:r>
            <a:r>
              <a:rPr lang="pt-BR" dirty="0" err="1"/>
              <a:t>and</a:t>
            </a:r>
            <a:r>
              <a:rPr lang="pt-BR" dirty="0"/>
              <a:t> L, 2X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0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20278" y="353506"/>
            <a:ext cx="10135402" cy="9191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affected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nerves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in PNL (</a:t>
            </a: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“universal”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25" y="1409350"/>
            <a:ext cx="8841889" cy="4584861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CaixaDeTexto 8"/>
          <p:cNvSpPr txBox="1"/>
          <p:nvPr/>
        </p:nvSpPr>
        <p:spPr>
          <a:xfrm>
            <a:off x="7666548" y="6221095"/>
            <a:ext cx="2298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Dos Santos, DF et al. </a:t>
            </a:r>
            <a:r>
              <a:rPr lang="pt-BR" sz="1400" b="1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5456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dirty="0" err="1"/>
              <a:t>Mixed</a:t>
            </a:r>
            <a:r>
              <a:rPr lang="pt-BR" sz="3200" dirty="0"/>
              <a:t> </a:t>
            </a:r>
            <a:r>
              <a:rPr lang="pt-BR" sz="3200" dirty="0" err="1"/>
              <a:t>nerve</a:t>
            </a:r>
            <a:r>
              <a:rPr lang="pt-BR" sz="3200" dirty="0"/>
              <a:t> </a:t>
            </a:r>
            <a:r>
              <a:rPr lang="pt-BR" sz="3200" dirty="0" err="1"/>
              <a:t>trunk</a:t>
            </a:r>
            <a:r>
              <a:rPr lang="pt-BR" sz="3200" dirty="0"/>
              <a:t> </a:t>
            </a:r>
            <a:r>
              <a:rPr lang="pt-BR" sz="3200" dirty="0" err="1"/>
              <a:t>distribution</a:t>
            </a:r>
            <a:r>
              <a:rPr lang="pt-BR" sz="3200" dirty="0"/>
              <a:t> in </a:t>
            </a:r>
            <a:r>
              <a:rPr lang="pt-BR" sz="3200" dirty="0" err="1"/>
              <a:t>patients</a:t>
            </a:r>
            <a:r>
              <a:rPr lang="pt-BR" sz="3200" dirty="0"/>
              <a:t> </a:t>
            </a:r>
            <a:r>
              <a:rPr lang="pt-BR" sz="3200" b="1" dirty="0" err="1"/>
              <a:t>recently</a:t>
            </a:r>
            <a:r>
              <a:rPr lang="pt-BR" sz="3200" b="1" dirty="0"/>
              <a:t> and </a:t>
            </a:r>
            <a:r>
              <a:rPr lang="pt-BR" sz="3200" b="1" dirty="0" err="1"/>
              <a:t>long</a:t>
            </a:r>
            <a:r>
              <a:rPr lang="pt-BR" sz="3200" b="1" dirty="0"/>
              <a:t> </a:t>
            </a:r>
            <a:r>
              <a:rPr lang="pt-BR" sz="3200" b="1" dirty="0" err="1"/>
              <a:t>term</a:t>
            </a:r>
            <a:r>
              <a:rPr lang="pt-BR" sz="3200" b="1" dirty="0"/>
              <a:t> </a:t>
            </a:r>
            <a:r>
              <a:rPr lang="pt-BR" sz="3200" b="1" dirty="0" err="1"/>
              <a:t>examined</a:t>
            </a:r>
            <a:r>
              <a:rPr lang="pt-BR" sz="3200" b="1" dirty="0"/>
              <a:t> - </a:t>
            </a:r>
            <a:r>
              <a:rPr lang="pt-BR" sz="3200" dirty="0">
                <a:solidFill>
                  <a:srgbClr val="FF0000"/>
                </a:solidFill>
              </a:rPr>
              <a:t>PROGRESSION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20421" y="5343248"/>
            <a:ext cx="388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NCS</a:t>
            </a:r>
            <a:r>
              <a:rPr lang="pt-BR" sz="1600" dirty="0">
                <a:solidFill>
                  <a:srgbClr val="FF0000"/>
                </a:solidFill>
              </a:rPr>
              <a:t>: </a:t>
            </a:r>
            <a:r>
              <a:rPr lang="pt-BR" sz="1600" dirty="0"/>
              <a:t> Marques, VD. </a:t>
            </a:r>
            <a:r>
              <a:rPr lang="pt-BR" altLang="pt-BR" sz="1600" b="1" dirty="0">
                <a:cs typeface="Arial" panose="020B0604020202020204" pitchFamily="34" charset="0"/>
              </a:rPr>
              <a:t>FMRP-USP</a:t>
            </a:r>
            <a:r>
              <a:rPr lang="pt-BR" altLang="pt-BR" sz="1600" dirty="0">
                <a:cs typeface="Arial" panose="020B0604020202020204" pitchFamily="34" charset="0"/>
              </a:rPr>
              <a:t>; </a:t>
            </a:r>
            <a:r>
              <a:rPr lang="pt-BR" sz="1600" dirty="0"/>
              <a:t>2017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C0A7381-A672-4A0D-8BE9-F024CECB7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38" y="2080297"/>
            <a:ext cx="4026628" cy="302895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196681E-CF3E-4570-9D11-5E1669B2C6CC}"/>
              </a:ext>
            </a:extLst>
          </p:cNvPr>
          <p:cNvSpPr txBox="1"/>
          <p:nvPr/>
        </p:nvSpPr>
        <p:spPr>
          <a:xfrm>
            <a:off x="6343048" y="5337822"/>
            <a:ext cx="44022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rgbClr val="FF0000"/>
                </a:solidFill>
              </a:rPr>
              <a:t>Sensory</a:t>
            </a:r>
            <a:r>
              <a:rPr lang="pt-BR" sz="1600" b="1" dirty="0">
                <a:solidFill>
                  <a:srgbClr val="FF0000"/>
                </a:solidFill>
              </a:rPr>
              <a:t> mapping </a:t>
            </a:r>
            <a:r>
              <a:rPr lang="pt-BR" sz="1600" dirty="0" err="1"/>
              <a:t>and</a:t>
            </a:r>
            <a:r>
              <a:rPr lang="pt-BR" sz="1600" b="1" dirty="0">
                <a:solidFill>
                  <a:srgbClr val="FF0000"/>
                </a:solidFill>
              </a:rPr>
              <a:t> VMT</a:t>
            </a:r>
            <a:r>
              <a:rPr lang="pt-BR" sz="1600" dirty="0"/>
              <a:t>: Garbino JA. </a:t>
            </a:r>
            <a:r>
              <a:rPr lang="pt-BR" sz="1600" b="1" i="1" dirty="0"/>
              <a:t>ILSL</a:t>
            </a:r>
            <a:r>
              <a:rPr lang="pt-BR" sz="1600" dirty="0"/>
              <a:t>. 2000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3B1F84-1DBD-49F6-8D1B-27B4E2EC2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47" y="2080297"/>
            <a:ext cx="3867150" cy="302895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0FF6300-8D8B-647A-C086-9743ADB5D2A4}"/>
              </a:ext>
            </a:extLst>
          </p:cNvPr>
          <p:cNvSpPr txBox="1"/>
          <p:nvPr/>
        </p:nvSpPr>
        <p:spPr>
          <a:xfrm>
            <a:off x="2206305" y="5953375"/>
            <a:ext cx="82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Long</a:t>
            </a:r>
            <a:r>
              <a:rPr lang="pt-BR" dirty="0"/>
              <a:t> </a:t>
            </a:r>
            <a:r>
              <a:rPr lang="pt-BR" dirty="0" err="1"/>
              <a:t>Term</a:t>
            </a:r>
            <a:r>
              <a:rPr lang="pt-BR" dirty="0"/>
              <a:t> follow-up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cranial </a:t>
            </a:r>
            <a:r>
              <a:rPr lang="pt-BR" dirty="0" err="1">
                <a:solidFill>
                  <a:srgbClr val="FF0000"/>
                </a:solidFill>
              </a:rPr>
              <a:t>neuropathies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are </a:t>
            </a:r>
            <a:r>
              <a:rPr lang="pt-BR" dirty="0" err="1"/>
              <a:t>seen</a:t>
            </a:r>
            <a:r>
              <a:rPr lang="pt-BR" dirty="0"/>
              <a:t>, </a:t>
            </a:r>
            <a:r>
              <a:rPr lang="pt-BR" dirty="0" err="1"/>
              <a:t>Trigeminal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Facial </a:t>
            </a:r>
          </a:p>
        </p:txBody>
      </p:sp>
    </p:spTree>
    <p:extLst>
      <p:ext uri="{BB962C8B-B14F-4D97-AF65-F5344CB8AC3E}">
        <p14:creationId xmlns:p14="http://schemas.microsoft.com/office/powerpoint/2010/main" val="21723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8477" y="1213858"/>
            <a:ext cx="9916998" cy="4084006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lphaLcParenR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Assimetric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sensory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motor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neuropathy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mononeuropathy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endParaRPr lang="pt-BR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Assimetric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sensory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motor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neuropathy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CV (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mononeuropathy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endParaRPr lang="pt-BR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Sensory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mononeuropathy</a:t>
            </a:r>
            <a:r>
              <a:rPr lang="pt-BR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 algn="just">
              <a:buFont typeface="+mj-lt"/>
              <a:buAutoNum type="alphaLcParenR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demyelinating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mononeuropathy</a:t>
            </a:r>
            <a:r>
              <a:rPr lang="pt-BR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sensory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axonal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mononeuropathy</a:t>
            </a:r>
            <a:r>
              <a:rPr lang="pt-BR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</a:p>
          <a:p>
            <a:pPr marL="514350" indent="-514350" algn="just">
              <a:buFont typeface="+mj-lt"/>
              <a:buAutoNum type="alphaLcParenR"/>
            </a:pPr>
            <a:endParaRPr lang="pt-BR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Subacute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demyelinating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neuropathy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(TD)</a:t>
            </a:r>
            <a:r>
              <a:rPr lang="pt-BR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</a:t>
            </a:r>
          </a:p>
          <a:p>
            <a:pPr marL="514350" indent="-514350" algn="just">
              <a:buFont typeface="+mj-lt"/>
              <a:buAutoNum type="alphaLcParenR"/>
            </a:pPr>
            <a:endParaRPr lang="pt-BR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98290" y="5644142"/>
            <a:ext cx="10177185" cy="677108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1. DE FARIA CR,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SILVa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IM. </a:t>
            </a:r>
            <a:r>
              <a:rPr lang="pt-BR" sz="1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Arq. </a:t>
            </a:r>
            <a:r>
              <a:rPr lang="pt-BR" sz="1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NeuroPsiquiatr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1990;  2.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JARDIM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MR et al.  </a:t>
            </a:r>
            <a:r>
              <a:rPr lang="pt-BR" sz="1200" b="0" i="1" dirty="0">
                <a:solidFill>
                  <a:srgbClr val="004B8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Journal </a:t>
            </a:r>
            <a:r>
              <a:rPr lang="pt-BR" sz="1200" b="0" i="1" dirty="0" err="1">
                <a:solidFill>
                  <a:srgbClr val="004B8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</a:t>
            </a:r>
            <a:r>
              <a:rPr lang="pt-BR" sz="1200" b="0" i="1" dirty="0">
                <a:solidFill>
                  <a:srgbClr val="004B8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pt-BR" sz="1200" b="0" i="1" dirty="0" err="1">
                <a:solidFill>
                  <a:srgbClr val="004B8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Neurology</a:t>
            </a:r>
            <a:r>
              <a:rPr lang="pt-BR" sz="1200" b="0" i="1" dirty="0">
                <a:solidFill>
                  <a:srgbClr val="004B8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2003; 3.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DOS SANTOS, DF et al.</a:t>
            </a:r>
            <a:r>
              <a:rPr lang="en-US" sz="12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 Neglected Tropical Diseases,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2017; 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4.  VITAL RT et al. </a:t>
            </a:r>
            <a:r>
              <a:rPr lang="pt-BR" sz="1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Nerve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2013;  5. 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GARBINO JA et al.  </a:t>
            </a:r>
            <a:r>
              <a:rPr lang="pt-BR" altLang="pt-BR" sz="1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altLang="pt-BR" sz="1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</a:t>
            </a:r>
            <a:r>
              <a:rPr lang="pt-BR" altLang="pt-BR" sz="1200" i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2010;  6. 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ROBLES MM, BALDISSEROTO CM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GARBINO JA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Hansenologia</a:t>
            </a:r>
            <a:r>
              <a:rPr lang="pt-BR" sz="1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Hanseníase e outras doenças infecciosas, 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9558" y="477326"/>
            <a:ext cx="10774837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NEUROPHYSIOLOGIC PATTERNS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DESCRIBED BY BRAZILIAN AUTHORS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39383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1673572" y="542214"/>
            <a:ext cx="8844855" cy="830997"/>
          </a:xfrm>
          <a:prstGeom prst="rect">
            <a:avLst/>
          </a:prstGeom>
          <a:ln w="1905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Sensory </a:t>
            </a:r>
            <a:r>
              <a:rPr lang="en-US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Assimetric</a:t>
            </a:r>
            <a:r>
              <a:rPr lang="en-US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Neuropathy </a:t>
            </a:r>
          </a:p>
          <a:p>
            <a:pPr algn="ctr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(Warning: greater number of nerves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examineds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more sensible is the results)</a:t>
            </a:r>
            <a:endParaRPr lang="en-US" altLang="pt-BR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6383338" y="5300663"/>
            <a:ext cx="338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/>
          </a:p>
        </p:txBody>
      </p: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1950905" y="5246761"/>
            <a:ext cx="388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Left Sural nerve without response</a:t>
            </a:r>
          </a:p>
        </p:txBody>
      </p:sp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6383339" y="5373688"/>
            <a:ext cx="4592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6297724" y="5235816"/>
            <a:ext cx="4684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 Sural with amplitude reduction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&gt; 50%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86902" y="5988512"/>
            <a:ext cx="10418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400" dirty="0"/>
              <a:t>GARBINO JA, MARQUES W Jr, BARRETO JA et al</a:t>
            </a:r>
            <a:r>
              <a:rPr lang="pt-BR" altLang="pt-BR" sz="1400" b="1" dirty="0"/>
              <a:t>,</a:t>
            </a:r>
            <a:r>
              <a:rPr lang="pt-BR" altLang="pt-BR" sz="1400" dirty="0"/>
              <a:t> </a:t>
            </a:r>
            <a:r>
              <a:rPr lang="pt-BR" sz="1400" u="sng" dirty="0" err="1">
                <a:hlinkClick r:id="rId3"/>
              </a:rPr>
              <a:t>Primary</a:t>
            </a:r>
            <a:r>
              <a:rPr lang="pt-BR" sz="1400" u="sng" dirty="0">
                <a:hlinkClick r:id="rId3"/>
              </a:rPr>
              <a:t> neural </a:t>
            </a:r>
            <a:r>
              <a:rPr lang="pt-BR" sz="1400" u="sng" dirty="0" err="1">
                <a:hlinkClick r:id="rId3"/>
              </a:rPr>
              <a:t>leprosy</a:t>
            </a:r>
            <a:r>
              <a:rPr lang="pt-BR" sz="1400" u="sng" dirty="0">
                <a:hlinkClick r:id="rId3"/>
              </a:rPr>
              <a:t>: </a:t>
            </a:r>
            <a:r>
              <a:rPr lang="pt-BR" sz="1400" b="1" u="sng" dirty="0" err="1">
                <a:hlinkClick r:id="rId3"/>
              </a:rPr>
              <a:t>systematic</a:t>
            </a:r>
            <a:r>
              <a:rPr lang="pt-BR" sz="1400" b="1" u="sng" dirty="0">
                <a:hlinkClick r:id="rId3"/>
              </a:rPr>
              <a:t> review</a:t>
            </a:r>
            <a:r>
              <a:rPr lang="pt-BR" altLang="pt-BR" sz="1400" dirty="0"/>
              <a:t>. </a:t>
            </a:r>
            <a:r>
              <a:rPr lang="pt-BR" sz="1400" dirty="0"/>
              <a:t>Arquivos de </a:t>
            </a:r>
            <a:r>
              <a:rPr lang="pt-BR" sz="1400" dirty="0" err="1"/>
              <a:t>neuro-psiquiatria</a:t>
            </a:r>
            <a:r>
              <a:rPr lang="pt-BR" sz="1400" dirty="0"/>
              <a:t> 71 (6),  2013</a:t>
            </a:r>
            <a:endParaRPr lang="pt-BR" altLang="pt-BR" sz="1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87927A-8BC7-7298-93FB-21F7321C6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01945"/>
            <a:ext cx="4828571" cy="3180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52268DE-A726-5610-CA20-89E62D903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3" y="1761493"/>
            <a:ext cx="4752975" cy="31864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C00B0756-E31B-FE10-42A1-24A926DD5AFD}"/>
              </a:ext>
            </a:extLst>
          </p:cNvPr>
          <p:cNvCxnSpPr>
            <a:cxnSpLocks/>
          </p:cNvCxnSpPr>
          <p:nvPr/>
        </p:nvCxnSpPr>
        <p:spPr>
          <a:xfrm flipV="1">
            <a:off x="8798560" y="4004320"/>
            <a:ext cx="362218" cy="10553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A7571716-5F63-ED37-93FA-F60BF222ED1B}"/>
              </a:ext>
            </a:extLst>
          </p:cNvPr>
          <p:cNvCxnSpPr>
            <a:cxnSpLocks/>
          </p:cNvCxnSpPr>
          <p:nvPr/>
        </p:nvCxnSpPr>
        <p:spPr>
          <a:xfrm flipV="1">
            <a:off x="3894799" y="3725730"/>
            <a:ext cx="481590" cy="12221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3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46B1A-E416-4306-903F-559D4893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Focal and </a:t>
            </a:r>
            <a:r>
              <a:rPr lang="pt-BR" dirty="0" err="1"/>
              <a:t>assimetricaly</a:t>
            </a:r>
            <a:r>
              <a:rPr lang="pt-BR" dirty="0"/>
              <a:t> </a:t>
            </a:r>
            <a:r>
              <a:rPr lang="pt-BR" dirty="0" err="1"/>
              <a:t>enlarged</a:t>
            </a:r>
            <a:r>
              <a:rPr lang="pt-BR" dirty="0"/>
              <a:t> </a:t>
            </a:r>
            <a:r>
              <a:rPr lang="pt-BR" dirty="0" err="1"/>
              <a:t>nerve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US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00A2E2-16C1-41BC-9D15-2CB97C0DBB52}"/>
              </a:ext>
            </a:extLst>
          </p:cNvPr>
          <p:cNvSpPr txBox="1"/>
          <p:nvPr/>
        </p:nvSpPr>
        <p:spPr>
          <a:xfrm>
            <a:off x="518474" y="4716231"/>
            <a:ext cx="3770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Enlarged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5X &gt;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lateral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F3412C-4216-4D45-8319-1F70C946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2" y="1915402"/>
            <a:ext cx="2835318" cy="252730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D87A15D-69A8-4798-A27F-09CDDE2B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99" y="1915402"/>
            <a:ext cx="2657052" cy="252730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0BB3159-69EB-43FF-BCE5-AE298C5F438C}"/>
              </a:ext>
            </a:extLst>
          </p:cNvPr>
          <p:cNvSpPr txBox="1"/>
          <p:nvPr/>
        </p:nvSpPr>
        <p:spPr>
          <a:xfrm>
            <a:off x="5011922" y="4710051"/>
            <a:ext cx="3338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Ulnar: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0,20 cm</a:t>
            </a:r>
            <a:r>
              <a:rPr lang="pt-BR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vascularization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2EA0F-2597-4DEA-AD49-DA8B88C94017}"/>
              </a:ext>
            </a:extLst>
          </p:cNvPr>
          <p:cNvSpPr txBox="1"/>
          <p:nvPr/>
        </p:nvSpPr>
        <p:spPr>
          <a:xfrm>
            <a:off x="8390699" y="4716231"/>
            <a:ext cx="330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Ulnar: 0,10 cm</a:t>
            </a:r>
            <a:r>
              <a:rPr lang="pt-B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945414-544F-4A7A-9125-5D818EA62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3" y="1915402"/>
            <a:ext cx="4336330" cy="257611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9A2482C-6633-4B9C-A343-5219B27F2371}"/>
              </a:ext>
            </a:extLst>
          </p:cNvPr>
          <p:cNvSpPr txBox="1"/>
          <p:nvPr/>
        </p:nvSpPr>
        <p:spPr>
          <a:xfrm>
            <a:off x="147863" y="5725742"/>
            <a:ext cx="11547835" cy="76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(Warning: enlarged nerves identified by the US can be find in: Charcot–Marie–Tooth,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HNPP, FAP,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CIDP, Guillain-Barré,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Multifocal Motor Neuropathy, Motor and Sensory Multifocal Neuropathy, 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eurofibromatosis, and nerve tumor  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GOEDEE HS et al. </a:t>
            </a:r>
            <a:r>
              <a:rPr lang="pt-BR" sz="1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European</a:t>
            </a:r>
            <a:r>
              <a:rPr lang="pt-BR" sz="1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</a:t>
            </a:r>
            <a:r>
              <a:rPr lang="pt-BR" sz="1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BR" sz="1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Neurology</a:t>
            </a:r>
            <a:r>
              <a:rPr lang="pt-BR" sz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2013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727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20057-EA25-4F5B-932F-DFA3849E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381"/>
          </a:xfrm>
        </p:spPr>
        <p:txBody>
          <a:bodyPr>
            <a:normAutofit/>
          </a:bodyPr>
          <a:lstStyle/>
          <a:p>
            <a:pPr algn="ctr"/>
            <a:r>
              <a:rPr lang="pt-BR" sz="3600" dirty="0" err="1"/>
              <a:t>Nodule</a:t>
            </a:r>
            <a:r>
              <a:rPr lang="pt-BR" sz="3600" dirty="0"/>
              <a:t> in </a:t>
            </a:r>
            <a:r>
              <a:rPr lang="pt-BR" sz="3600" dirty="0" err="1"/>
              <a:t>nerve</a:t>
            </a:r>
            <a:r>
              <a:rPr lang="pt-BR" sz="3600" dirty="0"/>
              <a:t>: </a:t>
            </a:r>
            <a:r>
              <a:rPr lang="pt-BR" sz="3600" dirty="0" err="1"/>
              <a:t>Tuberculoid</a:t>
            </a:r>
            <a:r>
              <a:rPr lang="pt-BR" sz="3600" dirty="0"/>
              <a:t> </a:t>
            </a:r>
            <a:r>
              <a:rPr lang="pt-BR" sz="3600" dirty="0" err="1"/>
              <a:t>mononeuropathy</a:t>
            </a:r>
            <a:r>
              <a:rPr lang="pt-BR" sz="3600" dirty="0"/>
              <a:t> x tumor</a:t>
            </a:r>
            <a:endParaRPr lang="pt-BR" sz="3600" baseline="30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2A1052-447C-40A0-8BFD-87E1DEDF2A00}"/>
              </a:ext>
            </a:extLst>
          </p:cNvPr>
          <p:cNvSpPr txBox="1"/>
          <p:nvPr/>
        </p:nvSpPr>
        <p:spPr>
          <a:xfrm>
            <a:off x="491765" y="6212126"/>
            <a:ext cx="1120846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ALMEIDA JEM,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KIRCHNER DR, CURRY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MFo</a:t>
            </a:r>
            <a:r>
              <a:rPr lang="pt-BR" sz="1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>
                <a:latin typeface="Arial" panose="020B0604020202020204" pitchFamily="34" charset="0"/>
                <a:cs typeface="Arial" panose="020B0604020202020204" pitchFamily="34" charset="0"/>
              </a:rPr>
              <a:t>SOARES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CT 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GARBINO JA. </a:t>
            </a:r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Peripheral nerve </a:t>
            </a:r>
            <a:r>
              <a:rPr lang="en-GB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tumor</a:t>
            </a: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differential diagnosis with </a:t>
            </a:r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primary neural leprosy</a:t>
            </a: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five case reports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12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Hansenol</a:t>
            </a:r>
            <a:r>
              <a:rPr lang="pt-BR" sz="1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  <a:endParaRPr lang="pt-B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24A851E-F470-48B5-94F7-FC8F61E46240}"/>
              </a:ext>
            </a:extLst>
          </p:cNvPr>
          <p:cNvSpPr txBox="1">
            <a:spLocks/>
          </p:cNvSpPr>
          <p:nvPr/>
        </p:nvSpPr>
        <p:spPr>
          <a:xfrm>
            <a:off x="838200" y="863933"/>
            <a:ext cx="9690463" cy="669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1C0F16B-E6D8-4213-8570-7F7A216F7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3" y="1358699"/>
            <a:ext cx="4398970" cy="382845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838317B-B19A-45F9-90A8-ABBDE7327C5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71" y="1198623"/>
            <a:ext cx="3327165" cy="1717612"/>
          </a:xfrm>
          <a:prstGeom prst="rect">
            <a:avLst/>
          </a:prstGeom>
          <a:ln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F1F332B-2EBE-43CF-AB01-EFB6AC19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11" y="3525490"/>
            <a:ext cx="3332748" cy="18228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2AC2D0E-7905-4EE9-A303-2C2EEF6F11F4}"/>
              </a:ext>
            </a:extLst>
          </p:cNvPr>
          <p:cNvSpPr txBox="1"/>
          <p:nvPr/>
        </p:nvSpPr>
        <p:spPr>
          <a:xfrm>
            <a:off x="7910764" y="5303158"/>
            <a:ext cx="33327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Tubeculoid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granulomas destroying nerve structure  </a:t>
            </a:r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790B9D-9026-425E-85E5-B2F0E57ADE56}"/>
              </a:ext>
            </a:extLst>
          </p:cNvPr>
          <p:cNvSpPr txBox="1"/>
          <p:nvPr/>
        </p:nvSpPr>
        <p:spPr>
          <a:xfrm>
            <a:off x="7833388" y="2857406"/>
            <a:ext cx="344194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Malignant epithelioid Schwannoma destroying nerve structure </a:t>
            </a:r>
            <a:endParaRPr lang="pt-BR" sz="1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52D7F96-75FD-4AD5-B208-2417CB2EDCD6}"/>
              </a:ext>
            </a:extLst>
          </p:cNvPr>
          <p:cNvSpPr txBox="1"/>
          <p:nvPr/>
        </p:nvSpPr>
        <p:spPr>
          <a:xfrm>
            <a:off x="491765" y="5549392"/>
            <a:ext cx="676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US </a:t>
            </a:r>
            <a:r>
              <a:rPr lang="pt-BR" sz="2400" dirty="0" err="1"/>
              <a:t>image</a:t>
            </a:r>
            <a:r>
              <a:rPr lang="pt-BR" sz="2400" dirty="0"/>
              <a:t>,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differential is the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histopatology</a:t>
            </a:r>
            <a:r>
              <a:rPr lang="pt-BR" sz="2400" dirty="0">
                <a:solidFill>
                  <a:srgbClr val="FF0000"/>
                </a:solidFill>
              </a:rPr>
              <a:t>   →</a:t>
            </a:r>
          </a:p>
        </p:txBody>
      </p:sp>
    </p:spTree>
    <p:extLst>
      <p:ext uri="{BB962C8B-B14F-4D97-AF65-F5344CB8AC3E}">
        <p14:creationId xmlns:p14="http://schemas.microsoft.com/office/powerpoint/2010/main" val="225497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BC60BF-6021-4D85-8996-B7671D39B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911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inflammatory</a:t>
            </a:r>
            <a:r>
              <a:rPr lang="pt-BR" dirty="0"/>
              <a:t> </a:t>
            </a:r>
            <a:r>
              <a:rPr lang="pt-BR" dirty="0" err="1"/>
              <a:t>neuropathy</a:t>
            </a:r>
            <a:r>
              <a:rPr lang="pt-BR" dirty="0"/>
              <a:t> </a:t>
            </a:r>
            <a:r>
              <a:rPr lang="pt-BR" dirty="0" err="1"/>
              <a:t>Leprosy</a:t>
            </a:r>
            <a:r>
              <a:rPr lang="pt-BR" dirty="0"/>
              <a:t> </a:t>
            </a:r>
            <a:r>
              <a:rPr lang="pt-BR" dirty="0" err="1">
                <a:solidFill>
                  <a:srgbClr val="FF0000"/>
                </a:solidFill>
              </a:rPr>
              <a:t>reactions</a:t>
            </a:r>
            <a:r>
              <a:rPr lang="pt-BR" dirty="0">
                <a:solidFill>
                  <a:srgbClr val="FF0000"/>
                </a:solidFill>
              </a:rPr>
              <a:t> </a:t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sz="5300" dirty="0" err="1"/>
              <a:t>acute</a:t>
            </a:r>
            <a:r>
              <a:rPr lang="pt-BR" sz="5300" dirty="0"/>
              <a:t>/</a:t>
            </a:r>
            <a:r>
              <a:rPr lang="pt-BR" sz="5300" dirty="0" err="1"/>
              <a:t>subacute</a:t>
            </a:r>
            <a:r>
              <a:rPr lang="pt-BR" sz="5300" dirty="0"/>
              <a:t> and </a:t>
            </a:r>
            <a:r>
              <a:rPr lang="pt-BR" sz="5300" dirty="0" err="1"/>
              <a:t>recurrent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9856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23828" y="278743"/>
            <a:ext cx="10083544" cy="1143000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Nerve </a:t>
            </a:r>
            <a:r>
              <a:rPr lang="pt-BR" altLang="pt-BR" sz="3200" dirty="0" err="1"/>
              <a:t>inflammation</a:t>
            </a:r>
            <a:r>
              <a:rPr lang="pt-BR" altLang="pt-BR" sz="3200" dirty="0"/>
              <a:t> </a:t>
            </a:r>
            <a:r>
              <a:rPr lang="pt-BR" altLang="pt-BR" sz="3200" i="1" dirty="0" err="1"/>
              <a:t>spectrum</a:t>
            </a:r>
            <a:r>
              <a:rPr lang="pt-BR" altLang="pt-BR" sz="3200" b="1" dirty="0"/>
              <a:t> </a:t>
            </a:r>
            <a:r>
              <a:rPr lang="pt-BR" altLang="pt-BR" sz="3200" dirty="0"/>
              <a:t>- </a:t>
            </a:r>
            <a:r>
              <a:rPr lang="pt-BR" altLang="pt-BR" sz="3200" dirty="0">
                <a:solidFill>
                  <a:srgbClr val="FF0000"/>
                </a:solidFill>
              </a:rPr>
              <a:t>Neuritis</a:t>
            </a:r>
            <a:r>
              <a:rPr lang="pt-BR" altLang="pt-BR" sz="3200" dirty="0"/>
              <a:t>: </a:t>
            </a:r>
            <a:r>
              <a:rPr lang="pt-BR" altLang="pt-BR" sz="3200" dirty="0" err="1"/>
              <a:t>depends</a:t>
            </a:r>
            <a:r>
              <a:rPr lang="pt-BR" altLang="pt-BR" sz="3200" dirty="0"/>
              <a:t> </a:t>
            </a:r>
            <a:r>
              <a:rPr lang="pt-BR" altLang="pt-BR" sz="3200" dirty="0" err="1"/>
              <a:t>on</a:t>
            </a:r>
            <a:r>
              <a:rPr lang="pt-BR" altLang="pt-BR" sz="3200" dirty="0"/>
              <a:t> </a:t>
            </a:r>
            <a:r>
              <a:rPr lang="pt-BR" altLang="pt-BR" sz="3200" dirty="0" err="1"/>
              <a:t>the</a:t>
            </a:r>
            <a:r>
              <a:rPr lang="pt-BR" altLang="pt-BR" sz="3200" dirty="0"/>
              <a:t> individual </a:t>
            </a:r>
            <a:r>
              <a:rPr lang="pt-BR" altLang="pt-BR" sz="3200" dirty="0" err="1"/>
              <a:t>immunity</a:t>
            </a:r>
            <a:endParaRPr lang="pt-BR" sz="3200" b="1" baseline="30000" dirty="0"/>
          </a:p>
        </p:txBody>
      </p:sp>
      <p:sp>
        <p:nvSpPr>
          <p:cNvPr id="7" name="CaixaDeTexto 5"/>
          <p:cNvSpPr txBox="1">
            <a:spLocks noGrp="1" noChangeArrowheads="1"/>
          </p:cNvSpPr>
          <p:nvPr>
            <p:ph idx="1"/>
          </p:nvPr>
        </p:nvSpPr>
        <p:spPr bwMode="auto">
          <a:xfrm>
            <a:off x="1028081" y="1446249"/>
            <a:ext cx="10271978" cy="4385816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500" dirty="0" err="1">
                <a:ea typeface="Calibri" panose="020F0502020204030204" pitchFamily="34" charset="0"/>
                <a:cs typeface="Calibri" panose="020F0502020204030204" pitchFamily="34" charset="0"/>
              </a:rPr>
              <a:t>Paucibacilary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altLang="pt-BR" sz="2500" dirty="0" err="1">
                <a:ea typeface="Calibri" panose="020F0502020204030204" pitchFamily="34" charset="0"/>
                <a:cs typeface="Calibri" panose="020F0502020204030204" pitchFamily="34" charset="0"/>
              </a:rPr>
              <a:t>tuberculoid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altLang="pt-BR" sz="2500" b="1" dirty="0">
                <a:ea typeface="Calibri" panose="020F0502020204030204" pitchFamily="34" charset="0"/>
                <a:cs typeface="Calibri" panose="020F0502020204030204" pitchFamily="34" charset="0"/>
              </a:rPr>
              <a:t>T,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 BT)  → </a:t>
            </a:r>
            <a:r>
              <a:rPr lang="pt-BR" altLang="pt-BR" sz="2500" dirty="0" err="1">
                <a:ea typeface="Calibri" panose="020F0502020204030204" pitchFamily="34" charset="0"/>
                <a:cs typeface="Calibri" panose="020F0502020204030204" pitchFamily="34" charset="0"/>
              </a:rPr>
              <a:t>Multibacilary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: (</a:t>
            </a:r>
            <a:r>
              <a:rPr lang="pt-BR" altLang="pt-BR" sz="2500" b="1" dirty="0">
                <a:ea typeface="Calibri" panose="020F0502020204030204" pitchFamily="34" charset="0"/>
                <a:cs typeface="Calibri" panose="020F0502020204030204" pitchFamily="34" charset="0"/>
              </a:rPr>
              <a:t>BB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2500" b="1" dirty="0">
                <a:ea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500" dirty="0" err="1"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500" b="1" dirty="0">
                <a:ea typeface="Calibri" panose="020F0502020204030204" pitchFamily="34" charset="0"/>
                <a:cs typeface="Calibri" panose="020F0502020204030204" pitchFamily="34" charset="0"/>
              </a:rPr>
              <a:t>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500" dirty="0" err="1"/>
              <a:t>One</a:t>
            </a:r>
            <a:r>
              <a:rPr lang="pt-BR" altLang="pt-BR" sz="2500" dirty="0"/>
              <a:t> </a:t>
            </a:r>
            <a:r>
              <a:rPr lang="pt-BR" altLang="pt-BR" sz="2500" dirty="0" err="1"/>
              <a:t>nerve</a:t>
            </a:r>
            <a:r>
              <a:rPr lang="pt-BR" altLang="pt-BR" sz="2500" dirty="0"/>
              <a:t> </a:t>
            </a:r>
            <a:r>
              <a:rPr lang="pt-BR" altLang="pt-BR" sz="2500" dirty="0" err="1">
                <a:solidFill>
                  <a:srgbClr val="FF0000"/>
                </a:solidFill>
              </a:rPr>
              <a:t>mononeuropathy</a:t>
            </a:r>
            <a:r>
              <a:rPr lang="pt-BR" altLang="pt-BR" sz="2500" b="1" baseline="30000" dirty="0"/>
              <a:t> </a:t>
            </a:r>
            <a:r>
              <a:rPr lang="pt-BR" altLang="pt-BR" sz="2500" dirty="0"/>
              <a:t>        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→     +  </a:t>
            </a:r>
            <a:r>
              <a:rPr lang="pt-BR" altLang="pt-BR" sz="2500" dirty="0" err="1">
                <a:ea typeface="Calibri" panose="020F0502020204030204" pitchFamily="34" charset="0"/>
                <a:cs typeface="Calibri" panose="020F0502020204030204" pitchFamily="34" charset="0"/>
              </a:rPr>
              <a:t>nerves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500" dirty="0" err="1">
                <a:solidFill>
                  <a:srgbClr val="FF0000"/>
                </a:solidFill>
              </a:rPr>
              <a:t>multiple</a:t>
            </a:r>
            <a:r>
              <a:rPr lang="pt-BR" altLang="pt-BR" sz="2500" dirty="0">
                <a:solidFill>
                  <a:srgbClr val="FF0000"/>
                </a:solidFill>
              </a:rPr>
              <a:t> </a:t>
            </a:r>
            <a:endParaRPr lang="pt-BR" altLang="pt-BR" sz="25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pt-BR" altLang="pt-BR" sz="2800" dirty="0"/>
          </a:p>
          <a:p>
            <a:pPr>
              <a:spcBef>
                <a:spcPct val="0"/>
              </a:spcBef>
              <a:buNone/>
            </a:pPr>
            <a:r>
              <a:rPr lang="pt-BR" altLang="pt-BR" sz="2800" dirty="0" err="1"/>
              <a:t>Reactions</a:t>
            </a:r>
            <a:r>
              <a:rPr lang="pt-BR" altLang="pt-BR" sz="2800" dirty="0"/>
              <a:t>: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pt-BR" altLang="pt-BR" sz="2100" b="1" dirty="0"/>
              <a:t> </a:t>
            </a:r>
            <a:r>
              <a:rPr lang="pt-BR" altLang="pt-BR" sz="2400" b="1" dirty="0"/>
              <a:t>Tipo 1</a:t>
            </a:r>
            <a:r>
              <a:rPr lang="pt-BR" altLang="pt-BR" sz="2400" dirty="0"/>
              <a:t> </a:t>
            </a:r>
            <a:r>
              <a:rPr lang="pt-BR" altLang="pt-BR" sz="2400" b="1" dirty="0"/>
              <a:t>BB</a:t>
            </a:r>
            <a:r>
              <a:rPr lang="pt-BR" altLang="pt-BR" sz="2400" dirty="0"/>
              <a:t> </a:t>
            </a:r>
            <a:r>
              <a:rPr lang="pt-BR" altLang="pt-BR" sz="2400" dirty="0" err="1"/>
              <a:t>to</a:t>
            </a:r>
            <a:r>
              <a:rPr lang="pt-BR" altLang="pt-BR" sz="2400" dirty="0"/>
              <a:t> </a:t>
            </a:r>
            <a:r>
              <a:rPr lang="pt-BR" altLang="pt-BR" sz="2400" b="1" dirty="0"/>
              <a:t>BL</a:t>
            </a:r>
            <a:r>
              <a:rPr lang="pt-BR" altLang="pt-BR" sz="2400" dirty="0"/>
              <a:t>   (</a:t>
            </a:r>
            <a:r>
              <a:rPr lang="pt-BR" altLang="pt-BR" dirty="0"/>
              <a:t>6 m</a:t>
            </a:r>
            <a:r>
              <a:rPr lang="pt-BR" altLang="pt-BR" sz="2400" dirty="0"/>
              <a:t>)   </a:t>
            </a:r>
            <a:r>
              <a:rPr lang="pt-BR" altLang="pt-BR" sz="2400" dirty="0" err="1"/>
              <a:t>reversal</a:t>
            </a:r>
            <a:r>
              <a:rPr lang="pt-BR" altLang="pt-BR" sz="2400" dirty="0"/>
              <a:t> </a:t>
            </a:r>
            <a:r>
              <a:rPr lang="pt-BR" altLang="pt-BR" sz="2400" dirty="0" err="1"/>
              <a:t>reaction</a:t>
            </a:r>
            <a:endParaRPr lang="pt-BR" altLang="pt-BR" sz="2400" dirty="0"/>
          </a:p>
          <a:p>
            <a:pPr marL="457200" lvl="1" indent="0">
              <a:spcBef>
                <a:spcPct val="0"/>
              </a:spcBef>
              <a:buNone/>
            </a:pPr>
            <a:r>
              <a:rPr lang="pt-BR" altLang="pt-BR" sz="2400" dirty="0"/>
              <a:t>                                          celular </a:t>
            </a:r>
            <a:r>
              <a:rPr lang="pt-BR" altLang="pt-BR" sz="2400" dirty="0" err="1"/>
              <a:t>immunity</a:t>
            </a:r>
            <a:endParaRPr lang="pt-BR" altLang="pt-BR" sz="2400" dirty="0"/>
          </a:p>
          <a:p>
            <a:pPr marL="457200" lvl="1" indent="0">
              <a:spcBef>
                <a:spcPct val="0"/>
              </a:spcBef>
              <a:buNone/>
            </a:pPr>
            <a:endParaRPr lang="pt-BR" altLang="pt-BR" sz="2400" dirty="0"/>
          </a:p>
          <a:p>
            <a:pPr marL="457200" lvl="1" indent="0">
              <a:spcBef>
                <a:spcPct val="0"/>
              </a:spcBef>
              <a:buNone/>
            </a:pPr>
            <a:r>
              <a:rPr lang="pt-BR" altLang="pt-BR" sz="2400" b="1" dirty="0"/>
              <a:t> Tipo 2 BL</a:t>
            </a:r>
            <a:r>
              <a:rPr lang="pt-BR" altLang="pt-BR" sz="2400" dirty="0"/>
              <a:t> </a:t>
            </a:r>
            <a:r>
              <a:rPr lang="pt-BR" altLang="pt-BR" sz="2400" dirty="0" err="1"/>
              <a:t>and</a:t>
            </a:r>
            <a:r>
              <a:rPr lang="pt-BR" altLang="pt-BR" sz="2400" dirty="0"/>
              <a:t> </a:t>
            </a:r>
            <a:r>
              <a:rPr lang="pt-BR" altLang="pt-BR" sz="2400" b="1" dirty="0"/>
              <a:t>LL</a:t>
            </a:r>
            <a:r>
              <a:rPr lang="pt-BR" altLang="pt-BR" sz="2400" dirty="0"/>
              <a:t>  (</a:t>
            </a:r>
            <a:r>
              <a:rPr lang="pt-BR" altLang="pt-BR" dirty="0"/>
              <a:t>1 m</a:t>
            </a:r>
            <a:r>
              <a:rPr lang="pt-BR" altLang="pt-BR" sz="2400" dirty="0"/>
              <a:t>)     </a:t>
            </a:r>
            <a:r>
              <a:rPr lang="pt-BR" altLang="pt-BR" sz="2400" dirty="0" err="1"/>
              <a:t>erythema</a:t>
            </a:r>
            <a:r>
              <a:rPr lang="pt-BR" altLang="pt-BR" sz="2400" dirty="0"/>
              <a:t> </a:t>
            </a:r>
            <a:r>
              <a:rPr lang="pt-BR" altLang="pt-BR" sz="2400" dirty="0" err="1"/>
              <a:t>nodosum</a:t>
            </a:r>
            <a:r>
              <a:rPr lang="pt-BR" altLang="pt-BR" sz="2400" dirty="0"/>
              <a:t>  &gt; </a:t>
            </a:r>
            <a:r>
              <a:rPr lang="pt-BR" altLang="pt-BR" sz="2400" dirty="0" err="1"/>
              <a:t>recurrences</a:t>
            </a:r>
            <a:endParaRPr lang="pt-BR" altLang="pt-BR" sz="2400" dirty="0"/>
          </a:p>
          <a:p>
            <a:pPr marL="457200" lvl="1" indent="0">
              <a:spcBef>
                <a:spcPct val="0"/>
              </a:spcBef>
              <a:buNone/>
            </a:pPr>
            <a:r>
              <a:rPr lang="pt-BR" altLang="pt-BR" sz="2400" dirty="0"/>
              <a:t>                                               &gt; humoral </a:t>
            </a:r>
            <a:r>
              <a:rPr lang="pt-BR" altLang="pt-BR" sz="2400" dirty="0" err="1"/>
              <a:t>immunity</a:t>
            </a:r>
            <a:endParaRPr lang="pt-BR" altLang="pt-BR" sz="2400" dirty="0"/>
          </a:p>
          <a:p>
            <a:pPr marL="457200" lvl="1" indent="0">
              <a:spcBef>
                <a:spcPct val="0"/>
              </a:spcBef>
              <a:buNone/>
            </a:pPr>
            <a:endParaRPr lang="pt-BR" altLang="pt-BR" sz="2400" dirty="0"/>
          </a:p>
          <a:p>
            <a:pPr marL="457200" lvl="1" indent="0">
              <a:spcBef>
                <a:spcPct val="0"/>
              </a:spcBef>
              <a:buNone/>
            </a:pPr>
            <a:endParaRPr lang="pt-BR" altLang="pt-BR" sz="2400" dirty="0"/>
          </a:p>
          <a:p>
            <a:pPr marL="0" indent="-57150">
              <a:spcBef>
                <a:spcPct val="0"/>
              </a:spcBef>
              <a:buNone/>
            </a:pPr>
            <a:r>
              <a:rPr lang="pt-BR" sz="2800" dirty="0" err="1"/>
              <a:t>If</a:t>
            </a:r>
            <a:r>
              <a:rPr lang="pt-BR" sz="2800" dirty="0"/>
              <a:t> it </a:t>
            </a:r>
            <a:r>
              <a:rPr lang="pt-BR" sz="2800" dirty="0" err="1"/>
              <a:t>lasts</a:t>
            </a:r>
            <a:r>
              <a:rPr lang="pt-BR" sz="2800" dirty="0"/>
              <a:t> more </a:t>
            </a:r>
            <a:r>
              <a:rPr lang="pt-BR" sz="2800" dirty="0" err="1"/>
              <a:t>than</a:t>
            </a:r>
            <a:r>
              <a:rPr lang="pt-BR" sz="2800" dirty="0"/>
              <a:t> </a:t>
            </a:r>
            <a:r>
              <a:rPr lang="pt-BR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pt-B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2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years</a:t>
            </a:r>
            <a:r>
              <a:rPr lang="pt-B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pt-BR" sz="28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relapse</a:t>
            </a:r>
            <a:r>
              <a:rPr lang="pt-B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pt-BR" sz="2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bacilli</a:t>
            </a:r>
            <a:r>
              <a:rPr lang="pt-B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2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resistence</a:t>
            </a:r>
            <a:r>
              <a:rPr lang="pt-B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2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or</a:t>
            </a:r>
            <a:r>
              <a:rPr lang="pt-B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2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reinfection</a:t>
            </a:r>
            <a:endParaRPr lang="pt-BR" alt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637803" y="2595564"/>
            <a:ext cx="314066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BT: </a:t>
            </a:r>
            <a:r>
              <a:rPr lang="pt-BR" sz="1600" b="1" dirty="0" err="1">
                <a:latin typeface="Arial" pitchFamily="34" charset="0"/>
                <a:cs typeface="Arial" pitchFamily="34" charset="0"/>
              </a:rPr>
              <a:t>borderleine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tuberculoid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BB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1600" b="1" dirty="0" err="1">
                <a:latin typeface="Arial" pitchFamily="34" charset="0"/>
                <a:cs typeface="Arial" pitchFamily="34" charset="0"/>
              </a:rPr>
              <a:t>borderleine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err="1">
                <a:latin typeface="Arial" pitchFamily="34" charset="0"/>
                <a:cs typeface="Arial" pitchFamily="34" charset="0"/>
              </a:rPr>
              <a:t>borderleine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BL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1600" b="1" dirty="0" err="1">
                <a:latin typeface="Arial" pitchFamily="34" charset="0"/>
                <a:cs typeface="Arial" pitchFamily="34" charset="0"/>
              </a:rPr>
              <a:t>borderleine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lepromatous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1600" b="1" dirty="0" err="1">
                <a:latin typeface="Arial" pitchFamily="34" charset="0"/>
                <a:cs typeface="Arial" pitchFamily="34" charset="0"/>
              </a:rPr>
              <a:t>lepromatous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CDCCBE9-7660-48C4-B840-1784DA35C257}"/>
              </a:ext>
            </a:extLst>
          </p:cNvPr>
          <p:cNvSpPr/>
          <p:nvPr/>
        </p:nvSpPr>
        <p:spPr>
          <a:xfrm>
            <a:off x="4150479" y="3876319"/>
            <a:ext cx="1191543" cy="5705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9EDDC06-C883-4086-999B-1FCA4B524FFC}"/>
              </a:ext>
            </a:extLst>
          </p:cNvPr>
          <p:cNvSpPr/>
          <p:nvPr/>
        </p:nvSpPr>
        <p:spPr>
          <a:xfrm>
            <a:off x="3938723" y="2791732"/>
            <a:ext cx="1191542" cy="684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E3BE3A0-BAD0-4956-BBFB-1AF6D461E805}"/>
              </a:ext>
            </a:extLst>
          </p:cNvPr>
          <p:cNvSpPr txBox="1"/>
          <p:nvPr/>
        </p:nvSpPr>
        <p:spPr>
          <a:xfrm>
            <a:off x="1345596" y="6025259"/>
            <a:ext cx="9661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GARBINO JA, HEISE CO, MARQUES Jr W. Assessing nerves in leprosy, Clinics in Dermatology (2016)</a:t>
            </a:r>
            <a:r>
              <a:rPr lang="pt-B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8088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77FD4-4163-2CF7-258C-C310CA8B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Declaration of Conflict of interest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42CE24-B94C-2E51-FD0F-3832E416F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4215"/>
            <a:ext cx="10515600" cy="111008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9000" b="0" i="0" dirty="0">
                <a:solidFill>
                  <a:srgbClr val="000000"/>
                </a:solidFill>
                <a:effectLst/>
                <a:latin typeface="TimesNewRomanPSMT"/>
              </a:rPr>
              <a:t>There is no conflict of interest in this presentation</a:t>
            </a:r>
            <a:r>
              <a:rPr lang="en-US" sz="9000" dirty="0"/>
              <a:t> </a:t>
            </a:r>
            <a:br>
              <a:rPr lang="en-US" dirty="0"/>
            </a:b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A40D5C-9FD7-AEA6-EAFA-6B08F8B932A4}"/>
              </a:ext>
            </a:extLst>
          </p:cNvPr>
          <p:cNvSpPr txBox="1"/>
          <p:nvPr/>
        </p:nvSpPr>
        <p:spPr>
          <a:xfrm>
            <a:off x="5380522" y="4947385"/>
            <a:ext cx="486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José Antonio Garbino</a:t>
            </a:r>
          </a:p>
        </p:txBody>
      </p:sp>
    </p:spTree>
    <p:extLst>
      <p:ext uri="{BB962C8B-B14F-4D97-AF65-F5344CB8AC3E}">
        <p14:creationId xmlns:p14="http://schemas.microsoft.com/office/powerpoint/2010/main" val="164812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846" y="18185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200" dirty="0" err="1"/>
              <a:t>Neurophysiologic</a:t>
            </a:r>
            <a:r>
              <a:rPr lang="pt-BR" sz="3200" dirty="0"/>
              <a:t> </a:t>
            </a:r>
            <a:r>
              <a:rPr lang="pt-BR" sz="3200" dirty="0" err="1"/>
              <a:t>pattern</a:t>
            </a:r>
            <a:r>
              <a:rPr lang="pt-BR" sz="3200" dirty="0"/>
              <a:t> </a:t>
            </a:r>
            <a:r>
              <a:rPr lang="pt-BR" sz="3200" dirty="0" err="1"/>
              <a:t>during</a:t>
            </a:r>
            <a:r>
              <a:rPr lang="pt-BR" sz="3200" dirty="0"/>
              <a:t> </a:t>
            </a:r>
            <a:r>
              <a:rPr lang="pt-BR" sz="3200" dirty="0" err="1"/>
              <a:t>reactions</a:t>
            </a:r>
            <a:r>
              <a:rPr lang="pt-BR" sz="3200" dirty="0"/>
              <a:t>: intense  </a:t>
            </a:r>
            <a:r>
              <a:rPr lang="pt-BR" sz="3200" dirty="0" err="1">
                <a:solidFill>
                  <a:srgbClr val="FF0000"/>
                </a:solidFill>
              </a:rPr>
              <a:t>demyelination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81496" y="4916578"/>
            <a:ext cx="477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TIBIAL (P MEDIAL e LATERAL): </a:t>
            </a:r>
            <a:r>
              <a:rPr lang="pt-B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Robinson et al. </a:t>
            </a:r>
            <a:r>
              <a:rPr lang="pt-BR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Hansen Int</a:t>
            </a:r>
            <a:r>
              <a:rPr lang="pt-B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2015</a:t>
            </a:r>
            <a:r>
              <a:rPr lang="pt-BR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51829" y="508439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ULNAR: </a:t>
            </a:r>
            <a:r>
              <a:rPr lang="pt-BR" altLang="pt-BR" sz="1800" dirty="0">
                <a:solidFill>
                  <a:srgbClr val="0070C0"/>
                </a:solidFill>
                <a:latin typeface="Arial" panose="020B0604020202020204" pitchFamily="34" charset="0"/>
              </a:rPr>
              <a:t>Garbino et al. </a:t>
            </a:r>
            <a:r>
              <a:rPr lang="pt-BR" altLang="pt-BR" sz="1800" i="1" dirty="0" err="1">
                <a:solidFill>
                  <a:srgbClr val="0070C0"/>
                </a:solidFill>
                <a:latin typeface="Arial" panose="020B0604020202020204" pitchFamily="34" charset="0"/>
              </a:rPr>
              <a:t>Lep</a:t>
            </a:r>
            <a:r>
              <a:rPr lang="pt-BR" altLang="pt-BR" sz="1800" i="1" dirty="0">
                <a:solidFill>
                  <a:srgbClr val="0070C0"/>
                </a:solidFill>
                <a:latin typeface="Arial" panose="020B0604020202020204" pitchFamily="34" charset="0"/>
              </a:rPr>
              <a:t> Rev</a:t>
            </a:r>
            <a:r>
              <a:rPr lang="pt-BR" altLang="pt-BR" sz="1800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,</a:t>
            </a:r>
            <a:r>
              <a:rPr lang="pt-BR" altLang="pt-BR" sz="1800" dirty="0">
                <a:solidFill>
                  <a:srgbClr val="0070C0"/>
                </a:solidFill>
                <a:latin typeface="Arial" panose="020B0604020202020204" pitchFamily="34" charset="0"/>
              </a:rPr>
              <a:t> 2010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9846" y="5728544"/>
            <a:ext cx="10592307" cy="646331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neurophysiologi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described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inflammatory</a:t>
            </a:r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neuropathies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Guillain-Barré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CIDP (</a:t>
            </a:r>
            <a:r>
              <a:rPr lang="pt-B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SANDER </a:t>
            </a:r>
            <a:r>
              <a:rPr lang="pt-BR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LATOV, 2003; TANKISI </a:t>
            </a:r>
            <a:r>
              <a:rPr lang="pt-B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al., 2005; van </a:t>
            </a:r>
            <a:r>
              <a:rPr lang="pt-BR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</a:t>
            </a:r>
            <a:r>
              <a:rPr lang="pt-B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BERGH et al., 2010; ROBLES et al., 2012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</a:t>
            </a:r>
            <a:endParaRPr lang="pt-BR" altLang="pt-BR" sz="2000" baseline="30000" dirty="0"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50" y="1413310"/>
            <a:ext cx="1051796" cy="23527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5441C44-398B-4F98-B93A-6E184EC42458}"/>
              </a:ext>
            </a:extLst>
          </p:cNvPr>
          <p:cNvSpPr txBox="1"/>
          <p:nvPr/>
        </p:nvSpPr>
        <p:spPr>
          <a:xfrm>
            <a:off x="261516" y="1664296"/>
            <a:ext cx="2164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</a:t>
            </a:r>
            <a:r>
              <a:rPr lang="pt-BR" dirty="0" err="1"/>
              <a:t>wave</a:t>
            </a:r>
            <a:r>
              <a:rPr lang="pt-BR" dirty="0"/>
              <a:t> (</a:t>
            </a:r>
            <a:r>
              <a:rPr lang="pt-BR" dirty="0" err="1">
                <a:solidFill>
                  <a:srgbClr val="FF0000"/>
                </a:solidFill>
              </a:rPr>
              <a:t>coumpound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motor </a:t>
            </a:r>
            <a:r>
              <a:rPr lang="pt-BR" dirty="0" err="1"/>
              <a:t>action</a:t>
            </a:r>
            <a:r>
              <a:rPr lang="pt-BR" dirty="0"/>
              <a:t> </a:t>
            </a:r>
            <a:r>
              <a:rPr lang="pt-BR" dirty="0" err="1"/>
              <a:t>potential</a:t>
            </a:r>
            <a:r>
              <a:rPr lang="pt-BR" dirty="0"/>
              <a:t>) NORMAL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B97DF5D-9C45-4048-B0FD-96F9832E8999}"/>
              </a:ext>
            </a:extLst>
          </p:cNvPr>
          <p:cNvCxnSpPr/>
          <p:nvPr/>
        </p:nvCxnSpPr>
        <p:spPr>
          <a:xfrm>
            <a:off x="1969057" y="2212848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96D6959E-19C8-40DD-85E2-BDD8CF87F9F2}"/>
              </a:ext>
            </a:extLst>
          </p:cNvPr>
          <p:cNvCxnSpPr/>
          <p:nvPr/>
        </p:nvCxnSpPr>
        <p:spPr>
          <a:xfrm>
            <a:off x="6444776" y="2179604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1F062E-2489-4DE2-B4CE-D750141C66B8}"/>
              </a:ext>
            </a:extLst>
          </p:cNvPr>
          <p:cNvSpPr txBox="1"/>
          <p:nvPr/>
        </p:nvSpPr>
        <p:spPr>
          <a:xfrm>
            <a:off x="261514" y="3296806"/>
            <a:ext cx="2047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</a:t>
            </a:r>
            <a:r>
              <a:rPr lang="pt-BR" dirty="0" err="1"/>
              <a:t>wave</a:t>
            </a:r>
            <a:r>
              <a:rPr lang="pt-BR" dirty="0"/>
              <a:t>: </a:t>
            </a:r>
            <a:r>
              <a:rPr lang="pt-BR" dirty="0" err="1">
                <a:solidFill>
                  <a:srgbClr val="FF0000"/>
                </a:solidFill>
              </a:rPr>
              <a:t>decomposed</a:t>
            </a:r>
            <a:r>
              <a:rPr lang="pt-BR" dirty="0">
                <a:solidFill>
                  <a:srgbClr val="FF0000"/>
                </a:solidFill>
              </a:rPr>
              <a:t> CMAP</a:t>
            </a:r>
          </a:p>
          <a:p>
            <a:r>
              <a:rPr lang="pt-BR" dirty="0"/>
              <a:t>(temporal </a:t>
            </a:r>
            <a:r>
              <a:rPr lang="pt-BR" dirty="0" err="1"/>
              <a:t>dispersion</a:t>
            </a:r>
            <a:r>
              <a:rPr lang="pt-BR" dirty="0"/>
              <a:t>, </a:t>
            </a:r>
            <a:r>
              <a:rPr lang="pt-BR" dirty="0">
                <a:solidFill>
                  <a:srgbClr val="FF0000"/>
                </a:solidFill>
              </a:rPr>
              <a:t>TD</a:t>
            </a:r>
            <a:r>
              <a:rPr lang="pt-BR" dirty="0"/>
              <a:t>)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80D1BC43-1B3F-46B0-B063-5BB40D1AB475}"/>
              </a:ext>
            </a:extLst>
          </p:cNvPr>
          <p:cNvCxnSpPr/>
          <p:nvPr/>
        </p:nvCxnSpPr>
        <p:spPr>
          <a:xfrm>
            <a:off x="1969056" y="3557327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633B929-EA60-456F-B53C-81D63954B7E2}"/>
              </a:ext>
            </a:extLst>
          </p:cNvPr>
          <p:cNvCxnSpPr>
            <a:cxnSpLocks/>
          </p:cNvCxnSpPr>
          <p:nvPr/>
        </p:nvCxnSpPr>
        <p:spPr>
          <a:xfrm>
            <a:off x="6434616" y="3300691"/>
            <a:ext cx="5052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60F665B7-4044-4488-8499-6EA70052B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56" y="1517720"/>
            <a:ext cx="3889368" cy="33406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7689107-D15C-465C-BF38-791045E90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8" y="1484677"/>
            <a:ext cx="4079186" cy="33893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2062163" y="317501"/>
            <a:ext cx="8229600" cy="777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Immunossuppresants</a:t>
            </a:r>
            <a:endParaRPr lang="pt-BR" altLang="pt-BR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7" y="1801814"/>
            <a:ext cx="4531589" cy="29749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6388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5" y="1812926"/>
            <a:ext cx="4663850" cy="29749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6389" name="CaixaDeTexto 4"/>
          <p:cNvSpPr txBox="1">
            <a:spLocks noChangeArrowheads="1"/>
          </p:cNvSpPr>
          <p:nvPr/>
        </p:nvSpPr>
        <p:spPr bwMode="auto">
          <a:xfrm>
            <a:off x="872456" y="6048056"/>
            <a:ext cx="103100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300" dirty="0"/>
              <a:t>GARBINO JA</a:t>
            </a:r>
            <a:r>
              <a:rPr lang="pt-BR" altLang="pt-BR" sz="1300" b="1" dirty="0"/>
              <a:t>.</a:t>
            </a:r>
            <a:r>
              <a:rPr lang="pt-BR" altLang="pt-BR" sz="1300" dirty="0"/>
              <a:t> </a:t>
            </a:r>
            <a:r>
              <a:rPr lang="pt-BR" altLang="pt-BR" sz="1300" b="1" dirty="0"/>
              <a:t>Tratamento clínico da reações da hanseníase com repercussão neurológica - </a:t>
            </a:r>
            <a:r>
              <a:rPr lang="pt-BR" altLang="pt-BR" sz="1300" b="1" dirty="0">
                <a:solidFill>
                  <a:srgbClr val="0070C0"/>
                </a:solidFill>
              </a:rPr>
              <a:t>Revisão Histórica</a:t>
            </a:r>
            <a:r>
              <a:rPr lang="pt-BR" altLang="pt-BR" sz="1300" dirty="0"/>
              <a:t>. </a:t>
            </a:r>
            <a:r>
              <a:rPr lang="pt-BR" altLang="pt-BR" sz="1300" i="1" dirty="0" err="1"/>
              <a:t>Hansenol</a:t>
            </a:r>
            <a:r>
              <a:rPr lang="pt-BR" altLang="pt-BR" sz="1300" i="1" dirty="0"/>
              <a:t> </a:t>
            </a:r>
            <a:r>
              <a:rPr lang="pt-BR" altLang="pt-BR" sz="1300" i="1" dirty="0" err="1"/>
              <a:t>Int</a:t>
            </a:r>
            <a:r>
              <a:rPr lang="pt-BR" altLang="pt-BR" sz="1300" dirty="0"/>
              <a:t>: Hanseníase e outras doenças infecciosas, 2012.</a:t>
            </a:r>
          </a:p>
        </p:txBody>
      </p:sp>
      <p:sp>
        <p:nvSpPr>
          <p:cNvPr id="16390" name="CaixaDeTexto 1"/>
          <p:cNvSpPr txBox="1">
            <a:spLocks noChangeArrowheads="1"/>
          </p:cNvSpPr>
          <p:nvPr/>
        </p:nvSpPr>
        <p:spPr bwMode="auto">
          <a:xfrm>
            <a:off x="2062164" y="1123950"/>
            <a:ext cx="8201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err="1"/>
              <a:t>Neuritis</a:t>
            </a:r>
            <a:r>
              <a:rPr lang="pt-BR" altLang="pt-BR" sz="2000" dirty="0"/>
              <a:t>, T1 </a:t>
            </a:r>
            <a:r>
              <a:rPr lang="pt-BR" altLang="pt-BR" sz="2000" dirty="0" err="1"/>
              <a:t>reaction</a:t>
            </a:r>
            <a:r>
              <a:rPr lang="pt-BR" altLang="pt-BR" sz="2000" dirty="0"/>
              <a:t> in </a:t>
            </a:r>
            <a:r>
              <a:rPr lang="pt-BR" altLang="pt-BR" sz="2000" dirty="0" err="1"/>
              <a:t>the</a:t>
            </a:r>
            <a:r>
              <a:rPr lang="pt-BR" altLang="pt-BR" sz="2000" dirty="0"/>
              <a:t> </a:t>
            </a:r>
            <a:r>
              <a:rPr lang="pt-BR" altLang="pt-BR" sz="2000" dirty="0" err="1"/>
              <a:t>right</a:t>
            </a:r>
            <a:r>
              <a:rPr lang="pt-BR" altLang="pt-BR" sz="2000" dirty="0"/>
              <a:t> Ulnar </a:t>
            </a:r>
            <a:r>
              <a:rPr lang="pt-BR" altLang="pt-BR" sz="2000" dirty="0" err="1"/>
              <a:t>treated</a:t>
            </a:r>
            <a:r>
              <a:rPr lang="pt-BR" altLang="pt-BR" sz="2000" dirty="0"/>
              <a:t> </a:t>
            </a:r>
            <a:r>
              <a:rPr lang="pt-BR" altLang="pt-BR" sz="2000" dirty="0" err="1"/>
              <a:t>with</a:t>
            </a:r>
            <a:r>
              <a:rPr lang="pt-BR" altLang="pt-BR" sz="2000" dirty="0"/>
              <a:t> oral </a:t>
            </a:r>
            <a:r>
              <a:rPr lang="pt-BR" altLang="pt-BR" sz="2000" b="1" dirty="0" err="1">
                <a:solidFill>
                  <a:srgbClr val="0070C0"/>
                </a:solidFill>
              </a:rPr>
              <a:t>cyclosporine</a:t>
            </a:r>
            <a:r>
              <a:rPr lang="pt-BR" altLang="pt-BR" sz="2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13115" y="5026025"/>
            <a:ext cx="46638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dirty="0"/>
              <a:t>Before: </a:t>
            </a:r>
            <a:r>
              <a:rPr lang="pt-BR" b="1" dirty="0"/>
              <a:t>3rd. </a:t>
            </a:r>
            <a:r>
              <a:rPr lang="pt-BR" b="1" dirty="0" err="1"/>
              <a:t>potential</a:t>
            </a:r>
            <a:r>
              <a:rPr lang="pt-BR" b="1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temporal </a:t>
            </a:r>
            <a:r>
              <a:rPr lang="pt-BR" dirty="0" err="1">
                <a:solidFill>
                  <a:srgbClr val="FF0000"/>
                </a:solidFill>
              </a:rPr>
              <a:t>dispersion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/>
              <a:t>above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elbow</a:t>
            </a:r>
            <a:r>
              <a:rPr lang="pt-BR" dirty="0"/>
              <a:t> = segmental </a:t>
            </a:r>
            <a:r>
              <a:rPr lang="pt-BR" dirty="0" err="1"/>
              <a:t>demyelination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83339" y="5026026"/>
            <a:ext cx="4531587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dirty="0" err="1"/>
              <a:t>After</a:t>
            </a:r>
            <a:r>
              <a:rPr lang="pt-BR" dirty="0"/>
              <a:t> 2 </a:t>
            </a:r>
            <a:r>
              <a:rPr lang="pt-BR" dirty="0" err="1"/>
              <a:t>months</a:t>
            </a:r>
            <a:r>
              <a:rPr lang="pt-BR" dirty="0"/>
              <a:t>: TD </a:t>
            </a:r>
            <a:r>
              <a:rPr lang="pt-BR" dirty="0" err="1"/>
              <a:t>significant</a:t>
            </a:r>
            <a:r>
              <a:rPr lang="pt-BR" dirty="0"/>
              <a:t> </a:t>
            </a:r>
            <a:r>
              <a:rPr lang="pt-BR" dirty="0" err="1"/>
              <a:t>reduction</a:t>
            </a:r>
            <a:r>
              <a:rPr lang="pt-BR" dirty="0"/>
              <a:t> i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b="1" dirty="0"/>
              <a:t>3rd </a:t>
            </a:r>
            <a:r>
              <a:rPr lang="pt-BR" dirty="0" err="1"/>
              <a:t>potential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5442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B370F-8B31-416E-9BBA-578B4B60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759" y="418725"/>
            <a:ext cx="9463010" cy="66810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pt-BR" sz="3600" dirty="0">
                <a:solidFill>
                  <a:schemeClr val="tx1"/>
                </a:solidFill>
              </a:rPr>
            </a:br>
            <a:r>
              <a:rPr lang="pt-BR" sz="4000" dirty="0">
                <a:solidFill>
                  <a:schemeClr val="tx1"/>
                </a:solidFill>
              </a:rPr>
              <a:t>ADDING </a:t>
            </a:r>
            <a:r>
              <a:rPr lang="pt-BR" sz="4000" b="1" dirty="0" err="1">
                <a:solidFill>
                  <a:schemeClr val="tx1"/>
                </a:solidFill>
              </a:rPr>
              <a:t>Ultrasound</a:t>
            </a:r>
            <a:r>
              <a:rPr lang="pt-BR" sz="4000" b="1" dirty="0">
                <a:solidFill>
                  <a:schemeClr val="tx1"/>
                </a:solidFill>
              </a:rPr>
              <a:t> 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tx1"/>
                </a:solidFill>
              </a:rPr>
              <a:t>TO NCS</a:t>
            </a:r>
            <a:br>
              <a:rPr lang="pt-BR" sz="2800" dirty="0">
                <a:solidFill>
                  <a:srgbClr val="FF0000"/>
                </a:solidFill>
              </a:rPr>
            </a:br>
            <a:endParaRPr lang="pt-BR" sz="2800" dirty="0">
              <a:solidFill>
                <a:srgbClr val="FF0000"/>
              </a:solidFill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DA612DDF-57EA-4D93-B051-0E8E62359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540798"/>
              </p:ext>
            </p:extLst>
          </p:nvPr>
        </p:nvGraphicFramePr>
        <p:xfrm>
          <a:off x="2537572" y="3490871"/>
          <a:ext cx="5301393" cy="234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96FF8DF-D10A-4F86-9F75-F2172CFBCD49}"/>
              </a:ext>
            </a:extLst>
          </p:cNvPr>
          <p:cNvSpPr txBox="1"/>
          <p:nvPr/>
        </p:nvSpPr>
        <p:spPr>
          <a:xfrm>
            <a:off x="577517" y="6071834"/>
            <a:ext cx="10779564" cy="46166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 sz="3700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AKITA J,  MILLER LHG, MELLO FMC, BARRETO JA, MOREIRA AL, SALGADO MH, KIRCHNER DR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GARBINO JA.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ultrasonography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doppler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Neurophysiology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2021.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5E3F83-AC31-475F-9036-9C56158660C2}"/>
              </a:ext>
            </a:extLst>
          </p:cNvPr>
          <p:cNvSpPr txBox="1"/>
          <p:nvPr/>
        </p:nvSpPr>
        <p:spPr>
          <a:xfrm>
            <a:off x="5945704" y="2182742"/>
            <a:ext cx="36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X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AAAA4E-1AC4-40A5-9277-AC95D3DB2189}"/>
              </a:ext>
            </a:extLst>
          </p:cNvPr>
          <p:cNvSpPr txBox="1"/>
          <p:nvPr/>
        </p:nvSpPr>
        <p:spPr>
          <a:xfrm>
            <a:off x="8108129" y="3924577"/>
            <a:ext cx="324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still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Schwann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B7E3C3B-D301-4F52-8BEE-D9D15AD54F3F}"/>
              </a:ext>
            </a:extLst>
          </p:cNvPr>
          <p:cNvCxnSpPr>
            <a:cxnSpLocks/>
          </p:cNvCxnSpPr>
          <p:nvPr/>
        </p:nvCxnSpPr>
        <p:spPr>
          <a:xfrm flipH="1">
            <a:off x="6481429" y="4622332"/>
            <a:ext cx="1626700" cy="232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7F75E0FD-C7EC-4C52-8434-11ED6E5F9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05" y="1349538"/>
            <a:ext cx="3784174" cy="196652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C46A780-FB11-470A-870D-27DEAB92A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30" y="1297842"/>
            <a:ext cx="3749879" cy="196652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817592D-643D-F340-5DA8-D502BE31BB11}"/>
              </a:ext>
            </a:extLst>
          </p:cNvPr>
          <p:cNvSpPr txBox="1"/>
          <p:nvPr/>
        </p:nvSpPr>
        <p:spPr>
          <a:xfrm>
            <a:off x="577517" y="4107976"/>
            <a:ext cx="1960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MINIMAL,</a:t>
            </a:r>
          </a:p>
          <a:p>
            <a:r>
              <a:rPr lang="pt-BR" dirty="0"/>
              <a:t>MYELINIC AND AXONAL LESIONS</a:t>
            </a:r>
          </a:p>
        </p:txBody>
      </p:sp>
    </p:spTree>
    <p:extLst>
      <p:ext uri="{BB962C8B-B14F-4D97-AF65-F5344CB8AC3E}">
        <p14:creationId xmlns:p14="http://schemas.microsoft.com/office/powerpoint/2010/main" val="57157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98F09-73C7-4C54-8FBC-F3C3AFE5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71"/>
            <a:ext cx="10515600" cy="11809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3600" dirty="0" err="1"/>
              <a:t>Advanced</a:t>
            </a:r>
            <a:r>
              <a:rPr lang="pt-BR" sz="3600" dirty="0"/>
              <a:t> </a:t>
            </a:r>
            <a:r>
              <a:rPr lang="pt-BR" sz="3600" dirty="0" err="1"/>
              <a:t>stage</a:t>
            </a:r>
            <a:r>
              <a:rPr lang="pt-BR" sz="3600" dirty="0"/>
              <a:t> </a:t>
            </a:r>
            <a:r>
              <a:rPr lang="pt-BR" sz="3600" dirty="0" err="1"/>
              <a:t>of</a:t>
            </a:r>
            <a:r>
              <a:rPr lang="pt-BR" sz="3600" dirty="0"/>
              <a:t> </a:t>
            </a:r>
            <a:r>
              <a:rPr lang="pt-BR" sz="3600" dirty="0" err="1"/>
              <a:t>nerve</a:t>
            </a:r>
            <a:r>
              <a:rPr lang="pt-BR" sz="3600" dirty="0"/>
              <a:t> </a:t>
            </a:r>
            <a:r>
              <a:rPr lang="pt-BR" sz="3600" dirty="0" err="1"/>
              <a:t>injury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FF0000"/>
                </a:solidFill>
              </a:rPr>
              <a:t>axonal </a:t>
            </a:r>
            <a:r>
              <a:rPr lang="pt-BR" sz="3600" dirty="0" err="1">
                <a:solidFill>
                  <a:srgbClr val="FF0000"/>
                </a:solidFill>
              </a:rPr>
              <a:t>loss</a:t>
            </a: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dirty="0"/>
              <a:t>and </a:t>
            </a:r>
            <a:r>
              <a:rPr lang="pt-BR" sz="3600" dirty="0" err="1"/>
              <a:t>fibrosis</a:t>
            </a:r>
            <a:endParaRPr lang="pt-BR" sz="3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2C7ADD-5B1C-4F87-A529-A26869E32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2" y="1568257"/>
            <a:ext cx="5782015" cy="412654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5E44542-0F4E-46A1-9214-6EF210C18864}"/>
              </a:ext>
            </a:extLst>
          </p:cNvPr>
          <p:cNvSpPr txBox="1"/>
          <p:nvPr/>
        </p:nvSpPr>
        <p:spPr>
          <a:xfrm>
            <a:off x="625642" y="5629591"/>
            <a:ext cx="4877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Axonal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pronounced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lesion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in motor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sensory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response).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are still some </a:t>
            </a:r>
            <a:r>
              <a:rPr lang="pt-BR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0BDAEE-E914-4A73-82B2-7ACB9990AB2C}"/>
              </a:ext>
            </a:extLst>
          </p:cNvPr>
          <p:cNvSpPr txBox="1"/>
          <p:nvPr/>
        </p:nvSpPr>
        <p:spPr>
          <a:xfrm>
            <a:off x="6096000" y="5721925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fibrosis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vascularization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point (</a:t>
            </a:r>
            <a:r>
              <a:rPr lang="pt-B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AKITA J et al.2021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Espaço Reservado para Conteúdo 13">
            <a:extLst>
              <a:ext uri="{FF2B5EF4-FFF2-40B4-BE49-F238E27FC236}">
                <a16:creationId xmlns:a16="http://schemas.microsoft.com/office/drawing/2014/main" id="{C00557FB-0F5E-431A-B245-35B7AD048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5290"/>
            <a:ext cx="5118938" cy="3757402"/>
          </a:xfr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C7676969-0F1F-994B-5D9B-269EE9C3E3F6}"/>
              </a:ext>
            </a:extLst>
          </p:cNvPr>
          <p:cNvCxnSpPr>
            <a:cxnSpLocks/>
          </p:cNvCxnSpPr>
          <p:nvPr/>
        </p:nvCxnSpPr>
        <p:spPr>
          <a:xfrm flipH="1" flipV="1">
            <a:off x="9359922" y="2997991"/>
            <a:ext cx="95535" cy="2514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297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F6308CE-B9C9-4210-ACAD-E8CF3353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525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The US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Collor Doppler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useful</a:t>
            </a:r>
            <a:r>
              <a:rPr lang="pt-BR" dirty="0"/>
              <a:t> in </a:t>
            </a:r>
            <a:r>
              <a:rPr lang="pt-BR" dirty="0" err="1"/>
              <a:t>two</a:t>
            </a:r>
            <a:r>
              <a:rPr lang="pt-BR" dirty="0"/>
              <a:t> </a:t>
            </a:r>
            <a:r>
              <a:rPr lang="pt-BR" dirty="0" err="1"/>
              <a:t>conditions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DFB221D-99C5-460B-A9A9-DA366107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31" y="2059453"/>
            <a:ext cx="10769338" cy="30574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nerves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Schwann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cells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ML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macrofages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earlier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myelinic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reactions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T1 &gt; T2) 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nerve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pronounced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axonal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 response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reactions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T1 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T2)</a:t>
            </a: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5A8508-9DA7-48B7-99E2-E3A7ACC1A2AB}"/>
              </a:ext>
            </a:extLst>
          </p:cNvPr>
          <p:cNvSpPr txBox="1"/>
          <p:nvPr/>
        </p:nvSpPr>
        <p:spPr>
          <a:xfrm>
            <a:off x="499832" y="4842808"/>
            <a:ext cx="11048214" cy="1215717"/>
          </a:xfrm>
          <a:prstGeom prst="rect">
            <a:avLst/>
          </a:prstGeom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 sz="3700"/>
            </a:pP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“By adding the ultrasound assessment in these specific cases, neuritis was diagnosed in a greater proportion (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NCS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of the patients”</a:t>
            </a:r>
            <a:endParaRPr lang="pt-BR" sz="24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defRPr sz="3700"/>
            </a:pPr>
            <a:endParaRPr lang="pt-BR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 sz="3700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AKITA J et al. </a:t>
            </a:r>
            <a:r>
              <a:rPr lang="pt-BR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BR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Neurophysiology</a:t>
            </a:r>
            <a:r>
              <a:rPr lang="pt-BR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700"/>
            </a:pP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863893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BAB5C-44BA-45EA-9B54-275AB053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7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pt-BR" sz="4400" dirty="0"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pt-BR" alt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pt-BR" alt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pt-BR" alt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BR" alt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A115B9-69FE-482D-B363-BE90564B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768" y="2254978"/>
            <a:ext cx="10515600" cy="2555154"/>
          </a:xfrm>
        </p:spPr>
        <p:txBody>
          <a:bodyPr>
            <a:normAutofit fontScale="92500" lnSpcReduction="20000"/>
          </a:bodyPr>
          <a:lstStyle/>
          <a:p>
            <a:r>
              <a:rPr lang="pt-BR" sz="3200" dirty="0"/>
              <a:t>INFLAMMATORY – </a:t>
            </a:r>
            <a:r>
              <a:rPr lang="pt-BR" sz="3200" dirty="0" err="1"/>
              <a:t>reactions</a:t>
            </a:r>
            <a:r>
              <a:rPr lang="pt-BR" sz="3200" dirty="0"/>
              <a:t> (</a:t>
            </a:r>
            <a:r>
              <a:rPr lang="pt-BR" sz="3200" dirty="0" err="1"/>
              <a:t>neuritis</a:t>
            </a:r>
            <a:r>
              <a:rPr lang="pt-BR" sz="3200" dirty="0"/>
              <a:t>)</a:t>
            </a:r>
          </a:p>
          <a:p>
            <a:endParaRPr lang="pt-BR" dirty="0"/>
          </a:p>
          <a:p>
            <a:r>
              <a:rPr lang="pt-BR" sz="3200" dirty="0"/>
              <a:t>ENTRAPMENTS – post edema </a:t>
            </a:r>
            <a:r>
              <a:rPr lang="pt-BR" sz="3200" dirty="0" err="1"/>
              <a:t>compression</a:t>
            </a:r>
            <a:r>
              <a:rPr lang="pt-BR" sz="3200" dirty="0"/>
              <a:t> in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600" dirty="0" err="1"/>
              <a:t>anatomi</a:t>
            </a:r>
            <a:r>
              <a:rPr lang="pt-BR" sz="3200" dirty="0" err="1"/>
              <a:t>cal</a:t>
            </a:r>
            <a:r>
              <a:rPr lang="pt-BR" sz="3200" dirty="0"/>
              <a:t> </a:t>
            </a:r>
            <a:r>
              <a:rPr lang="pt-BR" sz="3200" dirty="0" err="1"/>
              <a:t>tunnels</a:t>
            </a:r>
            <a:endParaRPr lang="pt-BR" sz="3200" dirty="0"/>
          </a:p>
          <a:p>
            <a:endParaRPr lang="pt-BR" sz="3200" dirty="0"/>
          </a:p>
          <a:p>
            <a:r>
              <a:rPr lang="pt-BR" sz="3200" dirty="0"/>
              <a:t>NEUROPATHIC PAIN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143A08-B4A3-2E95-FE98-F946C550FD60}"/>
              </a:ext>
            </a:extLst>
          </p:cNvPr>
          <p:cNvSpPr txBox="1"/>
          <p:nvPr/>
        </p:nvSpPr>
        <p:spPr>
          <a:xfrm>
            <a:off x="902768" y="5197777"/>
            <a:ext cx="10644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assess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progression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3200" dirty="0">
                <a:solidFill>
                  <a:srgbClr val="FF0000"/>
                </a:solidFill>
              </a:rPr>
              <a:t>serial evaluation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716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747" y="317796"/>
            <a:ext cx="10802506" cy="1185785"/>
          </a:xfrm>
        </p:spPr>
        <p:txBody>
          <a:bodyPr>
            <a:noAutofit/>
          </a:bodyPr>
          <a:lstStyle/>
          <a:p>
            <a:pPr lvl="1" algn="ctr">
              <a:lnSpc>
                <a:spcPct val="80000"/>
              </a:lnSpc>
            </a:pPr>
            <a:br>
              <a:rPr lang="pt-BR" altLang="pt-BR" sz="2400" dirty="0">
                <a:solidFill>
                  <a:srgbClr val="4D4D4D"/>
                </a:solidFill>
              </a:rPr>
            </a:br>
            <a:r>
              <a:rPr lang="pt-BR" altLang="pt-BR" sz="2400" dirty="0">
                <a:solidFill>
                  <a:srgbClr val="4D4D4D"/>
                </a:solidFill>
              </a:rPr>
              <a:t>Follow </a:t>
            </a:r>
            <a:r>
              <a:rPr lang="pt-BR" altLang="pt-BR" sz="2400" dirty="0" err="1">
                <a:solidFill>
                  <a:srgbClr val="4D4D4D"/>
                </a:solidFill>
              </a:rPr>
              <a:t>up</a:t>
            </a:r>
            <a:r>
              <a:rPr lang="pt-BR" altLang="pt-BR" sz="2400" dirty="0">
                <a:solidFill>
                  <a:srgbClr val="4D4D4D"/>
                </a:solidFill>
              </a:rPr>
              <a:t> </a:t>
            </a:r>
            <a:r>
              <a:rPr lang="pt-BR" altLang="pt-BR" sz="2400" dirty="0" err="1">
                <a:solidFill>
                  <a:srgbClr val="4D4D4D"/>
                </a:solidFill>
              </a:rPr>
              <a:t>with</a:t>
            </a:r>
            <a:r>
              <a:rPr lang="pt-BR" altLang="pt-BR" sz="2400" dirty="0">
                <a:solidFill>
                  <a:srgbClr val="4D4D4D"/>
                </a:solidFill>
              </a:rPr>
              <a:t> a </a:t>
            </a:r>
            <a:r>
              <a:rPr lang="pt-BR" altLang="pt-BR" sz="2400" dirty="0">
                <a:solidFill>
                  <a:srgbClr val="FF0000"/>
                </a:solidFill>
              </a:rPr>
              <a:t>Nerve Score </a:t>
            </a:r>
            <a:r>
              <a:rPr lang="pt-BR" altLang="pt-BR" sz="2400" dirty="0" err="1">
                <a:solidFill>
                  <a:srgbClr val="4D4D4D"/>
                </a:solidFill>
              </a:rPr>
              <a:t>of</a:t>
            </a:r>
            <a:r>
              <a:rPr lang="pt-BR" altLang="pt-BR" sz="2400" dirty="0">
                <a:solidFill>
                  <a:srgbClr val="4D4D4D"/>
                </a:solidFill>
              </a:rPr>
              <a:t> </a:t>
            </a:r>
            <a:r>
              <a:rPr lang="pt-BR" altLang="pt-BR" sz="2400" dirty="0" err="1">
                <a:solidFill>
                  <a:srgbClr val="4D4D4D"/>
                </a:solidFill>
              </a:rPr>
              <a:t>clinical</a:t>
            </a:r>
            <a:r>
              <a:rPr lang="pt-BR" altLang="pt-BR" sz="2400" dirty="0">
                <a:solidFill>
                  <a:srgbClr val="4D4D4D"/>
                </a:solidFill>
              </a:rPr>
              <a:t> data (SW, VMT </a:t>
            </a:r>
            <a:r>
              <a:rPr lang="pt-BR" altLang="pt-BR" sz="2400" dirty="0" err="1">
                <a:solidFill>
                  <a:srgbClr val="4D4D4D"/>
                </a:solidFill>
              </a:rPr>
              <a:t>and</a:t>
            </a:r>
            <a:r>
              <a:rPr lang="pt-BR" altLang="pt-BR" sz="2400" dirty="0">
                <a:solidFill>
                  <a:srgbClr val="4D4D4D"/>
                </a:solidFill>
              </a:rPr>
              <a:t> VAS) </a:t>
            </a:r>
            <a:r>
              <a:rPr lang="pt-BR" altLang="pt-BR" sz="2400" dirty="0" err="1">
                <a:solidFill>
                  <a:srgbClr val="4D4D4D"/>
                </a:solidFill>
              </a:rPr>
              <a:t>during</a:t>
            </a:r>
            <a:r>
              <a:rPr lang="pt-BR" altLang="pt-BR" sz="2400" dirty="0">
                <a:solidFill>
                  <a:srgbClr val="4D4D4D"/>
                </a:solidFill>
              </a:rPr>
              <a:t>  </a:t>
            </a:r>
            <a:r>
              <a:rPr lang="pt-BR" altLang="pt-BR" sz="2400" dirty="0" err="1">
                <a:solidFill>
                  <a:srgbClr val="4D4D4D"/>
                </a:solidFill>
              </a:rPr>
              <a:t>immunossuppressant</a:t>
            </a:r>
            <a:r>
              <a:rPr lang="pt-BR" altLang="pt-BR" sz="2400" dirty="0">
                <a:solidFill>
                  <a:srgbClr val="4D4D4D"/>
                </a:solidFill>
              </a:rPr>
              <a:t> </a:t>
            </a:r>
            <a:r>
              <a:rPr lang="pt-BR" altLang="pt-BR" sz="2400" dirty="0" err="1">
                <a:solidFill>
                  <a:srgbClr val="4D4D4D"/>
                </a:solidFill>
              </a:rPr>
              <a:t>treatment</a:t>
            </a:r>
            <a:r>
              <a:rPr lang="pt-BR" altLang="pt-BR" sz="2400" dirty="0">
                <a:solidFill>
                  <a:srgbClr val="4D4D4D"/>
                </a:solidFill>
              </a:rPr>
              <a:t> (</a:t>
            </a:r>
            <a:r>
              <a:rPr lang="pt-BR" altLang="pt-BR" sz="2400" dirty="0" err="1">
                <a:solidFill>
                  <a:srgbClr val="4D4D4D"/>
                </a:solidFill>
              </a:rPr>
              <a:t>prednisone</a:t>
            </a:r>
            <a:r>
              <a:rPr lang="pt-BR" altLang="pt-BR" sz="2400" dirty="0">
                <a:solidFill>
                  <a:srgbClr val="4D4D4D"/>
                </a:solidFill>
              </a:rPr>
              <a:t>) </a:t>
            </a:r>
            <a:r>
              <a:rPr lang="pt-BR" altLang="pt-BR" sz="2400" dirty="0" err="1">
                <a:solidFill>
                  <a:srgbClr val="4D4D4D"/>
                </a:solidFill>
              </a:rPr>
              <a:t>of</a:t>
            </a:r>
            <a:r>
              <a:rPr lang="pt-BR" altLang="pt-BR" sz="2400" dirty="0">
                <a:solidFill>
                  <a:srgbClr val="4D4D4D"/>
                </a:solidFill>
              </a:rPr>
              <a:t> </a:t>
            </a:r>
            <a:r>
              <a:rPr lang="pt-BR" altLang="pt-BR" sz="2400" dirty="0" err="1">
                <a:solidFill>
                  <a:srgbClr val="4D4D4D"/>
                </a:solidFill>
              </a:rPr>
              <a:t>upper</a:t>
            </a:r>
            <a:r>
              <a:rPr lang="pt-BR" altLang="pt-BR" sz="2400" dirty="0">
                <a:solidFill>
                  <a:srgbClr val="4D4D4D"/>
                </a:solidFill>
              </a:rPr>
              <a:t> </a:t>
            </a:r>
            <a:r>
              <a:rPr lang="pt-BR" altLang="pt-BR" sz="2400" dirty="0" err="1">
                <a:solidFill>
                  <a:srgbClr val="4D4D4D"/>
                </a:solidFill>
              </a:rPr>
              <a:t>limbs</a:t>
            </a:r>
            <a:r>
              <a:rPr lang="pt-BR" altLang="pt-BR" sz="2400" dirty="0">
                <a:solidFill>
                  <a:srgbClr val="4D4D4D"/>
                </a:solidFill>
              </a:rPr>
              <a:t> </a:t>
            </a:r>
            <a:r>
              <a:rPr lang="pt-BR" altLang="pt-BR" sz="2400" dirty="0" err="1">
                <a:solidFill>
                  <a:srgbClr val="4D4D4D"/>
                </a:solidFill>
              </a:rPr>
              <a:t>nerves</a:t>
            </a:r>
            <a:r>
              <a:rPr lang="pt-BR" altLang="pt-BR" sz="2400" dirty="0">
                <a:solidFill>
                  <a:srgbClr val="4D4D4D"/>
                </a:solidFill>
              </a:rPr>
              <a:t> (</a:t>
            </a:r>
            <a:r>
              <a:rPr lang="pt-BR" altLang="pt-BR" sz="2400" dirty="0" err="1">
                <a:solidFill>
                  <a:srgbClr val="FF0000"/>
                </a:solidFill>
              </a:rPr>
              <a:t>months</a:t>
            </a:r>
            <a:r>
              <a:rPr lang="pt-BR" altLang="pt-BR" sz="2400" dirty="0">
                <a:solidFill>
                  <a:srgbClr val="4D4D4D"/>
                </a:solidFill>
              </a:rPr>
              <a:t>): 	</a:t>
            </a:r>
            <a:br>
              <a:rPr lang="pt-BR" altLang="pt-BR" sz="2400" dirty="0">
                <a:solidFill>
                  <a:srgbClr val="4D4D4D"/>
                </a:solidFill>
              </a:rPr>
            </a:br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143000" y="1676400"/>
          <a:ext cx="6824133" cy="418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2463800" y="6248247"/>
            <a:ext cx="7154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/>
              <a:t>GARBINO JA, HEISE CO, MARQUES </a:t>
            </a:r>
            <a:r>
              <a:rPr lang="pt-BR" altLang="pt-BR" sz="1400" dirty="0" err="1"/>
              <a:t>WJr</a:t>
            </a:r>
            <a:r>
              <a:rPr lang="pt-BR" altLang="pt-BR" sz="1400" dirty="0"/>
              <a:t>. </a:t>
            </a:r>
            <a:r>
              <a:rPr lang="pt-BR" altLang="pt-BR" sz="1400" dirty="0" err="1">
                <a:hlinkClick r:id="rId4" tooltip="Assessing nerves in leprosy"/>
              </a:rPr>
              <a:t>Assessing</a:t>
            </a:r>
            <a:r>
              <a:rPr lang="pt-BR" altLang="pt-BR" sz="1400" dirty="0">
                <a:hlinkClick r:id="rId4" tooltip="Assessing nerves in leprosy"/>
              </a:rPr>
              <a:t> </a:t>
            </a:r>
            <a:r>
              <a:rPr lang="pt-BR" altLang="pt-BR" sz="1400" dirty="0" err="1">
                <a:hlinkClick r:id="rId4" tooltip="Assessing nerves in leprosy"/>
              </a:rPr>
              <a:t>nerves</a:t>
            </a:r>
            <a:r>
              <a:rPr lang="pt-BR" altLang="pt-BR" sz="1400" dirty="0">
                <a:hlinkClick r:id="rId4" tooltip="Assessing nerves in leprosy"/>
              </a:rPr>
              <a:t> in </a:t>
            </a:r>
            <a:r>
              <a:rPr lang="pt-BR" altLang="pt-BR" sz="1400" dirty="0" err="1">
                <a:hlinkClick r:id="rId4" tooltip="Assessing nerves in leprosy"/>
              </a:rPr>
              <a:t>leprosy</a:t>
            </a:r>
            <a:r>
              <a:rPr lang="pt-BR" altLang="pt-BR" sz="1400" dirty="0"/>
              <a:t>. </a:t>
            </a:r>
            <a:r>
              <a:rPr lang="pt-BR" altLang="pt-BR" sz="1400" dirty="0" err="1"/>
              <a:t>Clinics</a:t>
            </a:r>
            <a:r>
              <a:rPr lang="pt-BR" altLang="pt-BR" sz="1400" dirty="0"/>
              <a:t> in </a:t>
            </a:r>
            <a:r>
              <a:rPr lang="pt-BR" altLang="pt-BR" sz="1400" dirty="0" err="1"/>
              <a:t>Dermatology</a:t>
            </a:r>
            <a:r>
              <a:rPr lang="pt-BR" altLang="pt-BR" sz="1400" dirty="0"/>
              <a:t>, 2015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63800" y="2243667"/>
            <a:ext cx="2202468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err="1"/>
              <a:t>Prednisone</a:t>
            </a:r>
            <a:r>
              <a:rPr lang="pt-BR" sz="2000" dirty="0"/>
              <a:t> curve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3124200" y="2641600"/>
            <a:ext cx="160867" cy="355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8328538" y="1805273"/>
            <a:ext cx="2961895" cy="369332"/>
          </a:xfrm>
          <a:prstGeom prst="rect">
            <a:avLst/>
          </a:prstGeom>
          <a:ln w="19050">
            <a:solidFill>
              <a:srgbClr val="3333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Normal response ↓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328539" y="2565134"/>
            <a:ext cx="2961896" cy="1477328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/>
              <a:t>Normal response↓, </a:t>
            </a:r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symptoms</a:t>
            </a:r>
            <a:r>
              <a:rPr lang="pt-BR" dirty="0"/>
              <a:t>  </a:t>
            </a:r>
            <a:r>
              <a:rPr lang="pt-BR" dirty="0" err="1"/>
              <a:t>persist</a:t>
            </a:r>
            <a:endParaRPr lang="pt-BR" dirty="0"/>
          </a:p>
          <a:p>
            <a:r>
              <a:rPr lang="pt-BR" dirty="0"/>
              <a:t>= </a:t>
            </a:r>
            <a:r>
              <a:rPr lang="pt-BR" dirty="0" err="1">
                <a:solidFill>
                  <a:srgbClr val="FF0000"/>
                </a:solidFill>
              </a:rPr>
              <a:t>Neuropathic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pain</a:t>
            </a:r>
            <a:r>
              <a:rPr lang="pt-BR" dirty="0">
                <a:solidFill>
                  <a:srgbClr val="FF0000"/>
                </a:solidFill>
              </a:rPr>
              <a:t> ?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DN4/LANS </a:t>
            </a:r>
            <a:r>
              <a:rPr lang="pt-BR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questionaries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5689902" y="2322616"/>
            <a:ext cx="2448137" cy="1157175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5867400" y="3408118"/>
            <a:ext cx="2461139" cy="174172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8328539" y="4562279"/>
            <a:ext cx="296189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No response, </a:t>
            </a:r>
            <a:r>
              <a:rPr lang="pt-BR" dirty="0" err="1"/>
              <a:t>despite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sufficient</a:t>
            </a:r>
            <a:r>
              <a:rPr lang="pt-BR" dirty="0"/>
              <a:t> </a:t>
            </a:r>
            <a:r>
              <a:rPr lang="pt-BR" dirty="0" err="1"/>
              <a:t>immunossuppressant</a:t>
            </a:r>
            <a:r>
              <a:rPr lang="pt-BR" dirty="0"/>
              <a:t> doses </a:t>
            </a:r>
            <a:r>
              <a:rPr lang="pt-BR" dirty="0">
                <a:solidFill>
                  <a:srgbClr val="FF0000"/>
                </a:solidFill>
              </a:rPr>
              <a:t>1mg/Kg</a:t>
            </a:r>
            <a:r>
              <a:rPr lang="pt-BR" dirty="0"/>
              <a:t>= </a:t>
            </a:r>
            <a:r>
              <a:rPr lang="pt-BR" dirty="0" err="1">
                <a:solidFill>
                  <a:srgbClr val="FF0000"/>
                </a:solidFill>
              </a:rPr>
              <a:t>entrapment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?</a:t>
            </a:r>
            <a:r>
              <a:rPr lang="pt-BR" dirty="0"/>
              <a:t> 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H="1" flipV="1">
            <a:off x="6572249" y="3965784"/>
            <a:ext cx="1565790" cy="1052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5504" y="385011"/>
            <a:ext cx="10810754" cy="1224127"/>
          </a:xfrm>
        </p:spPr>
        <p:txBody>
          <a:bodyPr>
            <a:noAutofit/>
          </a:bodyPr>
          <a:lstStyle/>
          <a:p>
            <a:pPr algn="ctr"/>
            <a:r>
              <a:rPr kumimoji="0" lang="pt-BR" altLang="pt-BR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kumimoji="0" lang="pt-BR" altLang="pt-BR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pt-BR" altLang="pt-BR" sz="2800" b="0" i="0" u="sng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kumimoji="0" lang="pt-BR" altLang="pt-BR" sz="2800" b="0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800" b="0" i="0" u="sng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cellularity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pt-BR" altLang="pt-BR" sz="2800" b="0" i="0" u="sng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remyelination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(TD) </a:t>
            </a:r>
            <a:r>
              <a:rPr kumimoji="0" lang="pt-BR" altLang="pt-BR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8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Nerve Score 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CURVES </a:t>
            </a:r>
            <a:r>
              <a:rPr kumimoji="0" lang="pt-BR" altLang="pt-BR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similar (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t-BR" altLang="pt-BR" sz="2800" dirty="0" err="1">
                <a:solidFill>
                  <a:srgbClr val="FF0000"/>
                </a:solidFill>
              </a:rPr>
              <a:t>months</a:t>
            </a:r>
            <a:r>
              <a:rPr lang="pt-BR" altLang="pt-BR" sz="2800" dirty="0"/>
              <a:t>)</a:t>
            </a:r>
            <a:b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pt-BR" altLang="pt-BR" sz="2800" dirty="0">
              <a:latin typeface="Arial Rounded MT Bold" pitchFamily="34" charset="0"/>
            </a:endParaRPr>
          </a:p>
        </p:txBody>
      </p:sp>
      <p:graphicFrame>
        <p:nvGraphicFramePr>
          <p:cNvPr id="63385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6095999" y="1757737"/>
          <a:ext cx="4282379" cy="32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570185" imgH="3299476" progId="Excel.Sheet.8">
                  <p:embed/>
                </p:oleObj>
              </mc:Choice>
              <mc:Fallback>
                <p:oleObj name="Worksheet" r:id="rId3" imgW="5570185" imgH="3299476" progId="Excel.Sheet.8">
                  <p:embed/>
                  <p:pic>
                    <p:nvPicPr>
                      <p:cNvPr id="6338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9" y="1757737"/>
                        <a:ext cx="4282379" cy="32067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CC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3860" name="Picture 4" descr="Little cellular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04" y="1739566"/>
            <a:ext cx="4257966" cy="3224959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1340428" y="5171393"/>
            <a:ext cx="4032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dirty="0" err="1">
                <a:solidFill>
                  <a:srgbClr val="292929"/>
                </a:solidFill>
              </a:rPr>
              <a:t>Skin</a:t>
            </a:r>
            <a:r>
              <a:rPr lang="pt-BR" altLang="pt-BR" sz="2000" b="1" dirty="0">
                <a:solidFill>
                  <a:srgbClr val="292929"/>
                </a:solidFill>
              </a:rPr>
              <a:t> </a:t>
            </a:r>
            <a:r>
              <a:rPr lang="pt-BR" altLang="pt-BR" sz="2000" b="1" dirty="0" err="1">
                <a:solidFill>
                  <a:srgbClr val="292929"/>
                </a:solidFill>
              </a:rPr>
              <a:t>inflammatory</a:t>
            </a:r>
            <a:r>
              <a:rPr lang="pt-BR" altLang="pt-BR" sz="2000" b="1" dirty="0">
                <a:solidFill>
                  <a:srgbClr val="292929"/>
                </a:solidFill>
              </a:rPr>
              <a:t> </a:t>
            </a:r>
            <a:r>
              <a:rPr lang="pt-BR" altLang="pt-BR" sz="2000" b="1" dirty="0" err="1">
                <a:solidFill>
                  <a:srgbClr val="292929"/>
                </a:solidFill>
              </a:rPr>
              <a:t>cells</a:t>
            </a:r>
            <a:endParaRPr lang="pt-BR" altLang="pt-BR" sz="2000" b="1" dirty="0">
              <a:solidFill>
                <a:srgbClr val="292929"/>
              </a:solidFill>
            </a:endParaRPr>
          </a:p>
        </p:txBody>
      </p:sp>
      <p:sp>
        <p:nvSpPr>
          <p:cNvPr id="633862" name="Text Box 6"/>
          <p:cNvSpPr txBox="1">
            <a:spLocks noChangeArrowheads="1"/>
          </p:cNvSpPr>
          <p:nvPr/>
        </p:nvSpPr>
        <p:spPr bwMode="auto">
          <a:xfrm>
            <a:off x="6095999" y="5196196"/>
            <a:ext cx="4209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dirty="0" err="1">
                <a:solidFill>
                  <a:srgbClr val="292929"/>
                </a:solidFill>
              </a:rPr>
              <a:t>Inflammation</a:t>
            </a:r>
            <a:r>
              <a:rPr lang="pt-BR" altLang="pt-BR" sz="2000" b="1" dirty="0">
                <a:solidFill>
                  <a:srgbClr val="292929"/>
                </a:solidFill>
              </a:rPr>
              <a:t> in </a:t>
            </a:r>
            <a:r>
              <a:rPr lang="pt-BR" altLang="pt-BR" sz="2000" b="1" dirty="0" err="1">
                <a:solidFill>
                  <a:srgbClr val="292929"/>
                </a:solidFill>
              </a:rPr>
              <a:t>Schwann</a:t>
            </a:r>
            <a:r>
              <a:rPr lang="pt-BR" altLang="pt-BR" sz="2000" b="1" dirty="0">
                <a:solidFill>
                  <a:srgbClr val="292929"/>
                </a:solidFill>
              </a:rPr>
              <a:t> </a:t>
            </a:r>
            <a:r>
              <a:rPr lang="pt-BR" altLang="pt-BR" sz="2000" b="1" dirty="0" err="1">
                <a:solidFill>
                  <a:srgbClr val="292929"/>
                </a:solidFill>
              </a:rPr>
              <a:t>cells</a:t>
            </a:r>
            <a:r>
              <a:rPr lang="pt-BR" altLang="pt-BR" sz="2000" b="1" dirty="0">
                <a:solidFill>
                  <a:srgbClr val="292929"/>
                </a:solidFill>
              </a:rPr>
              <a:t> </a:t>
            </a:r>
            <a:endParaRPr lang="pt-BR" altLang="pt-BR" sz="2000" dirty="0">
              <a:solidFill>
                <a:srgbClr val="292929"/>
              </a:solidFill>
            </a:endParaRPr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1723404" y="5778372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LITTLE ET AL.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Cellularity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-INF, IL-12,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iNOS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altLang="pt-BR" sz="1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steroids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2001</a:t>
            </a:r>
            <a:endParaRPr lang="en-GB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6095999" y="5683806"/>
            <a:ext cx="43725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>
              <a:spcBef>
                <a:spcPct val="50000"/>
              </a:spcBef>
            </a:pPr>
            <a:r>
              <a:rPr lang="en-GB" altLang="pt-BR" sz="1200" dirty="0">
                <a:solidFill>
                  <a:srgbClr val="292929"/>
                </a:solidFill>
              </a:rPr>
              <a:t>GARBINO JA et al. </a:t>
            </a:r>
            <a:r>
              <a:rPr lang="en-US" sz="1200" dirty="0"/>
              <a:t>A randomized clinical trial of oral steroids for ulnar neuropathy in type 1 and type 2 </a:t>
            </a:r>
            <a:r>
              <a:rPr lang="en-US" sz="1200" dirty="0" err="1"/>
              <a:t>eactions</a:t>
            </a:r>
            <a:r>
              <a:rPr lang="en-US" sz="1200" dirty="0"/>
              <a:t>. </a:t>
            </a:r>
            <a:r>
              <a:rPr lang="en-GB" altLang="pt-BR" sz="1200" dirty="0" err="1">
                <a:solidFill>
                  <a:srgbClr val="292929"/>
                </a:solidFill>
              </a:rPr>
              <a:t>Arq</a:t>
            </a:r>
            <a:r>
              <a:rPr lang="en-GB" altLang="pt-BR" sz="1200" dirty="0">
                <a:solidFill>
                  <a:srgbClr val="292929"/>
                </a:solidFill>
              </a:rPr>
              <a:t>. Neuro-</a:t>
            </a:r>
            <a:r>
              <a:rPr lang="en-GB" altLang="pt-BR" sz="1200" dirty="0" err="1">
                <a:solidFill>
                  <a:srgbClr val="292929"/>
                </a:solidFill>
              </a:rPr>
              <a:t>psiquiatr</a:t>
            </a:r>
            <a:r>
              <a:rPr lang="en-GB" altLang="pt-BR" sz="1200" dirty="0">
                <a:solidFill>
                  <a:srgbClr val="292929"/>
                </a:solidFill>
              </a:rPr>
              <a:t>. </a:t>
            </a:r>
            <a:r>
              <a:rPr lang="en-US" altLang="pt-BR" sz="1200" dirty="0">
                <a:solidFill>
                  <a:srgbClr val="292929"/>
                </a:solidFill>
              </a:rPr>
              <a:t>2008</a:t>
            </a:r>
            <a:endParaRPr lang="en-GB" altLang="pt-BR" sz="1200" dirty="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A2B31156-5FF2-4F3F-834C-5CE8C8D2CD7F}"/>
              </a:ext>
            </a:extLst>
          </p:cNvPr>
          <p:cNvCxnSpPr>
            <a:cxnSpLocks/>
          </p:cNvCxnSpPr>
          <p:nvPr/>
        </p:nvCxnSpPr>
        <p:spPr>
          <a:xfrm>
            <a:off x="2719946" y="2840189"/>
            <a:ext cx="1273215" cy="1134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F439DDA-4643-4726-923C-6E8D4390E67E}"/>
              </a:ext>
            </a:extLst>
          </p:cNvPr>
          <p:cNvCxnSpPr/>
          <p:nvPr/>
        </p:nvCxnSpPr>
        <p:spPr>
          <a:xfrm>
            <a:off x="6678592" y="263902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8E8AA384-D0B0-4593-BE6C-62A41FA14BF8}"/>
              </a:ext>
            </a:extLst>
          </p:cNvPr>
          <p:cNvCxnSpPr>
            <a:cxnSpLocks/>
          </p:cNvCxnSpPr>
          <p:nvPr/>
        </p:nvCxnSpPr>
        <p:spPr>
          <a:xfrm>
            <a:off x="6991109" y="228021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AEB101E-8AE2-4951-B51E-6E033B9EF83E}"/>
              </a:ext>
            </a:extLst>
          </p:cNvPr>
          <p:cNvCxnSpPr>
            <a:cxnSpLocks/>
          </p:cNvCxnSpPr>
          <p:nvPr/>
        </p:nvCxnSpPr>
        <p:spPr>
          <a:xfrm>
            <a:off x="6875362" y="2132856"/>
            <a:ext cx="1776922" cy="1296144"/>
          </a:xfrm>
          <a:prstGeom prst="straightConnector1">
            <a:avLst/>
          </a:prstGeom>
          <a:ln w="19050">
            <a:solidFill>
              <a:srgbClr val="66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79B769D-A433-4209-8B19-D5CEB35FFE10}"/>
              </a:ext>
            </a:extLst>
          </p:cNvPr>
          <p:cNvCxnSpPr/>
          <p:nvPr/>
        </p:nvCxnSpPr>
        <p:spPr>
          <a:xfrm flipV="1">
            <a:off x="7951808" y="2801073"/>
            <a:ext cx="0" cy="1307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2">
            <a:extLst>
              <a:ext uri="{FF2B5EF4-FFF2-40B4-BE49-F238E27FC236}">
                <a16:creationId xmlns:a16="http://schemas.microsoft.com/office/drawing/2014/main" id="{6A80CEF4-23A7-40AA-B671-E8422898D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6246" y="-26745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46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ECEB6-E4B6-4AD9-9C6A-644B2F06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7285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err="1"/>
              <a:t>On</a:t>
            </a:r>
            <a:r>
              <a:rPr lang="pt-BR" sz="2800" dirty="0"/>
              <a:t> US </a:t>
            </a:r>
            <a:r>
              <a:rPr lang="pt-BR" sz="2800" dirty="0" err="1"/>
              <a:t>we</a:t>
            </a:r>
            <a:r>
              <a:rPr lang="pt-BR" sz="2800" dirty="0"/>
              <a:t> </a:t>
            </a:r>
            <a:r>
              <a:rPr lang="pt-BR" sz="2800" dirty="0" err="1"/>
              <a:t>can</a:t>
            </a:r>
            <a:r>
              <a:rPr lang="pt-BR" sz="2800" dirty="0"/>
              <a:t> observe 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err="1">
                <a:solidFill>
                  <a:srgbClr val="FF0000"/>
                </a:solidFill>
              </a:rPr>
              <a:t>vascularization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err="1">
                <a:solidFill>
                  <a:srgbClr val="FF0000"/>
                </a:solidFill>
              </a:rPr>
              <a:t>reduction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err="1"/>
              <a:t>intra</a:t>
            </a:r>
            <a:r>
              <a:rPr lang="pt-BR" sz="2800" dirty="0"/>
              <a:t> and perineural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treatment</a:t>
            </a:r>
            <a:endParaRPr lang="pt-BR" sz="2800" dirty="0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5D5B6B3B-C8BC-44A9-A53E-3C34E8CE4D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7" y="1244392"/>
            <a:ext cx="4586569" cy="3722302"/>
          </a:xfr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7BE124E-6132-40D8-B61B-F7F15385F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4392"/>
            <a:ext cx="4963070" cy="372230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30848F-7EFB-97A1-6963-DC3089C7D5DF}"/>
              </a:ext>
            </a:extLst>
          </p:cNvPr>
          <p:cNvSpPr txBox="1"/>
          <p:nvPr/>
        </p:nvSpPr>
        <p:spPr>
          <a:xfrm>
            <a:off x="965647" y="394636"/>
            <a:ext cx="10478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FOLLOW-UP USING COLLOR DOPPLER US </a:t>
            </a:r>
          </a:p>
        </p:txBody>
      </p:sp>
    </p:spTree>
    <p:extLst>
      <p:ext uri="{BB962C8B-B14F-4D97-AF65-F5344CB8AC3E}">
        <p14:creationId xmlns:p14="http://schemas.microsoft.com/office/powerpoint/2010/main" val="3225888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35A8CF4-89D8-472B-A206-DDB802C6C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518" y="2410691"/>
            <a:ext cx="9144000" cy="1234354"/>
          </a:xfrm>
        </p:spPr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ENTRAPMENTS </a:t>
            </a:r>
          </a:p>
        </p:txBody>
      </p:sp>
    </p:spTree>
    <p:extLst>
      <p:ext uri="{BB962C8B-B14F-4D97-AF65-F5344CB8AC3E}">
        <p14:creationId xmlns:p14="http://schemas.microsoft.com/office/powerpoint/2010/main" val="235912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 “</a:t>
            </a:r>
            <a:r>
              <a:rPr lang="pt-BR" sz="3600" b="1" dirty="0"/>
              <a:t>NEGLECTED DISEASES</a:t>
            </a:r>
            <a:r>
              <a:rPr lang="pt-BR" sz="3600" dirty="0"/>
              <a:t>” -  WHO </a:t>
            </a:r>
            <a:br>
              <a:rPr lang="pt-BR" sz="3600" dirty="0"/>
            </a:br>
            <a:r>
              <a:rPr lang="en-US" sz="2700" b="1" dirty="0"/>
              <a:t>TDR</a:t>
            </a:r>
            <a:r>
              <a:rPr lang="en-US" sz="2700" dirty="0"/>
              <a:t> </a:t>
            </a:r>
            <a:r>
              <a:rPr lang="en-US" sz="2700" dirty="0" err="1"/>
              <a:t>Programm</a:t>
            </a:r>
            <a:r>
              <a:rPr lang="en-US" sz="2700" dirty="0"/>
              <a:t> for Research and Training in Tropical Diseases</a:t>
            </a:r>
            <a:endParaRPr lang="pt-BR" b="1" baseline="30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6663" y="1798758"/>
            <a:ext cx="9198591" cy="42215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lvl="1">
              <a:buNone/>
            </a:pPr>
            <a:r>
              <a:rPr lang="pt-BR" sz="2000" b="1" dirty="0" err="1"/>
              <a:t>Bacterial</a:t>
            </a:r>
            <a:r>
              <a:rPr lang="pt-BR" sz="2000" b="1" dirty="0"/>
              <a:t> </a:t>
            </a:r>
            <a:r>
              <a:rPr lang="pt-BR" sz="2000" b="1" dirty="0" err="1"/>
              <a:t>infections</a:t>
            </a:r>
            <a:r>
              <a:rPr lang="pt-BR" sz="2000" dirty="0"/>
              <a:t>  </a:t>
            </a:r>
          </a:p>
          <a:p>
            <a:pPr lvl="1">
              <a:buNone/>
            </a:pPr>
            <a:r>
              <a:rPr lang="pt-BR" sz="2000" dirty="0" err="1"/>
              <a:t>Bartonella</a:t>
            </a:r>
            <a:r>
              <a:rPr lang="pt-BR" sz="2000" dirty="0"/>
              <a:t> </a:t>
            </a:r>
          </a:p>
          <a:p>
            <a:pPr lvl="1">
              <a:buNone/>
            </a:pPr>
            <a:r>
              <a:rPr lang="pt-BR" sz="2000" dirty="0" err="1"/>
              <a:t>Bovine</a:t>
            </a:r>
            <a:r>
              <a:rPr lang="pt-BR" sz="2000" dirty="0"/>
              <a:t> </a:t>
            </a:r>
            <a:r>
              <a:rPr lang="pt-BR" sz="2000" dirty="0" err="1"/>
              <a:t>Tuberculosis</a:t>
            </a:r>
            <a:r>
              <a:rPr lang="pt-BR" sz="2000" dirty="0"/>
              <a:t> in </a:t>
            </a:r>
            <a:r>
              <a:rPr lang="pt-BR" sz="2000" dirty="0" err="1"/>
              <a:t>Humans</a:t>
            </a:r>
            <a:endParaRPr lang="pt-BR" sz="2000" dirty="0"/>
          </a:p>
          <a:p>
            <a:pPr lvl="1">
              <a:buNone/>
            </a:pPr>
            <a:r>
              <a:rPr lang="pt-BR" sz="2000" dirty="0" err="1"/>
              <a:t>Buruli</a:t>
            </a:r>
            <a:r>
              <a:rPr lang="pt-BR" sz="2000" dirty="0"/>
              <a:t> </a:t>
            </a:r>
            <a:r>
              <a:rPr lang="pt-BR" sz="2000" dirty="0" err="1"/>
              <a:t>Ulcer</a:t>
            </a:r>
            <a:endParaRPr lang="pt-BR" sz="2000" dirty="0"/>
          </a:p>
          <a:p>
            <a:pPr lvl="1">
              <a:buNone/>
            </a:pPr>
            <a:r>
              <a:rPr lang="pt-BR" sz="2000" dirty="0" err="1"/>
              <a:t>Cholera</a:t>
            </a:r>
            <a:endParaRPr lang="pt-BR" sz="2000" dirty="0"/>
          </a:p>
          <a:p>
            <a:pPr lvl="1">
              <a:buNone/>
            </a:pPr>
            <a:r>
              <a:rPr lang="pt-BR" sz="2000" dirty="0" err="1"/>
              <a:t>Enteric</a:t>
            </a:r>
            <a:r>
              <a:rPr lang="pt-BR" sz="2000" dirty="0"/>
              <a:t> </a:t>
            </a:r>
            <a:r>
              <a:rPr lang="pt-BR" sz="2000" dirty="0" err="1"/>
              <a:t>pathogens</a:t>
            </a:r>
            <a:endParaRPr lang="pt-BR" sz="2000" dirty="0"/>
          </a:p>
          <a:p>
            <a:pPr lvl="1">
              <a:buNone/>
            </a:pPr>
            <a:r>
              <a:rPr lang="pt-BR" sz="2000" dirty="0"/>
              <a:t>(</a:t>
            </a:r>
            <a:r>
              <a:rPr lang="pt-BR" sz="2000" dirty="0" err="1"/>
              <a:t>Shigella</a:t>
            </a:r>
            <a:r>
              <a:rPr lang="pt-BR" sz="2000" dirty="0"/>
              <a:t>, </a:t>
            </a:r>
            <a:r>
              <a:rPr lang="pt-BR" sz="2000" dirty="0" err="1"/>
              <a:t>Salmonella</a:t>
            </a:r>
            <a:r>
              <a:rPr lang="pt-BR" sz="2000" dirty="0"/>
              <a:t>, E. coli)</a:t>
            </a:r>
          </a:p>
          <a:p>
            <a:pPr lvl="1">
              <a:buNone/>
            </a:pPr>
            <a:r>
              <a:rPr lang="pt-BR" sz="3200" b="1" dirty="0">
                <a:solidFill>
                  <a:srgbClr val="FF0000"/>
                </a:solidFill>
              </a:rPr>
              <a:t>Leprosy</a:t>
            </a:r>
          </a:p>
          <a:p>
            <a:pPr lvl="1">
              <a:buNone/>
            </a:pPr>
            <a:r>
              <a:rPr lang="pt-BR" sz="2000" dirty="0" err="1"/>
              <a:t>Leptospirosis</a:t>
            </a:r>
            <a:endParaRPr lang="pt-BR" sz="2000" dirty="0"/>
          </a:p>
          <a:p>
            <a:pPr lvl="1">
              <a:buNone/>
            </a:pPr>
            <a:r>
              <a:rPr lang="pt-BR" sz="2000" dirty="0" err="1"/>
              <a:t>Relapsing</a:t>
            </a:r>
            <a:r>
              <a:rPr lang="pt-BR" sz="2000" dirty="0"/>
              <a:t> </a:t>
            </a:r>
            <a:r>
              <a:rPr lang="pt-BR" sz="2000" dirty="0" err="1"/>
              <a:t>Fever</a:t>
            </a:r>
            <a:endParaRPr lang="pt-BR" sz="2000" dirty="0"/>
          </a:p>
          <a:p>
            <a:pPr lvl="1">
              <a:buNone/>
            </a:pPr>
            <a:r>
              <a:rPr lang="pt-BR" sz="2000" dirty="0" err="1"/>
              <a:t>Trachoma</a:t>
            </a:r>
            <a:endParaRPr lang="pt-BR" sz="2000" dirty="0"/>
          </a:p>
          <a:p>
            <a:pPr lvl="1">
              <a:buNone/>
            </a:pPr>
            <a:r>
              <a:rPr lang="pt-BR" sz="2000" dirty="0" err="1"/>
              <a:t>Treponematoses</a:t>
            </a:r>
            <a:r>
              <a:rPr lang="pt-BR" sz="2000" dirty="0"/>
              <a:t> (</a:t>
            </a:r>
            <a:r>
              <a:rPr lang="pt-BR" sz="2000" dirty="0" err="1"/>
              <a:t>Bejel</a:t>
            </a:r>
            <a:r>
              <a:rPr lang="pt-BR" sz="2000" dirty="0"/>
              <a:t>,Pinta,</a:t>
            </a:r>
          </a:p>
          <a:p>
            <a:pPr lvl="1">
              <a:buNone/>
            </a:pPr>
            <a:r>
              <a:rPr lang="pt-BR" sz="2000" b="1" dirty="0" err="1">
                <a:solidFill>
                  <a:schemeClr val="tx1"/>
                </a:solidFill>
              </a:rPr>
              <a:t>Syphilis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dirty="0" err="1"/>
              <a:t>Yaws</a:t>
            </a:r>
            <a:r>
              <a:rPr lang="pt-BR" sz="2000" dirty="0"/>
              <a:t>)</a:t>
            </a:r>
          </a:p>
          <a:p>
            <a:pPr lvl="1">
              <a:buNone/>
            </a:pPr>
            <a:endParaRPr lang="pt-BR" sz="2000" b="1" dirty="0"/>
          </a:p>
          <a:p>
            <a:pPr lvl="1">
              <a:buNone/>
            </a:pPr>
            <a:r>
              <a:rPr lang="pt-BR" sz="2000" b="1" dirty="0" err="1"/>
              <a:t>Fungal</a:t>
            </a:r>
            <a:r>
              <a:rPr lang="pt-BR" sz="2000" b="1" dirty="0"/>
              <a:t>  </a:t>
            </a:r>
            <a:r>
              <a:rPr lang="pt-BR" sz="2000" b="1" dirty="0" err="1"/>
              <a:t>Infections</a:t>
            </a:r>
            <a:endParaRPr lang="pt-BR" sz="2000" b="1" dirty="0"/>
          </a:p>
          <a:p>
            <a:pPr lvl="1">
              <a:buNone/>
            </a:pPr>
            <a:r>
              <a:rPr lang="pt-BR" sz="2000" dirty="0" err="1"/>
              <a:t>Mycetoma</a:t>
            </a:r>
            <a:endParaRPr lang="pt-BR" sz="2000" dirty="0"/>
          </a:p>
          <a:p>
            <a:pPr lvl="1">
              <a:buNone/>
            </a:pPr>
            <a:r>
              <a:rPr lang="pt-BR" sz="2000" b="1" dirty="0" err="1">
                <a:solidFill>
                  <a:schemeClr val="tx1"/>
                </a:solidFill>
              </a:rPr>
              <a:t>Paracoccidiomycosis</a:t>
            </a:r>
            <a:endParaRPr lang="pt-BR" sz="2000" b="1" dirty="0">
              <a:solidFill>
                <a:schemeClr val="tx1"/>
              </a:solidFill>
            </a:endParaRPr>
          </a:p>
          <a:p>
            <a:pPr lvl="1">
              <a:buNone/>
            </a:pPr>
            <a:endParaRPr lang="pt-BR" sz="2000" b="1" dirty="0"/>
          </a:p>
          <a:p>
            <a:pPr lvl="1">
              <a:buNone/>
            </a:pPr>
            <a:r>
              <a:rPr lang="pt-BR" sz="2000" b="1" dirty="0" err="1"/>
              <a:t>Ectoparasitic</a:t>
            </a:r>
            <a:r>
              <a:rPr lang="pt-BR" sz="2000" b="1" dirty="0"/>
              <a:t> </a:t>
            </a:r>
            <a:r>
              <a:rPr lang="pt-BR" sz="2000" b="1" dirty="0" err="1"/>
              <a:t>Infections</a:t>
            </a:r>
            <a:endParaRPr lang="pt-BR" sz="2000" b="1" dirty="0"/>
          </a:p>
          <a:p>
            <a:pPr lvl="1">
              <a:buNone/>
            </a:pPr>
            <a:r>
              <a:rPr lang="pt-BR" sz="2000" dirty="0" err="1"/>
              <a:t>Scabies</a:t>
            </a:r>
            <a:endParaRPr lang="pt-BR" sz="2000" dirty="0"/>
          </a:p>
          <a:p>
            <a:pPr lvl="1">
              <a:buNone/>
            </a:pPr>
            <a:r>
              <a:rPr lang="pt-BR" sz="2000" dirty="0" err="1"/>
              <a:t>Myiasis</a:t>
            </a:r>
            <a:endParaRPr lang="pt-BR" sz="2000" dirty="0"/>
          </a:p>
          <a:p>
            <a:pPr lvl="1">
              <a:buNone/>
            </a:pPr>
            <a:endParaRPr lang="pt-BR" sz="1800" dirty="0"/>
          </a:p>
          <a:p>
            <a:pPr lvl="1" algn="r">
              <a:buNone/>
            </a:pPr>
            <a:r>
              <a:rPr lang="pt-BR" sz="1800" dirty="0">
                <a:solidFill>
                  <a:srgbClr val="3333FF"/>
                </a:solidFill>
              </a:rPr>
              <a:t>PLoS </a:t>
            </a:r>
            <a:r>
              <a:rPr lang="pt-BR" sz="1800" dirty="0" err="1">
                <a:solidFill>
                  <a:srgbClr val="3333FF"/>
                </a:solidFill>
              </a:rPr>
              <a:t>Negleted</a:t>
            </a:r>
            <a:r>
              <a:rPr lang="pt-BR" sz="1800" dirty="0">
                <a:solidFill>
                  <a:srgbClr val="3333FF"/>
                </a:solidFill>
              </a:rPr>
              <a:t> Tropical </a:t>
            </a:r>
            <a:r>
              <a:rPr lang="pt-BR" sz="1800" dirty="0" err="1">
                <a:solidFill>
                  <a:srgbClr val="3333FF"/>
                </a:solidFill>
              </a:rPr>
              <a:t>Diseases</a:t>
            </a:r>
            <a:endParaRPr lang="pt-BR" sz="1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1547" y="509531"/>
            <a:ext cx="9575884" cy="922337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sz="3600" dirty="0">
                <a:solidFill>
                  <a:srgbClr val="FF0000"/>
                </a:solidFill>
                <a:cs typeface="Arial" pitchFamily="34" charset="0"/>
              </a:rPr>
              <a:t>Fusiforme </a:t>
            </a:r>
            <a:r>
              <a:rPr lang="pt-BR" sz="3600" dirty="0" err="1">
                <a:solidFill>
                  <a:srgbClr val="FF0000"/>
                </a:solidFill>
                <a:cs typeface="Arial" pitchFamily="34" charset="0"/>
              </a:rPr>
              <a:t>thickening</a:t>
            </a:r>
            <a:r>
              <a:rPr lang="pt-BR" sz="36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BR" sz="3600" dirty="0" err="1">
                <a:cs typeface="Arial" pitchFamily="34" charset="0"/>
              </a:rPr>
              <a:t>above</a:t>
            </a:r>
            <a:r>
              <a:rPr lang="pt-BR" sz="3600" dirty="0">
                <a:cs typeface="Arial" pitchFamily="34" charset="0"/>
              </a:rPr>
              <a:t> and </a:t>
            </a:r>
            <a:r>
              <a:rPr lang="pt-BR" sz="3600" dirty="0" err="1">
                <a:cs typeface="Arial" pitchFamily="34" charset="0"/>
              </a:rPr>
              <a:t>bellow</a:t>
            </a:r>
            <a:r>
              <a:rPr lang="pt-BR" sz="3600" dirty="0">
                <a:cs typeface="Arial" pitchFamily="34" charset="0"/>
              </a:rPr>
              <a:t> </a:t>
            </a:r>
            <a:r>
              <a:rPr lang="pt-BR" sz="3600" dirty="0" err="1">
                <a:cs typeface="Arial" pitchFamily="34" charset="0"/>
              </a:rPr>
              <a:t>the</a:t>
            </a:r>
            <a:r>
              <a:rPr lang="pt-BR" sz="3600" dirty="0">
                <a:cs typeface="Arial" pitchFamily="34" charset="0"/>
              </a:rPr>
              <a:t> </a:t>
            </a:r>
            <a:r>
              <a:rPr lang="pt-BR" sz="3600" dirty="0" err="1">
                <a:cs typeface="Arial" pitchFamily="34" charset="0"/>
              </a:rPr>
              <a:t>compression</a:t>
            </a:r>
            <a:r>
              <a:rPr lang="pt-BR" sz="3600" dirty="0">
                <a:cs typeface="Arial" pitchFamily="34" charset="0"/>
              </a:rPr>
              <a:t> site – </a:t>
            </a:r>
            <a:r>
              <a:rPr lang="pt-BR" sz="3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peculiarity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pt-BR" sz="3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of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pt-BR" sz="3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compression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pt-BR" sz="3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syndromes</a:t>
            </a:r>
            <a:endParaRPr lang="pt-BR" sz="3600" i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8201" name="CaixaDeTexto 8"/>
          <p:cNvSpPr txBox="1">
            <a:spLocks noChangeArrowheads="1"/>
          </p:cNvSpPr>
          <p:nvPr/>
        </p:nvSpPr>
        <p:spPr bwMode="auto">
          <a:xfrm>
            <a:off x="1055800" y="2926476"/>
            <a:ext cx="107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68577" y="4487547"/>
            <a:ext cx="7401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altLang="pt-BR" sz="3200" b="1" i="1" baseline="30000" dirty="0">
              <a:solidFill>
                <a:srgbClr val="0000FF"/>
              </a:solidFill>
            </a:endParaRPr>
          </a:p>
          <a:p>
            <a:endParaRPr lang="pt-BR" dirty="0"/>
          </a:p>
        </p:txBody>
      </p:sp>
      <p:pic>
        <p:nvPicPr>
          <p:cNvPr id="14" name="Picture 4" descr="Image10">
            <a:extLst>
              <a:ext uri="{FF2B5EF4-FFF2-40B4-BE49-F238E27FC236}">
                <a16:creationId xmlns:a16="http://schemas.microsoft.com/office/drawing/2014/main" id="{A493D3D0-845F-4F4A-8143-93783E4BA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3" y="1861598"/>
            <a:ext cx="4663414" cy="31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316B7F-7824-48ED-ACC0-D2A5EAFA8964}"/>
              </a:ext>
            </a:extLst>
          </p:cNvPr>
          <p:cNvSpPr txBox="1"/>
          <p:nvPr/>
        </p:nvSpPr>
        <p:spPr>
          <a:xfrm>
            <a:off x="7481501" y="5884851"/>
            <a:ext cx="417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(</a:t>
            </a:r>
            <a:r>
              <a:rPr lang="pt-BR" sz="1600" dirty="0">
                <a:solidFill>
                  <a:srgbClr val="0070C0"/>
                </a:solidFill>
                <a:cs typeface="Arial" panose="020B0604020202020204" pitchFamily="34" charset="0"/>
              </a:rPr>
              <a:t>MOREIRA AL, 2021; AKITA J et al.2021</a:t>
            </a:r>
            <a:r>
              <a:rPr lang="pt-BR" dirty="0"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DFAC747-96AF-4620-A384-AB3E9488E82A}"/>
              </a:ext>
            </a:extLst>
          </p:cNvPr>
          <p:cNvCxnSpPr>
            <a:cxnSpLocks/>
          </p:cNvCxnSpPr>
          <p:nvPr/>
        </p:nvCxnSpPr>
        <p:spPr>
          <a:xfrm flipH="1">
            <a:off x="3493416" y="3162345"/>
            <a:ext cx="672354" cy="288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8C533E-7447-4AC2-81CC-98D27EBB8A0F}"/>
              </a:ext>
            </a:extLst>
          </p:cNvPr>
          <p:cNvSpPr txBox="1"/>
          <p:nvPr/>
        </p:nvSpPr>
        <p:spPr>
          <a:xfrm>
            <a:off x="4165770" y="2804635"/>
            <a:ext cx="141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1"/>
                </a:solidFill>
              </a:rPr>
              <a:t>Epicondyle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3725619-5475-3C4A-A631-DF665A729715}"/>
              </a:ext>
            </a:extLst>
          </p:cNvPr>
          <p:cNvCxnSpPr/>
          <p:nvPr/>
        </p:nvCxnSpPr>
        <p:spPr>
          <a:xfrm flipV="1">
            <a:off x="7353477" y="2754101"/>
            <a:ext cx="0" cy="250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99D9E0F-9648-2A40-AE69-FB6BEBB4BD1A}"/>
              </a:ext>
            </a:extLst>
          </p:cNvPr>
          <p:cNvCxnSpPr/>
          <p:nvPr/>
        </p:nvCxnSpPr>
        <p:spPr>
          <a:xfrm flipV="1">
            <a:off x="9859385" y="2434969"/>
            <a:ext cx="0" cy="2505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4969CE8-8E5A-4267-BDAA-A520BBEE9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20" y="1888665"/>
            <a:ext cx="4550045" cy="310641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02FD72-2823-4CEA-8719-5BE70073EE15}"/>
              </a:ext>
            </a:extLst>
          </p:cNvPr>
          <p:cNvSpPr txBox="1"/>
          <p:nvPr/>
        </p:nvSpPr>
        <p:spPr>
          <a:xfrm>
            <a:off x="9080115" y="5622952"/>
            <a:ext cx="119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Guyon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1CED51-F802-4EBA-8F17-CBF909491723}"/>
              </a:ext>
            </a:extLst>
          </p:cNvPr>
          <p:cNvSpPr txBox="1"/>
          <p:nvPr/>
        </p:nvSpPr>
        <p:spPr>
          <a:xfrm>
            <a:off x="7977186" y="4083160"/>
            <a:ext cx="229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Compression</a:t>
            </a:r>
            <a:r>
              <a:rPr lang="pt-BR" dirty="0">
                <a:solidFill>
                  <a:schemeClr val="bg1"/>
                </a:solidFill>
              </a:rPr>
              <a:t> site </a:t>
            </a:r>
            <a:r>
              <a:rPr lang="pt-BR" dirty="0" err="1">
                <a:solidFill>
                  <a:schemeClr val="bg1"/>
                </a:solidFill>
              </a:rPr>
              <a:t>at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the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elbow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6BE97ED7-586C-4673-8371-3736695E7401}"/>
              </a:ext>
            </a:extLst>
          </p:cNvPr>
          <p:cNvCxnSpPr/>
          <p:nvPr/>
        </p:nvCxnSpPr>
        <p:spPr>
          <a:xfrm flipV="1">
            <a:off x="10065986" y="2233293"/>
            <a:ext cx="170735" cy="5415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667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83305" y="327284"/>
            <a:ext cx="8351837" cy="935385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model for </a:t>
            </a:r>
            <a:r>
              <a:rPr lang="pt-B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entrapments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403" name="Picture 3" descr="hsp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372" y="1281015"/>
            <a:ext cx="2932179" cy="1861111"/>
          </a:xfrm>
          <a:prstGeom prst="rect">
            <a:avLst/>
          </a:prstGeom>
          <a:noFill/>
        </p:spPr>
      </p:pic>
      <p:pic>
        <p:nvPicPr>
          <p:cNvPr id="102404" name="Picture 4" descr="hsp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7372" y="3356870"/>
            <a:ext cx="4404687" cy="20854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223792" y="1448580"/>
            <a:ext cx="936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dirty="0" err="1"/>
              <a:t>Septum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endParaRPr lang="pt-BR" sz="1600" b="1" baseline="30000" dirty="0">
              <a:solidFill>
                <a:schemeClr val="tx2"/>
              </a:solidFill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259552" y="2313384"/>
            <a:ext cx="15841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dirty="0" err="1"/>
              <a:t>Epicondylus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842432" y="2844611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 err="1"/>
              <a:t>retinaculum</a:t>
            </a:r>
            <a:endParaRPr lang="pt-BR" sz="1600" dirty="0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981368" y="3860330"/>
            <a:ext cx="288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solidFill>
                  <a:srgbClr val="FF0000"/>
                </a:solidFill>
              </a:rPr>
              <a:t>↓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2692443" y="3805643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solidFill>
                  <a:srgbClr val="FF0000"/>
                </a:solidFill>
              </a:rPr>
              <a:t>↓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589128" y="6249832"/>
            <a:ext cx="110137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ctr"/>
            <a:r>
              <a:rPr lang="en-GB" sz="1200" dirty="0">
                <a:latin typeface="Arial" pitchFamily="34" charset="0"/>
                <a:cs typeface="Arial" pitchFamily="34" charset="0"/>
              </a:rPr>
              <a:t>GARBINO JA.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Clinical Neurophysiology Approach To Leprosy Neuropathy.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Leprosy Mailing List, April 2008</a:t>
            </a:r>
          </a:p>
          <a:p>
            <a:endParaRPr lang="pt-BR" sz="1200" b="1" dirty="0">
              <a:solidFill>
                <a:srgbClr val="3366FF"/>
              </a:solidFill>
              <a:latin typeface="Arial Rounded MT Bold" pitchFamily="34" charset="0"/>
            </a:endParaRPr>
          </a:p>
        </p:txBody>
      </p:sp>
      <p:pic>
        <p:nvPicPr>
          <p:cNvPr id="14" name="Picture 2" descr="image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9942" y="1229463"/>
            <a:ext cx="4906147" cy="4118190"/>
          </a:xfrm>
          <a:prstGeom prst="rect">
            <a:avLst/>
          </a:prstGeom>
          <a:noFill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88AF355-2F06-4E7B-9C00-18518C2D841B}"/>
              </a:ext>
            </a:extLst>
          </p:cNvPr>
          <p:cNvSpPr txBox="1"/>
          <p:nvPr/>
        </p:nvSpPr>
        <p:spPr>
          <a:xfrm>
            <a:off x="983305" y="5624316"/>
            <a:ext cx="934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“Double crush”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2000" dirty="0">
                <a:solidFill>
                  <a:srgbClr val="FF0000"/>
                </a:solidFill>
              </a:rPr>
              <a:t>it does </a:t>
            </a:r>
            <a:r>
              <a:rPr lang="pt-BR" sz="2000" dirty="0" err="1">
                <a:solidFill>
                  <a:srgbClr val="FF0000"/>
                </a:solidFill>
              </a:rPr>
              <a:t>exist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CMAPS are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worsening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progressively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083E81C-3C20-E548-E9CE-6C2F1C5AC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425" y="-76200"/>
            <a:ext cx="1714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A3F1D0E-C6CD-9EA5-AB96-ADF51C910FBC}"/>
              </a:ext>
            </a:extLst>
          </p:cNvPr>
          <p:cNvSpPr txBox="1"/>
          <p:nvPr/>
        </p:nvSpPr>
        <p:spPr>
          <a:xfrm>
            <a:off x="390153" y="4386329"/>
            <a:ext cx="1186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INCHING</a:t>
            </a:r>
          </a:p>
        </p:txBody>
      </p:sp>
    </p:spTree>
    <p:extLst>
      <p:ext uri="{BB962C8B-B14F-4D97-AF65-F5344CB8AC3E}">
        <p14:creationId xmlns:p14="http://schemas.microsoft.com/office/powerpoint/2010/main" val="1620758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2F241DD-3A4C-489D-864D-AA10C7B45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753367"/>
              </p:ext>
            </p:extLst>
          </p:nvPr>
        </p:nvGraphicFramePr>
        <p:xfrm>
          <a:off x="1371263" y="941696"/>
          <a:ext cx="6865891" cy="367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0A20BC7-2A29-469C-86D5-D7858A212DEB}"/>
              </a:ext>
            </a:extLst>
          </p:cNvPr>
          <p:cNvSpPr txBox="1"/>
          <p:nvPr/>
        </p:nvSpPr>
        <p:spPr>
          <a:xfrm>
            <a:off x="842453" y="5025870"/>
            <a:ext cx="10731556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</a:t>
            </a:r>
            <a:r>
              <a:rPr lang="pt-BR" sz="2000" dirty="0"/>
              <a:t>D</a:t>
            </a:r>
            <a:r>
              <a:rPr lang="pt-BR" sz="2000" b="1" dirty="0"/>
              <a:t>T</a:t>
            </a:r>
            <a:r>
              <a:rPr lang="pt-BR" sz="2000" dirty="0"/>
              <a:t>) TEMPORAL DISPERSION </a:t>
            </a:r>
            <a:r>
              <a:rPr lang="pt-BR" sz="2000" dirty="0" err="1"/>
              <a:t>improving</a:t>
            </a:r>
            <a:r>
              <a:rPr lang="pt-BR" sz="2000" dirty="0"/>
              <a:t>, no </a:t>
            </a:r>
            <a:r>
              <a:rPr lang="pt-BR" sz="2000" dirty="0" err="1"/>
              <a:t>statistical</a:t>
            </a:r>
            <a:r>
              <a:rPr lang="pt-BR" sz="2000" dirty="0"/>
              <a:t> </a:t>
            </a:r>
            <a:r>
              <a:rPr lang="pt-BR" sz="2000" dirty="0" err="1"/>
              <a:t>significance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FF0000"/>
                </a:solidFill>
              </a:rPr>
              <a:t>(p= 0,08)</a:t>
            </a:r>
            <a:r>
              <a:rPr lang="pt-BR" sz="2000" dirty="0"/>
              <a:t>, </a:t>
            </a:r>
            <a:r>
              <a:rPr lang="pt-BR" sz="2000" dirty="0" err="1"/>
              <a:t>reason</a:t>
            </a:r>
            <a:r>
              <a:rPr lang="pt-BR" sz="2000" dirty="0"/>
              <a:t> = </a:t>
            </a:r>
            <a:r>
              <a:rPr lang="pt-BR" sz="2000" dirty="0" err="1"/>
              <a:t>complications</a:t>
            </a:r>
            <a:r>
              <a:rPr lang="pt-BR" sz="2000" dirty="0"/>
              <a:t> in </a:t>
            </a:r>
            <a:r>
              <a:rPr lang="pt-BR" sz="2000" dirty="0" err="1">
                <a:solidFill>
                  <a:srgbClr val="FF0000"/>
                </a:solidFill>
              </a:rPr>
              <a:t>progression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7D1606-84C6-40F4-9119-28C770779499}"/>
              </a:ext>
            </a:extLst>
          </p:cNvPr>
          <p:cNvSpPr txBox="1"/>
          <p:nvPr/>
        </p:nvSpPr>
        <p:spPr>
          <a:xfrm>
            <a:off x="803306" y="6087616"/>
            <a:ext cx="105853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BORELA 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MCM, CURRY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MFo</a:t>
            </a:r>
            <a:r>
              <a:rPr lang="pt-BR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KIRCHNER DR, SALGADO MH, VIRMOND MCL </a:t>
            </a:r>
            <a:r>
              <a:rPr lang="pt-BR" sz="13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GARBINO JA.  </a:t>
            </a:r>
            <a:r>
              <a:rPr lang="en-US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Neurophysiological comparative response to </a:t>
            </a:r>
            <a:r>
              <a:rPr lang="en-US" sz="13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surgical</a:t>
            </a:r>
            <a:r>
              <a:rPr lang="en-US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treatment of the ulnar neuropathy in leprosy, Acta </a:t>
            </a:r>
            <a:r>
              <a:rPr lang="en-US" sz="13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Fisiátrica</a:t>
            </a:r>
            <a:r>
              <a:rPr lang="en-US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3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13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3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Physiatrics</a:t>
            </a:r>
            <a:r>
              <a:rPr lang="pt-BR" sz="1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  <a:endParaRPr lang="pt-BR" sz="1300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1118D340-5664-4637-BD4B-33A29C266AE3}"/>
              </a:ext>
            </a:extLst>
          </p:cNvPr>
          <p:cNvSpPr txBox="1">
            <a:spLocks/>
          </p:cNvSpPr>
          <p:nvPr/>
        </p:nvSpPr>
        <p:spPr>
          <a:xfrm>
            <a:off x="782051" y="277941"/>
            <a:ext cx="11130315" cy="490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Decompression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neurolysis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follow-up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surgical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treatment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226E74-2D58-7F38-79D8-5E677633E89E}"/>
              </a:ext>
            </a:extLst>
          </p:cNvPr>
          <p:cNvSpPr txBox="1"/>
          <p:nvPr/>
        </p:nvSpPr>
        <p:spPr>
          <a:xfrm>
            <a:off x="8826366" y="941696"/>
            <a:ext cx="2552131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CMAP </a:t>
            </a:r>
            <a:r>
              <a:rPr lang="pt-BR" sz="2000" dirty="0" err="1"/>
              <a:t>wrist</a:t>
            </a:r>
            <a:r>
              <a:rPr lang="pt-BR" sz="2000" dirty="0"/>
              <a:t>   </a:t>
            </a:r>
            <a:r>
              <a:rPr lang="pt-BR" sz="2000" dirty="0">
                <a:solidFill>
                  <a:srgbClr val="FF0000"/>
                </a:solidFill>
              </a:rPr>
              <a:t>p= 0.38 </a:t>
            </a:r>
          </a:p>
          <a:p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dirty="0"/>
              <a:t>CMAP </a:t>
            </a:r>
            <a:r>
              <a:rPr lang="pt-BR" sz="2000" dirty="0" err="1"/>
              <a:t>bellow</a:t>
            </a:r>
            <a:r>
              <a:rPr lang="pt-BR" sz="2000" dirty="0"/>
              <a:t> </a:t>
            </a:r>
            <a:r>
              <a:rPr lang="pt-BR" sz="2000" dirty="0" err="1"/>
              <a:t>elbow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0070C0"/>
                </a:solidFill>
              </a:rPr>
              <a:t>p=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0070C0"/>
                </a:solidFill>
              </a:rPr>
              <a:t>0.04</a:t>
            </a:r>
            <a:r>
              <a:rPr lang="pt-BR" sz="2000" dirty="0"/>
              <a:t> </a:t>
            </a:r>
          </a:p>
          <a:p>
            <a:endParaRPr lang="pt-BR" sz="2000" dirty="0"/>
          </a:p>
          <a:p>
            <a:r>
              <a:rPr lang="pt-BR" sz="2000" dirty="0"/>
              <a:t>CMAP </a:t>
            </a:r>
            <a:r>
              <a:rPr lang="pt-BR" sz="2000" dirty="0" err="1"/>
              <a:t>above</a:t>
            </a:r>
            <a:r>
              <a:rPr lang="pt-BR" sz="2000" dirty="0"/>
              <a:t> </a:t>
            </a:r>
            <a:r>
              <a:rPr lang="pt-BR" sz="2000" dirty="0" err="1"/>
              <a:t>elbow</a:t>
            </a:r>
            <a:r>
              <a:rPr lang="pt-BR" sz="2000" dirty="0"/>
              <a:t>:</a:t>
            </a:r>
          </a:p>
          <a:p>
            <a:r>
              <a:rPr lang="pt-BR" sz="2000" dirty="0">
                <a:solidFill>
                  <a:srgbClr val="0070C0"/>
                </a:solidFill>
              </a:rPr>
              <a:t>p= 0.05</a:t>
            </a:r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BADF24-CE84-6218-CF07-F33AE7891FF3}"/>
              </a:ext>
            </a:extLst>
          </p:cNvPr>
          <p:cNvSpPr txBox="1"/>
          <p:nvPr/>
        </p:nvSpPr>
        <p:spPr>
          <a:xfrm>
            <a:off x="8737655" y="3847994"/>
            <a:ext cx="272955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CV in the forearm in surgical group: </a:t>
            </a:r>
            <a:r>
              <a:rPr lang="en-US" sz="2000" dirty="0">
                <a:solidFill>
                  <a:srgbClr val="0070C0"/>
                </a:solidFill>
              </a:rPr>
              <a:t>p= 0.027</a:t>
            </a:r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1874F8-514F-F2B6-11B9-2267A602B461}"/>
              </a:ext>
            </a:extLst>
          </p:cNvPr>
          <p:cNvSpPr txBox="1"/>
          <p:nvPr/>
        </p:nvSpPr>
        <p:spPr>
          <a:xfrm>
            <a:off x="4677878" y="1256906"/>
            <a:ext cx="314746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TEMPORAL DISPERSION CURVE</a:t>
            </a:r>
          </a:p>
        </p:txBody>
      </p:sp>
    </p:spTree>
    <p:extLst>
      <p:ext uri="{BB962C8B-B14F-4D97-AF65-F5344CB8AC3E}">
        <p14:creationId xmlns:p14="http://schemas.microsoft.com/office/powerpoint/2010/main" val="4248819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174408DB-DF07-4F56-9AE8-A874F010EA5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45956" y="4946740"/>
            <a:ext cx="10178716" cy="14203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CAUSES OF REMAINING TD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pt-BR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altLang="pt-BR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Ulnar nerve subluxation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 the epicondyle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nerves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nerves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                                                                </a:t>
            </a:r>
            <a:r>
              <a:rPr lang="pt-BR" sz="1400" b="0" i="0" dirty="0">
                <a:solidFill>
                  <a:srgbClr val="326C99"/>
                </a:solidFill>
                <a:effectLst/>
                <a:latin typeface="Tahoma" panose="020B0604030504040204" pitchFamily="34" charset="0"/>
              </a:rPr>
              <a:t>BORELA et al, </a:t>
            </a:r>
            <a:r>
              <a:rPr lang="en-US" sz="1400" b="0" i="0" dirty="0">
                <a:solidFill>
                  <a:srgbClr val="326C99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pt-BR" sz="1400" b="0" i="0" dirty="0">
                <a:solidFill>
                  <a:srgbClr val="326C99"/>
                </a:solidFill>
                <a:effectLst/>
                <a:latin typeface="Tahoma" panose="020B0604030504040204" pitchFamily="34" charset="0"/>
              </a:rPr>
              <a:t>2020</a:t>
            </a:r>
            <a:endParaRPr lang="pt-BR" altLang="pt-BR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1D96BE6-78C6-4A68-A053-E5090ECBC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49128"/>
              </p:ext>
            </p:extLst>
          </p:nvPr>
        </p:nvGraphicFramePr>
        <p:xfrm>
          <a:off x="1848051" y="1323831"/>
          <a:ext cx="7257447" cy="3219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751">
                  <a:extLst>
                    <a:ext uri="{9D8B030D-6E8A-4147-A177-3AD203B41FA5}">
                      <a16:colId xmlns:a16="http://schemas.microsoft.com/office/drawing/2014/main" val="591941957"/>
                    </a:ext>
                  </a:extLst>
                </a:gridCol>
                <a:gridCol w="1409877">
                  <a:extLst>
                    <a:ext uri="{9D8B030D-6E8A-4147-A177-3AD203B41FA5}">
                      <a16:colId xmlns:a16="http://schemas.microsoft.com/office/drawing/2014/main" val="678702953"/>
                    </a:ext>
                  </a:extLst>
                </a:gridCol>
                <a:gridCol w="2000697">
                  <a:extLst>
                    <a:ext uri="{9D8B030D-6E8A-4147-A177-3AD203B41FA5}">
                      <a16:colId xmlns:a16="http://schemas.microsoft.com/office/drawing/2014/main" val="4183791131"/>
                    </a:ext>
                  </a:extLst>
                </a:gridCol>
                <a:gridCol w="2151122">
                  <a:extLst>
                    <a:ext uri="{9D8B030D-6E8A-4147-A177-3AD203B41FA5}">
                      <a16:colId xmlns:a16="http://schemas.microsoft.com/office/drawing/2014/main" val="42450302"/>
                    </a:ext>
                  </a:extLst>
                </a:gridCol>
              </a:tblGrid>
              <a:tr h="7371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TD FOLLOW-UP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SURGICAL GROUP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n=13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effectLst/>
                        </a:rPr>
                        <a:t>CLINICAL GROUP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effectLst/>
                        </a:rPr>
                        <a:t>n= 12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228225"/>
                  </a:ext>
                </a:extLst>
              </a:tr>
              <a:tr h="8825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improvement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17758"/>
                  </a:ext>
                </a:extLst>
              </a:tr>
              <a:tr h="8239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estables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19261"/>
                  </a:ext>
                </a:extLst>
              </a:tr>
              <a:tr h="7757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worsened</a:t>
                      </a:r>
                      <a:endParaRPr lang="pt-BR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pt-B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2802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E6ABE5F-415E-4200-B6EE-C5E6BEC18E69}"/>
              </a:ext>
            </a:extLst>
          </p:cNvPr>
          <p:cNvSpPr txBox="1"/>
          <p:nvPr/>
        </p:nvSpPr>
        <p:spPr>
          <a:xfrm>
            <a:off x="989831" y="254861"/>
            <a:ext cx="9690967" cy="830997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MAINTAINED TEMPORAL DISPERSION 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 </a:t>
            </a:r>
            <a:r>
              <a:rPr lang="en-US" altLang="pt-BR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DECOMPRESSION NOT SOLVED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60528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3A5C08-1CD3-460A-9C99-15DBB49E6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</p:spPr>
        <p:txBody>
          <a:bodyPr>
            <a:noAutofit/>
          </a:bodyPr>
          <a:lstStyle/>
          <a:p>
            <a:br>
              <a:rPr lang="pt-BR" sz="2800" dirty="0">
                <a:solidFill>
                  <a:srgbClr val="FF0000"/>
                </a:solidFill>
              </a:rPr>
            </a:br>
            <a:endParaRPr lang="pt-BR" sz="2800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582EC25-50ED-470B-AF89-8C7AE446A94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2636" y="628983"/>
            <a:ext cx="5293363" cy="250837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MAINTAINED </a:t>
            </a:r>
            <a:r>
              <a:rPr lang="en-US" altLang="pt-BR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TD </a:t>
            </a:r>
            <a:r>
              <a:rPr lang="en-US" altLang="pt-B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INVESTIGATION</a:t>
            </a:r>
            <a:endParaRPr lang="en-US" altLang="pt-BR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pt-BR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Ulnar subluxation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palpation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 and lab +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Doppler US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surgical scars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pt-BR" sz="2100" dirty="0">
              <a:solidFill>
                <a:srgbClr val="FF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F76EAE-466A-4F19-BA07-6072AC0B8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28" y="775174"/>
            <a:ext cx="4573741" cy="40970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8385F2D-4327-4953-8630-4D6F93EB0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59" y="3429000"/>
            <a:ext cx="5195740" cy="27601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93B9FC2-4464-41CD-9817-EFB14E4CE1C1}"/>
              </a:ext>
            </a:extLst>
          </p:cNvPr>
          <p:cNvCxnSpPr>
            <a:cxnSpLocks/>
          </p:cNvCxnSpPr>
          <p:nvPr/>
        </p:nvCxnSpPr>
        <p:spPr>
          <a:xfrm flipV="1">
            <a:off x="9500729" y="2330486"/>
            <a:ext cx="370747" cy="9605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E38E83-89B6-4CEE-A770-5D5CD02EC718}"/>
              </a:ext>
            </a:extLst>
          </p:cNvPr>
          <p:cNvSpPr txBox="1"/>
          <p:nvPr/>
        </p:nvSpPr>
        <p:spPr>
          <a:xfrm>
            <a:off x="7871256" y="3429000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Scar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hyperechoic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area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E270BE-0A5D-4E47-83DE-DD046C04BC9C}"/>
              </a:ext>
            </a:extLst>
          </p:cNvPr>
          <p:cNvSpPr txBox="1"/>
          <p:nvPr/>
        </p:nvSpPr>
        <p:spPr>
          <a:xfrm>
            <a:off x="6474028" y="5251829"/>
            <a:ext cx="4573741" cy="83099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Ulnar </a:t>
            </a:r>
            <a:r>
              <a:rPr lang="pt-BR" sz="2400" dirty="0" err="1"/>
              <a:t>after</a:t>
            </a:r>
            <a:r>
              <a:rPr lang="pt-BR" sz="2400" dirty="0"/>
              <a:t> </a:t>
            </a:r>
            <a:r>
              <a:rPr lang="pt-BR" sz="2400" dirty="0" err="1"/>
              <a:t>neurolysis</a:t>
            </a:r>
            <a:r>
              <a:rPr lang="pt-BR" sz="2400" dirty="0"/>
              <a:t> in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elbow</a:t>
            </a:r>
            <a:r>
              <a:rPr lang="pt-BR" sz="2400" dirty="0"/>
              <a:t> </a:t>
            </a:r>
            <a:r>
              <a:rPr lang="pt-BR" sz="2400" dirty="0" err="1"/>
              <a:t>tunnel</a:t>
            </a:r>
            <a:r>
              <a:rPr lang="pt-BR" sz="2400" dirty="0"/>
              <a:t>  </a:t>
            </a:r>
            <a:r>
              <a:rPr lang="pt-BR" sz="2000" dirty="0"/>
              <a:t>(</a:t>
            </a:r>
            <a:r>
              <a:rPr lang="pt-BR" sz="2000" dirty="0">
                <a:solidFill>
                  <a:srgbClr val="0070C0"/>
                </a:solidFill>
              </a:rPr>
              <a:t>MOREIRA AL, 2021</a:t>
            </a:r>
            <a:r>
              <a:rPr lang="pt-BR" sz="2000" dirty="0"/>
              <a:t>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38701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E47B20-E445-48CE-A749-8D99A0C467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z="6000" dirty="0">
                <a:solidFill>
                  <a:schemeClr val="tx1"/>
                </a:solidFill>
              </a:rPr>
              <a:t>Nerve </a:t>
            </a:r>
            <a:r>
              <a:rPr lang="pt-BR" altLang="pt-BR" sz="6000" dirty="0" err="1">
                <a:solidFill>
                  <a:schemeClr val="tx1"/>
                </a:solidFill>
              </a:rPr>
              <a:t>Histopathology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62E1F2F-E679-7DE0-3FAB-2CCCC7E9AFFF}"/>
              </a:ext>
            </a:extLst>
          </p:cNvPr>
          <p:cNvSpPr/>
          <p:nvPr/>
        </p:nvSpPr>
        <p:spPr>
          <a:xfrm>
            <a:off x="2021304" y="4437246"/>
            <a:ext cx="85472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i="1" dirty="0">
                <a:hlinkClick r:id="rId2"/>
              </a:rPr>
              <a:t>www.projetodiretrizes.org.br/.../</a:t>
            </a:r>
            <a:r>
              <a:rPr lang="pt-BR" sz="2400" b="1" i="1" dirty="0" err="1">
                <a:hlinkClick r:id="rId2"/>
              </a:rPr>
              <a:t>hanseniase</a:t>
            </a:r>
            <a:r>
              <a:rPr lang="pt-BR" sz="2400" i="1" dirty="0" err="1">
                <a:hlinkClick r:id="rId2"/>
              </a:rPr>
              <a:t>_</a:t>
            </a:r>
            <a:r>
              <a:rPr lang="pt-BR" sz="2400" b="1" i="1" dirty="0" err="1">
                <a:hlinkClick r:id="rId2"/>
              </a:rPr>
              <a:t>neural</a:t>
            </a:r>
            <a:r>
              <a:rPr lang="pt-BR" sz="2400" i="1" dirty="0" err="1">
                <a:hlinkClick r:id="rId2"/>
              </a:rPr>
              <a:t>_</a:t>
            </a:r>
            <a:r>
              <a:rPr lang="pt-BR" sz="2400" b="1" i="1" dirty="0" err="1">
                <a:hlinkClick r:id="rId2"/>
              </a:rPr>
              <a:t>primaria</a:t>
            </a:r>
            <a:endParaRPr lang="pt-BR" sz="2400" b="1" i="1" dirty="0"/>
          </a:p>
          <a:p>
            <a:pPr algn="ctr"/>
            <a:r>
              <a:rPr lang="pt-BR" sz="2400" b="1" i="1" u="sng" dirty="0" err="1">
                <a:solidFill>
                  <a:srgbClr val="3333FF"/>
                </a:solidFill>
              </a:rPr>
              <a:t>Prymary</a:t>
            </a:r>
            <a:r>
              <a:rPr lang="pt-BR" sz="2400" b="1" i="1" u="sng" dirty="0">
                <a:solidFill>
                  <a:srgbClr val="3333FF"/>
                </a:solidFill>
              </a:rPr>
              <a:t> neural leprosy – </a:t>
            </a:r>
            <a:r>
              <a:rPr lang="pt-BR" sz="2400" b="1" i="1" u="sng" dirty="0" err="1">
                <a:solidFill>
                  <a:srgbClr val="3333FF"/>
                </a:solidFill>
              </a:rPr>
              <a:t>systematic</a:t>
            </a:r>
            <a:r>
              <a:rPr lang="pt-BR" sz="2400" b="1" i="1" u="sng" dirty="0">
                <a:solidFill>
                  <a:srgbClr val="3333FF"/>
                </a:solidFill>
              </a:rPr>
              <a:t> </a:t>
            </a:r>
            <a:r>
              <a:rPr lang="pt-BR" sz="2400" b="1" i="1" u="sng" dirty="0" err="1">
                <a:solidFill>
                  <a:srgbClr val="3333FF"/>
                </a:solidFill>
              </a:rPr>
              <a:t>review</a:t>
            </a:r>
            <a:r>
              <a:rPr lang="pt-BR" sz="2400" b="1" i="1" u="sng" dirty="0">
                <a:solidFill>
                  <a:srgbClr val="3333FF"/>
                </a:solidFill>
              </a:rPr>
              <a:t> – </a:t>
            </a:r>
            <a:r>
              <a:rPr lang="pt-BR" sz="2400" u="sng" dirty="0" err="1">
                <a:hlinkClick r:id="rId3"/>
              </a:rPr>
              <a:t>SciELO</a:t>
            </a:r>
            <a:r>
              <a:rPr lang="pt-BR" sz="2400" u="sng" dirty="0"/>
              <a:t> </a:t>
            </a:r>
            <a:r>
              <a:rPr lang="pt-BR" sz="2800" dirty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11087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260818"/>
            <a:ext cx="8229600" cy="922114"/>
          </a:xfr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altLang="pt-BR" sz="3600" dirty="0" err="1">
                <a:solidFill>
                  <a:schemeClr val="tx1"/>
                </a:solidFill>
              </a:rPr>
              <a:t>Patterns</a:t>
            </a:r>
            <a:r>
              <a:rPr lang="pt-BR" altLang="pt-BR" sz="3600" dirty="0">
                <a:solidFill>
                  <a:schemeClr val="tx1"/>
                </a:solidFill>
              </a:rPr>
              <a:t> in PNL </a:t>
            </a:r>
            <a:r>
              <a:rPr lang="pt-BR" altLang="pt-BR" sz="3600" dirty="0" err="1">
                <a:solidFill>
                  <a:schemeClr val="tx1"/>
                </a:solidFill>
              </a:rPr>
              <a:t>patients</a:t>
            </a:r>
            <a:r>
              <a:rPr lang="pt-BR" altLang="pt-BR" sz="3600" dirty="0">
                <a:solidFill>
                  <a:schemeClr val="tx1"/>
                </a:solidFill>
              </a:rPr>
              <a:t> biopsies</a:t>
            </a:r>
            <a:endParaRPr lang="pt-BR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1270534" y="1645294"/>
            <a:ext cx="8712816" cy="413049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pt-BR" sz="2600" dirty="0" err="1">
                <a:solidFill>
                  <a:srgbClr val="FF0000"/>
                </a:solidFill>
              </a:rPr>
              <a:t>Defined</a:t>
            </a:r>
            <a:endParaRPr lang="pt-BR" sz="2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pt-BR" altLang="pt-BR" sz="2400" dirty="0" err="1"/>
              <a:t>Tuberculoid</a:t>
            </a:r>
            <a:r>
              <a:rPr lang="pt-BR" altLang="pt-BR" sz="2400" dirty="0"/>
              <a:t> </a:t>
            </a:r>
            <a:r>
              <a:rPr lang="pt-BR" altLang="pt-BR" sz="2400" dirty="0" err="1"/>
              <a:t>pattern</a:t>
            </a: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/>
              <a:t>Borderline </a:t>
            </a:r>
            <a:r>
              <a:rPr lang="pt-BR" altLang="pt-BR" sz="2400" dirty="0" err="1"/>
              <a:t>pattern</a:t>
            </a:r>
            <a:r>
              <a:rPr lang="pt-BR" altLang="pt-BR" sz="2400" dirty="0"/>
              <a:t> </a:t>
            </a:r>
          </a:p>
          <a:p>
            <a:pPr>
              <a:lnSpc>
                <a:spcPct val="80000"/>
              </a:lnSpc>
            </a:pPr>
            <a:r>
              <a:rPr lang="pt-BR" altLang="pt-BR" sz="2400" dirty="0" err="1"/>
              <a:t>Multibacillary</a:t>
            </a:r>
            <a:r>
              <a:rPr lang="pt-BR" altLang="pt-BR" sz="2400" dirty="0"/>
              <a:t> </a:t>
            </a:r>
            <a:r>
              <a:rPr lang="pt-BR" altLang="pt-BR" sz="2400" dirty="0" err="1"/>
              <a:t>leprosy</a:t>
            </a:r>
            <a:r>
              <a:rPr lang="pt-BR" altLang="pt-BR" sz="2400" dirty="0"/>
              <a:t> (BL)</a:t>
            </a:r>
          </a:p>
          <a:p>
            <a:pPr>
              <a:lnSpc>
                <a:spcPct val="80000"/>
              </a:lnSpc>
            </a:pPr>
            <a:r>
              <a:rPr lang="pt-BR" altLang="pt-BR" sz="2400" dirty="0" err="1"/>
              <a:t>Multibacillary</a:t>
            </a:r>
            <a:r>
              <a:rPr lang="pt-BR" altLang="pt-BR" sz="2400" dirty="0"/>
              <a:t> </a:t>
            </a:r>
            <a:r>
              <a:rPr lang="pt-BR" altLang="pt-BR" sz="2400" dirty="0" err="1"/>
              <a:t>leprosy</a:t>
            </a:r>
            <a:r>
              <a:rPr lang="pt-BR" altLang="pt-BR" sz="2400" dirty="0"/>
              <a:t> </a:t>
            </a:r>
            <a:r>
              <a:rPr lang="pt-BR" altLang="pt-BR" sz="2400" dirty="0" err="1"/>
              <a:t>and</a:t>
            </a:r>
            <a:r>
              <a:rPr lang="pt-BR" altLang="pt-BR" sz="2400" dirty="0"/>
              <a:t> </a:t>
            </a:r>
            <a:r>
              <a:rPr lang="pt-BR" altLang="pt-BR" sz="2400" dirty="0" err="1"/>
              <a:t>endoneural</a:t>
            </a:r>
            <a:r>
              <a:rPr lang="pt-BR" altLang="pt-BR" sz="2400" dirty="0"/>
              <a:t> </a:t>
            </a:r>
            <a:r>
              <a:rPr lang="pt-BR" altLang="pt-BR" sz="2400" dirty="0" err="1">
                <a:solidFill>
                  <a:srgbClr val="4D4D4D"/>
                </a:solidFill>
              </a:rPr>
              <a:t>fibrosis</a:t>
            </a:r>
            <a:endParaRPr lang="pt-BR" altLang="pt-BR" sz="24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pt-BR" sz="2600" dirty="0" err="1">
                <a:solidFill>
                  <a:srgbClr val="FF0000"/>
                </a:solidFill>
              </a:rPr>
              <a:t>Probable</a:t>
            </a:r>
            <a:r>
              <a:rPr lang="pt-BR" sz="2600" dirty="0">
                <a:solidFill>
                  <a:srgbClr val="FF0000"/>
                </a:solidFill>
              </a:rPr>
              <a:t>  </a:t>
            </a:r>
            <a:r>
              <a:rPr lang="pt-BR" sz="2600" b="1" dirty="0">
                <a:solidFill>
                  <a:srgbClr val="FF0000"/>
                </a:solidFill>
              </a:rPr>
              <a:t>                                 </a:t>
            </a:r>
            <a:r>
              <a:rPr lang="pt-BR" sz="2400" b="1" dirty="0">
                <a:solidFill>
                  <a:srgbClr val="FF0000"/>
                </a:solidFill>
              </a:rPr>
              <a:t>PCR +</a:t>
            </a:r>
            <a:r>
              <a:rPr lang="pt-BR" sz="2400" b="1" dirty="0">
                <a:solidFill>
                  <a:schemeClr val="tx1"/>
                </a:solidFill>
              </a:rPr>
              <a:t>  → </a:t>
            </a:r>
            <a:r>
              <a:rPr lang="pt-BR" sz="2400" dirty="0" err="1">
                <a:solidFill>
                  <a:srgbClr val="FF0000"/>
                </a:solidFill>
              </a:rPr>
              <a:t>Defined</a:t>
            </a:r>
            <a:endParaRPr lang="pt-BR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pt-BR" altLang="pt-BR" sz="2400" dirty="0" err="1"/>
              <a:t>Unespecific</a:t>
            </a:r>
            <a:r>
              <a:rPr lang="pt-BR" altLang="pt-BR" sz="2400" dirty="0"/>
              <a:t> </a:t>
            </a:r>
            <a:r>
              <a:rPr lang="pt-BR" altLang="pt-BR" sz="2400" dirty="0" err="1"/>
              <a:t>inflammatory</a:t>
            </a:r>
            <a:r>
              <a:rPr lang="pt-BR" altLang="pt-BR" sz="2400" dirty="0"/>
              <a:t> </a:t>
            </a:r>
            <a:r>
              <a:rPr lang="pt-BR" altLang="pt-BR" sz="2400" dirty="0" err="1"/>
              <a:t>infiltrate</a:t>
            </a:r>
            <a:r>
              <a:rPr lang="pt-BR" altLang="pt-BR" sz="2400" dirty="0"/>
              <a:t> endo </a:t>
            </a:r>
            <a:r>
              <a:rPr lang="pt-BR" altLang="pt-BR" sz="2400" dirty="0" err="1"/>
              <a:t>and</a:t>
            </a:r>
            <a:r>
              <a:rPr lang="pt-BR" altLang="pt-BR" sz="2400" dirty="0"/>
              <a:t> perineural</a:t>
            </a:r>
            <a:endParaRPr lang="pt-BR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pt-BR" altLang="pt-BR" sz="2400" dirty="0" err="1"/>
              <a:t>Unespecific</a:t>
            </a:r>
            <a:r>
              <a:rPr lang="pt-BR" altLang="pt-BR" sz="2400" dirty="0"/>
              <a:t> </a:t>
            </a:r>
            <a:r>
              <a:rPr lang="pt-BR" altLang="pt-BR" sz="2400" dirty="0" err="1"/>
              <a:t>inflammatory</a:t>
            </a:r>
            <a:r>
              <a:rPr lang="pt-BR" altLang="pt-BR" sz="2400" dirty="0"/>
              <a:t> </a:t>
            </a:r>
            <a:r>
              <a:rPr lang="pt-BR" altLang="pt-BR" sz="2400" dirty="0" err="1"/>
              <a:t>infiltrate</a:t>
            </a:r>
            <a:r>
              <a:rPr lang="pt-BR" altLang="pt-BR" sz="2400" dirty="0"/>
              <a:t> </a:t>
            </a:r>
            <a:r>
              <a:rPr lang="pt-BR" altLang="pt-BR" sz="2400" dirty="0" err="1"/>
              <a:t>and</a:t>
            </a:r>
            <a:r>
              <a:rPr lang="pt-BR" altLang="pt-BR" sz="2400" dirty="0"/>
              <a:t> </a:t>
            </a:r>
            <a:r>
              <a:rPr lang="pt-BR" altLang="pt-BR" sz="2400" dirty="0" err="1"/>
              <a:t>demyelination</a:t>
            </a:r>
            <a:r>
              <a:rPr lang="pt-BR" altLang="pt-BR" sz="2400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t-BR" sz="2600" dirty="0" err="1">
                <a:solidFill>
                  <a:srgbClr val="FF0000"/>
                </a:solidFill>
              </a:rPr>
              <a:t>Possible</a:t>
            </a:r>
            <a:r>
              <a:rPr lang="pt-BR" sz="2400" dirty="0">
                <a:solidFill>
                  <a:srgbClr val="FF0000"/>
                </a:solidFill>
              </a:rPr>
              <a:t>    </a:t>
            </a:r>
            <a:r>
              <a:rPr lang="pt-BR" sz="2400" b="1" dirty="0">
                <a:solidFill>
                  <a:srgbClr val="FF0000"/>
                </a:solidFill>
              </a:rPr>
              <a:t>                                  PCR +</a:t>
            </a:r>
            <a:r>
              <a:rPr lang="pt-BR" sz="2400" b="1" dirty="0">
                <a:solidFill>
                  <a:schemeClr val="tx1"/>
                </a:solidFill>
              </a:rPr>
              <a:t>  → </a:t>
            </a:r>
            <a:r>
              <a:rPr lang="pt-BR" sz="2400" dirty="0" err="1">
                <a:solidFill>
                  <a:srgbClr val="FF0000"/>
                </a:solidFill>
              </a:rPr>
              <a:t>Defined</a:t>
            </a:r>
            <a:endParaRPr lang="pt-BR" sz="2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2400" dirty="0" err="1">
                <a:solidFill>
                  <a:srgbClr val="003300"/>
                </a:solidFill>
              </a:rPr>
              <a:t>demyelination</a:t>
            </a:r>
            <a:r>
              <a:rPr lang="pt-BR" sz="2400" dirty="0">
                <a:solidFill>
                  <a:srgbClr val="3366FF"/>
                </a:solidFill>
              </a:rPr>
              <a:t> </a:t>
            </a:r>
            <a:r>
              <a:rPr lang="pt-BR" sz="2400" dirty="0" err="1">
                <a:solidFill>
                  <a:schemeClr val="tx1"/>
                </a:solidFill>
              </a:rPr>
              <a:t>a</a:t>
            </a:r>
            <a:r>
              <a:rPr lang="pt-BR" altLang="pt-BR" sz="2400" dirty="0" err="1"/>
              <a:t>nd</a:t>
            </a:r>
            <a:r>
              <a:rPr lang="pt-BR" altLang="pt-BR" sz="2400" dirty="0"/>
              <a:t> </a:t>
            </a:r>
            <a:r>
              <a:rPr lang="pt-BR" altLang="pt-BR" sz="2400" dirty="0" err="1"/>
              <a:t>endoneural</a:t>
            </a:r>
            <a:r>
              <a:rPr lang="pt-BR" altLang="pt-BR" sz="2400" dirty="0"/>
              <a:t> </a:t>
            </a:r>
            <a:r>
              <a:rPr lang="pt-BR" altLang="pt-BR" sz="2400" u="sng" dirty="0" err="1">
                <a:solidFill>
                  <a:srgbClr val="4D4D4D"/>
                </a:solidFill>
              </a:rPr>
              <a:t>fibrosis</a:t>
            </a:r>
            <a:endParaRPr lang="pt-BR" altLang="pt-BR" sz="2400" u="sng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2400" u="sng" dirty="0" err="1">
                <a:solidFill>
                  <a:srgbClr val="003300"/>
                </a:solidFill>
              </a:rPr>
              <a:t>fibrosis</a:t>
            </a:r>
            <a:r>
              <a:rPr lang="pt-BR" sz="2400" dirty="0">
                <a:solidFill>
                  <a:srgbClr val="003300"/>
                </a:solidFill>
              </a:rPr>
              <a:t> </a:t>
            </a:r>
            <a:r>
              <a:rPr lang="pt-BR" sz="2400" dirty="0" err="1">
                <a:solidFill>
                  <a:srgbClr val="003300"/>
                </a:solidFill>
              </a:rPr>
              <a:t>endo</a:t>
            </a:r>
            <a:r>
              <a:rPr lang="pt-BR" sz="2400" dirty="0">
                <a:solidFill>
                  <a:srgbClr val="003300"/>
                </a:solidFill>
              </a:rPr>
              <a:t> </a:t>
            </a:r>
            <a:r>
              <a:rPr lang="pt-BR" sz="2400" dirty="0" err="1">
                <a:solidFill>
                  <a:srgbClr val="003300"/>
                </a:solidFill>
              </a:rPr>
              <a:t>and</a:t>
            </a:r>
            <a:r>
              <a:rPr lang="pt-BR" sz="2400" dirty="0">
                <a:solidFill>
                  <a:srgbClr val="003300"/>
                </a:solidFill>
              </a:rPr>
              <a:t> </a:t>
            </a:r>
            <a:r>
              <a:rPr lang="pt-BR" sz="2400" dirty="0" err="1">
                <a:solidFill>
                  <a:srgbClr val="003300"/>
                </a:solidFill>
              </a:rPr>
              <a:t>perineural</a:t>
            </a:r>
            <a:r>
              <a:rPr lang="pt-BR" sz="2400" dirty="0">
                <a:solidFill>
                  <a:srgbClr val="0033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pt-BR" sz="2400" dirty="0" err="1">
                <a:solidFill>
                  <a:srgbClr val="003300"/>
                </a:solidFill>
              </a:rPr>
              <a:t>Only</a:t>
            </a:r>
            <a:r>
              <a:rPr lang="pt-BR" sz="2400" dirty="0">
                <a:solidFill>
                  <a:srgbClr val="003300"/>
                </a:solidFill>
              </a:rPr>
              <a:t> </a:t>
            </a:r>
            <a:r>
              <a:rPr lang="pt-BR" sz="2400" dirty="0" err="1">
                <a:solidFill>
                  <a:srgbClr val="003300"/>
                </a:solidFill>
              </a:rPr>
              <a:t>demyelination</a:t>
            </a:r>
            <a:r>
              <a:rPr lang="pt-BR" sz="2400" dirty="0">
                <a:solidFill>
                  <a:srgbClr val="003300"/>
                </a:solidFill>
              </a:rPr>
              <a:t>  </a:t>
            </a:r>
          </a:p>
          <a:p>
            <a:pPr>
              <a:lnSpc>
                <a:spcPct val="80000"/>
              </a:lnSpc>
            </a:pPr>
            <a:endParaRPr lang="pt-BR" sz="2400" dirty="0">
              <a:solidFill>
                <a:srgbClr val="003300"/>
              </a:solidFill>
            </a:endParaRPr>
          </a:p>
        </p:txBody>
      </p:sp>
      <p:pic>
        <p:nvPicPr>
          <p:cNvPr id="6" name="Imagem 5" descr="garbino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846" y="1430723"/>
            <a:ext cx="2644258" cy="17167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7606" y="3996707"/>
            <a:ext cx="1716738" cy="26442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AEF1A35-91A7-F308-CF82-C5049BC85FB4}"/>
              </a:ext>
            </a:extLst>
          </p:cNvPr>
          <p:cNvSpPr txBox="1"/>
          <p:nvPr/>
        </p:nvSpPr>
        <p:spPr>
          <a:xfrm>
            <a:off x="3430352" y="5929540"/>
            <a:ext cx="34066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0274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E3386A6-1292-73EF-3F7B-AE5E785A7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116" y="1098645"/>
            <a:ext cx="9535236" cy="3530435"/>
          </a:xfrm>
        </p:spPr>
        <p:txBody>
          <a:bodyPr>
            <a:normAutofit fontScale="90000"/>
          </a:bodyPr>
          <a:lstStyle/>
          <a:p>
            <a:r>
              <a:rPr lang="pt-BR" sz="5300" dirty="0"/>
              <a:t>Instituto de Pesquisas “Lauro de Souza Lima”</a:t>
            </a:r>
            <a:br>
              <a:rPr lang="pt-BR" sz="5300" dirty="0"/>
            </a:br>
            <a:br>
              <a:rPr lang="pt-BR" sz="5300" dirty="0"/>
            </a:br>
            <a:r>
              <a:rPr lang="pt-BR" sz="4900" dirty="0"/>
              <a:t>Bauru – São Paulo - Brasil</a:t>
            </a:r>
            <a:br>
              <a:rPr lang="pt-BR" sz="6000" dirty="0"/>
            </a:b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9D5F9C5D-6891-7844-EA7F-E43F00AD3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2355" y="4435126"/>
            <a:ext cx="4740226" cy="1478233"/>
          </a:xfrm>
        </p:spPr>
        <p:txBody>
          <a:bodyPr>
            <a:normAutofit fontScale="25000" lnSpcReduction="20000"/>
          </a:bodyPr>
          <a:lstStyle/>
          <a:p>
            <a:r>
              <a:rPr lang="pt-BR" sz="12800" dirty="0">
                <a:hlinkClick r:id="rId2"/>
              </a:rPr>
              <a:t>jgarbino@ilsl.br</a:t>
            </a:r>
            <a:r>
              <a:rPr lang="pt-BR" sz="12800" dirty="0"/>
              <a:t> </a:t>
            </a:r>
          </a:p>
          <a:p>
            <a:r>
              <a:rPr lang="pt-BR" sz="12800" dirty="0" err="1"/>
              <a:t>or</a:t>
            </a:r>
            <a:r>
              <a:rPr lang="pt-BR" sz="12800" dirty="0"/>
              <a:t> </a:t>
            </a:r>
          </a:p>
          <a:p>
            <a:r>
              <a:rPr lang="pt-BR" sz="12800" dirty="0">
                <a:hlinkClick r:id="rId3"/>
              </a:rPr>
              <a:t>ja.garbino@gmail.com</a:t>
            </a:r>
            <a:r>
              <a:rPr lang="pt-BR" sz="12800" dirty="0"/>
              <a:t> </a:t>
            </a:r>
          </a:p>
          <a:p>
            <a:pPr algn="r"/>
            <a:r>
              <a:rPr lang="pt-BR" sz="5400" dirty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6556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9AD59-3153-4342-80F7-6258AAEF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20"/>
            <a:ext cx="10515600" cy="872744"/>
          </a:xfrm>
        </p:spPr>
        <p:txBody>
          <a:bodyPr>
            <a:normAutofit/>
          </a:bodyPr>
          <a:lstStyle/>
          <a:p>
            <a:r>
              <a:rPr lang="pt-BR" sz="3600" b="1" dirty="0" err="1"/>
              <a:t>Summary</a:t>
            </a:r>
            <a:endParaRPr lang="pt-BR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2F284-3EF3-4B5A-A5FF-19D7F294E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364"/>
            <a:ext cx="9407950" cy="4117815"/>
          </a:xfrm>
        </p:spPr>
        <p:txBody>
          <a:bodyPr>
            <a:normAutofit fontScale="92500" lnSpcReduction="20000"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Neuropatology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neural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(PNL)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Neuropathy: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Entrapments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Follow-up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</a:t>
            </a:r>
            <a:r>
              <a:rPr lang="pt-BR" altLang="pt-B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Histopathology</a:t>
            </a:r>
            <a:r>
              <a:rPr lang="pt-BR" alt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PNL </a:t>
            </a:r>
            <a:r>
              <a:rPr lang="pt-BR" altLang="pt-B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byopsies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766E46-CE0A-449F-A02D-F16DFD311114}"/>
              </a:ext>
            </a:extLst>
          </p:cNvPr>
          <p:cNvSpPr txBox="1"/>
          <p:nvPr/>
        </p:nvSpPr>
        <p:spPr>
          <a:xfrm>
            <a:off x="575035" y="5452852"/>
            <a:ext cx="10664858" cy="954107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VITAL RT et al.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Leprosy Neuropathy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a case series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Brain and Behavior 2(3), 2012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LUGÃO HB et al. </a:t>
            </a:r>
            <a:r>
              <a:rPr lang="pt-BR" sz="140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Ultrasonography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Neuropathy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BR" sz="14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4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PLoS Negl Trop Dis 10(11): 2016</a:t>
            </a:r>
            <a:endParaRPr lang="pt-BR" sz="14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TOMASELLI PJ et al. Primary neural leprosy: clinical, neurophysiological and pathological presentation and </a:t>
            </a:r>
            <a:r>
              <a:rPr lang="en-US" sz="14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en-US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86957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425020" y="253806"/>
            <a:ext cx="9341960" cy="1302987"/>
          </a:xfrm>
        </p:spPr>
        <p:txBody>
          <a:bodyPr>
            <a:noAutofit/>
          </a:bodyPr>
          <a:lstStyle/>
          <a:p>
            <a:pPr algn="ctr"/>
            <a:r>
              <a:rPr lang="pt-BR" altLang="pt-BR" sz="2800" dirty="0" err="1"/>
              <a:t>How</a:t>
            </a:r>
            <a:r>
              <a:rPr lang="pt-BR" altLang="pt-BR" sz="2800" dirty="0"/>
              <a:t> </a:t>
            </a:r>
            <a:r>
              <a:rPr lang="pt-BR" altLang="pt-BR" sz="2800" dirty="0" err="1"/>
              <a:t>the</a:t>
            </a:r>
            <a:r>
              <a:rPr lang="pt-BR" altLang="pt-BR" sz="2800" dirty="0"/>
              <a:t> M </a:t>
            </a:r>
            <a:r>
              <a:rPr lang="pt-BR" altLang="pt-BR" sz="2800" dirty="0" err="1"/>
              <a:t>Leprae</a:t>
            </a:r>
            <a:r>
              <a:rPr lang="pt-BR" altLang="pt-BR" sz="2800" dirty="0"/>
              <a:t> (</a:t>
            </a:r>
            <a:r>
              <a:rPr lang="pt-BR" altLang="pt-BR" sz="2800" dirty="0" err="1">
                <a:solidFill>
                  <a:srgbClr val="FF0000"/>
                </a:solidFill>
              </a:rPr>
              <a:t>intra</a:t>
            </a:r>
            <a:r>
              <a:rPr lang="pt-BR" altLang="pt-BR" sz="2800" dirty="0">
                <a:solidFill>
                  <a:srgbClr val="FF0000"/>
                </a:solidFill>
              </a:rPr>
              <a:t> </a:t>
            </a:r>
            <a:r>
              <a:rPr lang="pt-BR" altLang="pt-BR" sz="2800" dirty="0" err="1">
                <a:solidFill>
                  <a:srgbClr val="FF0000"/>
                </a:solidFill>
              </a:rPr>
              <a:t>cell</a:t>
            </a:r>
            <a:r>
              <a:rPr lang="pt-BR" altLang="pt-BR" sz="2800" dirty="0">
                <a:solidFill>
                  <a:srgbClr val="FF0000"/>
                </a:solidFill>
              </a:rPr>
              <a:t> parasite</a:t>
            </a:r>
            <a:r>
              <a:rPr lang="pt-BR" altLang="pt-BR" sz="2800" dirty="0"/>
              <a:t>) spread </a:t>
            </a:r>
            <a:r>
              <a:rPr lang="pt-BR" altLang="pt-BR" sz="2800" dirty="0" err="1"/>
              <a:t>to</a:t>
            </a:r>
            <a:r>
              <a:rPr lang="pt-BR" altLang="pt-BR" sz="2800" dirty="0"/>
              <a:t> </a:t>
            </a:r>
            <a:r>
              <a:rPr lang="pt-BR" altLang="pt-BR" sz="2800" dirty="0" err="1"/>
              <a:t>the</a:t>
            </a:r>
            <a:r>
              <a:rPr lang="pt-BR" altLang="pt-BR" sz="2800" dirty="0"/>
              <a:t> </a:t>
            </a:r>
            <a:r>
              <a:rPr lang="pt-BR" altLang="pt-BR" sz="2800" dirty="0" err="1"/>
              <a:t>peripheral</a:t>
            </a:r>
            <a:r>
              <a:rPr lang="pt-BR" altLang="pt-BR" sz="2800" dirty="0"/>
              <a:t> </a:t>
            </a:r>
            <a:r>
              <a:rPr lang="pt-BR" altLang="pt-BR" sz="2800" dirty="0" err="1"/>
              <a:t>nervous</a:t>
            </a:r>
            <a:r>
              <a:rPr lang="pt-BR" altLang="pt-BR" sz="2800" dirty="0"/>
              <a:t> system</a:t>
            </a:r>
            <a:endParaRPr lang="pt-BR" sz="2800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43982" y="6122856"/>
            <a:ext cx="3131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pt-BR" sz="1100" dirty="0"/>
              <a:t>RAMBUKHABA et al.</a:t>
            </a:r>
            <a:r>
              <a:rPr lang="pt-BR" altLang="pt-BR" sz="1100" dirty="0">
                <a:cs typeface="Arial" panose="020B0604020202020204" pitchFamily="34" charset="0"/>
              </a:rPr>
              <a:t> </a:t>
            </a:r>
            <a:r>
              <a:rPr lang="en-GB" altLang="pt-BR" sz="1100" i="1" dirty="0"/>
              <a:t>Science</a:t>
            </a:r>
            <a:r>
              <a:rPr lang="en-GB" altLang="pt-BR" sz="1100" dirty="0"/>
              <a:t>, 1998, 2002</a:t>
            </a:r>
            <a:r>
              <a:rPr lang="en-GB" altLang="pt-BR" sz="1800" dirty="0"/>
              <a:t>         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425020" y="5612253"/>
            <a:ext cx="459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M.leprae</a:t>
            </a:r>
            <a:r>
              <a:rPr lang="pt-BR" alt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Laminina 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2G (</a:t>
            </a:r>
            <a:r>
              <a:rPr lang="pt-BR" altLang="pt-BR" sz="1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Basal lamina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-</a:t>
            </a:r>
            <a:r>
              <a:rPr lang="pt-BR" altLang="pt-BR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Dystroglycan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(</a:t>
            </a:r>
            <a:r>
              <a:rPr lang="pt-BR" altLang="pt-BR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Cell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t-BR" altLang="pt-BR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Membrane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5294" y="1129646"/>
            <a:ext cx="3932798" cy="45987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CaixaDeTexto 2"/>
          <p:cNvSpPr txBox="1"/>
          <p:nvPr/>
        </p:nvSpPr>
        <p:spPr>
          <a:xfrm>
            <a:off x="1751895" y="2204864"/>
            <a:ext cx="129969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/>
              <a:t>Monocites</a:t>
            </a:r>
            <a:r>
              <a:rPr lang="pt-BR" dirty="0"/>
              <a:t> 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401740" y="2608223"/>
            <a:ext cx="165869" cy="7407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mapeamento_sensitivo 001.jpg">
            <a:extLst>
              <a:ext uri="{FF2B5EF4-FFF2-40B4-BE49-F238E27FC236}">
                <a16:creationId xmlns:a16="http://schemas.microsoft.com/office/drawing/2014/main" id="{19EB719E-470F-4726-9753-4BE8032DAF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97" y="1870136"/>
            <a:ext cx="3273936" cy="29655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BB37AC5-5532-4909-994F-E20FD40FC817}"/>
              </a:ext>
            </a:extLst>
          </p:cNvPr>
          <p:cNvSpPr txBox="1"/>
          <p:nvPr/>
        </p:nvSpPr>
        <p:spPr>
          <a:xfrm>
            <a:off x="7131180" y="5149058"/>
            <a:ext cx="4421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>
                <a:cs typeface="Arial" panose="020B0604020202020204" pitchFamily="34" charset="0"/>
              </a:rPr>
              <a:t>Pain </a:t>
            </a:r>
            <a:r>
              <a:rPr lang="pt-BR" altLang="pt-BR" dirty="0">
                <a:cs typeface="Arial" panose="020B0604020202020204" pitchFamily="34" charset="0"/>
              </a:rPr>
              <a:t>&gt; </a:t>
            </a:r>
            <a:r>
              <a:rPr lang="pt-BR" altLang="pt-BR" dirty="0" err="1">
                <a:cs typeface="Arial" panose="020B0604020202020204" pitchFamily="34" charset="0"/>
              </a:rPr>
              <a:t>Thermal</a:t>
            </a:r>
            <a:r>
              <a:rPr lang="pt-BR" altLang="pt-BR" dirty="0">
                <a:cs typeface="Arial" panose="020B0604020202020204" pitchFamily="34" charset="0"/>
              </a:rPr>
              <a:t> &gt; </a:t>
            </a:r>
            <a:r>
              <a:rPr lang="pt-BR" altLang="pt-BR" dirty="0" err="1">
                <a:cs typeface="Arial" panose="020B0604020202020204" pitchFamily="34" charset="0"/>
              </a:rPr>
              <a:t>Tactile</a:t>
            </a:r>
            <a:r>
              <a:rPr lang="pt-BR" altLang="pt-BR" dirty="0">
                <a:cs typeface="Arial" panose="020B0604020202020204" pitchFamily="34" charset="0"/>
              </a:rPr>
              <a:t> </a:t>
            </a:r>
            <a:r>
              <a:rPr lang="pt-BR" altLang="pt-BR" dirty="0" err="1">
                <a:cs typeface="Arial" panose="020B0604020202020204" pitchFamily="34" charset="0"/>
              </a:rPr>
              <a:t>sensation</a:t>
            </a:r>
            <a:r>
              <a:rPr lang="pt-BR" altLang="pt-BR" dirty="0">
                <a:cs typeface="Arial" panose="020B0604020202020204" pitchFamily="34" charset="0"/>
              </a:rPr>
              <a:t> </a:t>
            </a:r>
          </a:p>
          <a:p>
            <a:endParaRPr lang="pt-BR" altLang="pt-BR" sz="1400" dirty="0">
              <a:cs typeface="Arial" panose="020B0604020202020204" pitchFamily="34" charset="0"/>
            </a:endParaRPr>
          </a:p>
          <a:p>
            <a:pPr algn="r"/>
            <a:r>
              <a:rPr lang="pt-BR" altLang="pt-BR" sz="1400" dirty="0">
                <a:cs typeface="Arial" panose="020B0604020202020204" pitchFamily="34" charset="0"/>
              </a:rPr>
              <a:t>Dos Santos CBA. FMRP-USP; 2010 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D54AE9-4B3A-BE7C-7A7C-1385A6983076}"/>
              </a:ext>
            </a:extLst>
          </p:cNvPr>
          <p:cNvSpPr txBox="1"/>
          <p:nvPr/>
        </p:nvSpPr>
        <p:spPr>
          <a:xfrm>
            <a:off x="5816411" y="2976512"/>
            <a:ext cx="1489088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altLang="pt-BR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SC“trunk</a:t>
            </a:r>
            <a:r>
              <a:rPr lang="pt-BR" altLang="pt-BR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pt-BR" altLang="pt-BR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like” release ML </a:t>
            </a:r>
            <a:r>
              <a:rPr lang="pt-BR" altLang="pt-BR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altLang="pt-BR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stromal</a:t>
            </a:r>
            <a:r>
              <a:rPr lang="pt-BR" altLang="pt-BR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pt-BR" dirty="0"/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1ECFDA9D-8227-5948-984B-B35E8B348B43}"/>
              </a:ext>
            </a:extLst>
          </p:cNvPr>
          <p:cNvCxnSpPr>
            <a:cxnSpLocks/>
          </p:cNvCxnSpPr>
          <p:nvPr/>
        </p:nvCxnSpPr>
        <p:spPr>
          <a:xfrm flipV="1">
            <a:off x="5265019" y="3098447"/>
            <a:ext cx="152094" cy="8575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28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03874" y="3959708"/>
            <a:ext cx="2809725" cy="1077218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parasitizes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 </a:t>
            </a:r>
          </a:p>
          <a:p>
            <a:pPr algn="ctr"/>
            <a:r>
              <a:rPr kumimoji="0" lang="pt-BR" altLang="pt-B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algn="ctr"/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87438" y="1423354"/>
            <a:ext cx="3613019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Vascularization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edema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entrapments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exuberant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recurrent</a:t>
            </a:r>
            <a:r>
              <a:rPr lang="pt-BR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4-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5 </a:t>
            </a:r>
            <a:r>
              <a:rPr lang="pt-BR" sz="2000" b="1" dirty="0" err="1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years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735074" y="4646802"/>
            <a:ext cx="361302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Interstitial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fibrosis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4800" y="5796381"/>
            <a:ext cx="11604396" cy="67710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+mn-lt"/>
                <a:cs typeface="Arial" panose="020B0604020202020204" pitchFamily="34" charset="0"/>
              </a:rPr>
              <a:t>(JARDIM MR et al, J Neurol, 2003; 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</a:rPr>
              <a:t>GARBINO JA et al. 2004)</a:t>
            </a:r>
          </a:p>
          <a:p>
            <a:pPr algn="ctr"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b="0" i="1" dirty="0">
                <a:solidFill>
                  <a:srgbClr val="0070C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a marked difference in clinical phenotype between patients with </a:t>
            </a:r>
            <a:r>
              <a:rPr lang="en-US" b="0" i="1" dirty="0">
                <a:solidFill>
                  <a:srgbClr val="FF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r>
              <a:rPr lang="en-US" b="0" i="1" dirty="0">
                <a:solidFill>
                  <a:srgbClr val="0070C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0" i="1" dirty="0">
                <a:solidFill>
                  <a:srgbClr val="FF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n-US" b="0" i="1" dirty="0">
                <a:solidFill>
                  <a:srgbClr val="0070C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 disease duration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TOMASELLI et all.2021</a:t>
            </a:r>
            <a:endParaRPr lang="pt-BR" sz="1400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83532" y="250809"/>
            <a:ext cx="842493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LEPROSY NEUROPATHY </a:t>
            </a:r>
            <a:r>
              <a:rPr lang="pt-BR" sz="2600" dirty="0">
                <a:solidFill>
                  <a:srgbClr val="FF0000"/>
                </a:solidFill>
              </a:rPr>
              <a:t>“</a:t>
            </a:r>
            <a:r>
              <a:rPr lang="pt-B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pt-BR" sz="2600" b="1" i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pt-BR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39" y="3181263"/>
            <a:ext cx="3613018" cy="24525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73" y="1770850"/>
            <a:ext cx="3613020" cy="2567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569996" y="997519"/>
            <a:ext cx="266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Demyelination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13599" y="834995"/>
            <a:ext cx="4714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823507" y="836787"/>
            <a:ext cx="278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Axonal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expotes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75" y="1770850"/>
            <a:ext cx="2782570" cy="18277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E9AB3E1-77FF-4187-A5F2-99D409EE8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6737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1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5A1B9-13D7-4A47-B444-EA08DF4D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493"/>
            <a:ext cx="10515600" cy="692711"/>
          </a:xfrm>
        </p:spPr>
        <p:txBody>
          <a:bodyPr>
            <a:normAutofit/>
          </a:bodyPr>
          <a:lstStyle/>
          <a:p>
            <a:r>
              <a:rPr lang="pt-B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E09FF-7F97-4450-98FC-D0FFF2EA1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204"/>
            <a:ext cx="10515600" cy="5119128"/>
          </a:xfrm>
        </p:spPr>
        <p:txBody>
          <a:bodyPr>
            <a:normAutofit fontScale="92500" lnSpcReduction="10000"/>
          </a:bodyPr>
          <a:lstStyle/>
          <a:p>
            <a:endParaRPr lang="pt-BR" sz="1800" dirty="0"/>
          </a:p>
          <a:p>
            <a:r>
              <a:rPr lang="pt-B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dermatological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cardinal </a:t>
            </a:r>
            <a:r>
              <a:rPr lang="pt-B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(high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sensitivity and specificity)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anestethic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lesions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Enlarged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nerves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lvl="1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smear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dirty="0"/>
          </a:p>
          <a:p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Indeterminate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intradermal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lvl="1"/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smear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biopsy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 for ML</a:t>
            </a:r>
          </a:p>
          <a:p>
            <a:pPr marL="914400" lvl="2" indent="0"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(PCR: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Neural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(PNL)</a:t>
            </a:r>
          </a:p>
          <a:p>
            <a:pPr lvl="1"/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Mononeuropathy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mononeuropathy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Nerve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(NCS),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(US),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histopathology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 for ML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garbino 037">
            <a:extLst>
              <a:ext uri="{FF2B5EF4-FFF2-40B4-BE49-F238E27FC236}">
                <a16:creationId xmlns:a16="http://schemas.microsoft.com/office/drawing/2014/main" id="{4F441CD7-7890-426D-8EA0-C569C5C5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7185" y="3229166"/>
            <a:ext cx="2087804" cy="21445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 descr="C:\Users\Celso\Documents\Zé\LIVROS\nervos Dyck 2.jpg">
            <a:extLst>
              <a:ext uri="{FF2B5EF4-FFF2-40B4-BE49-F238E27FC236}">
                <a16:creationId xmlns:a16="http://schemas.microsoft.com/office/drawing/2014/main" id="{684FE364-C2D4-4CC6-A72F-171744E79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657" y="786867"/>
            <a:ext cx="2029332" cy="19435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aixaDeTexto 7">
            <a:extLst>
              <a:ext uri="{FF2B5EF4-FFF2-40B4-BE49-F238E27FC236}">
                <a16:creationId xmlns:a16="http://schemas.microsoft.com/office/drawing/2014/main" id="{A0DC7C08-6BC6-4720-82D9-D8067BC61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479" y="2788240"/>
            <a:ext cx="1600719" cy="4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GB" altLang="pt-BR" sz="1100" dirty="0"/>
              <a:t>Sabin TD et al.</a:t>
            </a:r>
            <a:r>
              <a:rPr lang="en-US" altLang="pt-BR" sz="1100" dirty="0"/>
              <a:t> 2005</a:t>
            </a:r>
          </a:p>
          <a:p>
            <a:pPr>
              <a:buFont typeface="+mj-lt"/>
              <a:buAutoNum type="arabicPeriod"/>
            </a:pPr>
            <a:endParaRPr lang="pt-BR" altLang="pt-BR" sz="1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4791AE-0396-4816-AB93-E6D8FB16E20C}"/>
              </a:ext>
            </a:extLst>
          </p:cNvPr>
          <p:cNvSpPr txBox="1"/>
          <p:nvPr/>
        </p:nvSpPr>
        <p:spPr>
          <a:xfrm>
            <a:off x="7029907" y="4039821"/>
            <a:ext cx="179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400" dirty="0"/>
              <a:t>Garbino. </a:t>
            </a:r>
            <a:r>
              <a:rPr lang="pt-BR" altLang="pt-BR" sz="1400" i="1" dirty="0"/>
              <a:t>Hansen </a:t>
            </a:r>
            <a:r>
              <a:rPr lang="pt-BR" altLang="pt-BR" sz="1400" i="1" dirty="0" err="1"/>
              <a:t>Int</a:t>
            </a:r>
            <a:r>
              <a:rPr lang="pt-BR" altLang="pt-BR" sz="1400" dirty="0"/>
              <a:t>, 1998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716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614" y="385689"/>
            <a:ext cx="3273937" cy="3051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8928" y="5403426"/>
            <a:ext cx="6575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pt-BR" sz="1200" dirty="0">
                <a:cs typeface="Arial" pitchFamily="34" charset="0"/>
              </a:rPr>
              <a:t>De Faria CR, Silva IM. Electromyographic </a:t>
            </a:r>
            <a:r>
              <a:rPr lang="pt-BR" sz="1200" dirty="0" err="1">
                <a:cs typeface="Arial" pitchFamily="34" charset="0"/>
              </a:rPr>
              <a:t>diagnosis</a:t>
            </a:r>
            <a:r>
              <a:rPr lang="pt-BR" sz="1200" dirty="0">
                <a:cs typeface="Arial" pitchFamily="34" charset="0"/>
              </a:rPr>
              <a:t> of leprosy. </a:t>
            </a:r>
            <a:r>
              <a:rPr lang="pt-BR" sz="1200" i="1" dirty="0">
                <a:cs typeface="Arial" pitchFamily="34" charset="0"/>
              </a:rPr>
              <a:t>Arq. </a:t>
            </a:r>
            <a:r>
              <a:rPr lang="pt-BR" sz="1200" i="1" dirty="0" err="1">
                <a:cs typeface="Arial" pitchFamily="34" charset="0"/>
              </a:rPr>
              <a:t>NeuroPsiquiatr</a:t>
            </a:r>
            <a:r>
              <a:rPr lang="pt-BR" sz="1200" dirty="0">
                <a:cs typeface="Arial" pitchFamily="34" charset="0"/>
              </a:rPr>
              <a:t>, 1990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pt-BR" sz="1200" dirty="0">
                <a:cs typeface="Arial" pitchFamily="34" charset="0"/>
              </a:rPr>
              <a:t>Vital RT et al. </a:t>
            </a:r>
            <a:r>
              <a:rPr lang="pt-BR" sz="1200" dirty="0" err="1">
                <a:solidFill>
                  <a:srgbClr val="FF0000"/>
                </a:solidFill>
                <a:cs typeface="Arial" panose="020B0604020202020204" pitchFamily="34" charset="0"/>
              </a:rPr>
              <a:t>Isolated</a:t>
            </a:r>
            <a:r>
              <a:rPr lang="pt-BR" sz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F0000"/>
                </a:solidFill>
                <a:cs typeface="Arial" panose="020B0604020202020204" pitchFamily="34" charset="0"/>
              </a:rPr>
              <a:t>median</a:t>
            </a:r>
            <a:r>
              <a:rPr lang="pt-BR" sz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F0000"/>
                </a:solidFill>
                <a:cs typeface="Arial" panose="020B0604020202020204" pitchFamily="34" charset="0"/>
              </a:rPr>
              <a:t>neuropathy</a:t>
            </a:r>
            <a:r>
              <a:rPr lang="pt-BR" sz="1200" dirty="0">
                <a:solidFill>
                  <a:srgbClr val="FF0000"/>
                </a:solidFill>
                <a:cs typeface="Arial" panose="020B0604020202020204" pitchFamily="34" charset="0"/>
              </a:rPr>
              <a:t> as </a:t>
            </a:r>
            <a:r>
              <a:rPr lang="pt-BR" sz="1200" dirty="0" err="1">
                <a:solidFill>
                  <a:srgbClr val="FF0000"/>
                </a:solidFill>
                <a:cs typeface="Arial" panose="020B0604020202020204" pitchFamily="34" charset="0"/>
              </a:rPr>
              <a:t>the</a:t>
            </a:r>
            <a:r>
              <a:rPr lang="pt-BR" sz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F0000"/>
                </a:solidFill>
                <a:cs typeface="Arial" panose="020B0604020202020204" pitchFamily="34" charset="0"/>
              </a:rPr>
              <a:t>first</a:t>
            </a:r>
            <a:r>
              <a:rPr lang="pt-BR" sz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F0000"/>
                </a:solidFill>
                <a:cs typeface="Arial" panose="020B0604020202020204" pitchFamily="34" charset="0"/>
              </a:rPr>
              <a:t>symptom</a:t>
            </a:r>
            <a:r>
              <a:rPr lang="pt-BR" sz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F0000"/>
                </a:solidFill>
                <a:cs typeface="Arial" panose="020B0604020202020204" pitchFamily="34" charset="0"/>
              </a:rPr>
              <a:t>of</a:t>
            </a:r>
            <a:r>
              <a:rPr lang="pt-BR" sz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F0000"/>
                </a:solidFill>
                <a:cs typeface="Arial" panose="020B0604020202020204" pitchFamily="34" charset="0"/>
              </a:rPr>
              <a:t>leprosy</a:t>
            </a:r>
            <a:r>
              <a:rPr lang="pt-BR" sz="1200" dirty="0">
                <a:cs typeface="Arial" panose="020B0604020202020204" pitchFamily="34" charset="0"/>
              </a:rPr>
              <a:t>. </a:t>
            </a:r>
            <a:r>
              <a:rPr lang="pt-BR" sz="1200" i="1" dirty="0" err="1">
                <a:cs typeface="Arial" panose="020B0604020202020204" pitchFamily="34" charset="0"/>
              </a:rPr>
              <a:t>Muscle</a:t>
            </a:r>
            <a:r>
              <a:rPr lang="pt-BR" sz="1200" i="1" dirty="0">
                <a:cs typeface="Arial" panose="020B0604020202020204" pitchFamily="34" charset="0"/>
              </a:rPr>
              <a:t> </a:t>
            </a:r>
            <a:r>
              <a:rPr lang="pt-BR" sz="1200" i="1" dirty="0" err="1">
                <a:cs typeface="Arial" panose="020B0604020202020204" pitchFamily="34" charset="0"/>
              </a:rPr>
              <a:t>Nerve</a:t>
            </a:r>
            <a:r>
              <a:rPr lang="pt-BR" sz="1200" dirty="0">
                <a:cs typeface="Arial" panose="020B0604020202020204" pitchFamily="34" charset="0"/>
              </a:rPr>
              <a:t>. 2013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pt-BR" altLang="pt-BR" sz="1200" dirty="0">
                <a:cs typeface="Arial" panose="020B0604020202020204" pitchFamily="34" charset="0"/>
              </a:rPr>
              <a:t>Dos Santos CBA. Estudo da distribuição da perda sensitiva na hanseníase</a:t>
            </a:r>
            <a:r>
              <a:rPr lang="pt-BR" altLang="pt-BR" sz="1200" b="1" dirty="0">
                <a:cs typeface="Arial" panose="020B0604020202020204" pitchFamily="34" charset="0"/>
              </a:rPr>
              <a:t>.</a:t>
            </a:r>
            <a:r>
              <a:rPr lang="pt-BR" altLang="pt-BR" sz="1200" dirty="0">
                <a:cs typeface="Arial" panose="020B0604020202020204" pitchFamily="34" charset="0"/>
              </a:rPr>
              <a:t> [dissertação]. FMRP-USP; 201</a:t>
            </a:r>
            <a:r>
              <a:rPr lang="pt-BR" altLang="pt-BR" sz="1100" dirty="0">
                <a:cs typeface="Arial" panose="020B0604020202020204" pitchFamily="34" charset="0"/>
              </a:rPr>
              <a:t>0. 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8549" y="1093784"/>
            <a:ext cx="5153320" cy="210314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i="1" dirty="0"/>
              <a:t>De Faria</a:t>
            </a:r>
            <a:r>
              <a:rPr lang="pt-BR" sz="2800" b="1" i="1" baseline="30000" dirty="0"/>
              <a:t> </a:t>
            </a:r>
            <a:r>
              <a:rPr lang="pt-BR" sz="2800" dirty="0" err="1"/>
              <a:t>called</a:t>
            </a:r>
            <a:r>
              <a:rPr lang="pt-BR" sz="2800" dirty="0"/>
              <a:t>  </a:t>
            </a:r>
            <a:r>
              <a:rPr lang="pt-BR" sz="2800" b="1" dirty="0"/>
              <a:t>“</a:t>
            </a:r>
            <a:r>
              <a:rPr lang="pt-BR" sz="2800" b="1" dirty="0" err="1"/>
              <a:t>mosaic</a:t>
            </a:r>
            <a:r>
              <a:rPr lang="pt-BR" sz="2800" b="1" dirty="0"/>
              <a:t>” </a:t>
            </a:r>
            <a:r>
              <a:rPr lang="pt-BR" sz="2800" dirty="0"/>
              <a:t>distribution</a:t>
            </a:r>
            <a:r>
              <a:rPr lang="pt-BR" sz="2800" b="1" baseline="30000" dirty="0"/>
              <a:t>1 </a:t>
            </a:r>
          </a:p>
          <a:p>
            <a:endParaRPr lang="pt-BR" sz="2800" b="1" baseline="30000" dirty="0"/>
          </a:p>
          <a:p>
            <a:r>
              <a:rPr lang="pt-BR" sz="2800" dirty="0">
                <a:solidFill>
                  <a:schemeClr val="tx1"/>
                </a:solidFill>
              </a:rPr>
              <a:t>Hand digital </a:t>
            </a:r>
            <a:r>
              <a:rPr lang="pt-BR" sz="2800" dirty="0" err="1">
                <a:solidFill>
                  <a:schemeClr val="tx1"/>
                </a:solidFill>
              </a:rPr>
              <a:t>branches</a:t>
            </a:r>
            <a:r>
              <a:rPr lang="pt-BR" sz="2800" dirty="0">
                <a:solidFill>
                  <a:schemeClr val="tx1"/>
                </a:solidFill>
              </a:rPr>
              <a:t>:  </a:t>
            </a:r>
            <a:r>
              <a:rPr lang="pt-BR" sz="2800" dirty="0" err="1">
                <a:solidFill>
                  <a:srgbClr val="FF0000"/>
                </a:solidFill>
              </a:rPr>
              <a:t>Sensory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err="1">
                <a:solidFill>
                  <a:srgbClr val="FF0000"/>
                </a:solidFill>
              </a:rPr>
              <a:t>Multiple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err="1">
                <a:solidFill>
                  <a:srgbClr val="FF0000"/>
                </a:solidFill>
              </a:rPr>
              <a:t>Mononeuropathy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988080" y="4466500"/>
            <a:ext cx="53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(3)</a:t>
            </a:r>
          </a:p>
        </p:txBody>
      </p:sp>
      <p:pic>
        <p:nvPicPr>
          <p:cNvPr id="6" name="Imagem 5" descr="mapeamento_sensitivo 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15" y="3685886"/>
            <a:ext cx="3273936" cy="20228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aixaDeTexto 6"/>
          <p:cNvSpPr txBox="1"/>
          <p:nvPr/>
        </p:nvSpPr>
        <p:spPr>
          <a:xfrm>
            <a:off x="10775451" y="1789906"/>
            <a:ext cx="76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(1,2)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88549" y="209989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err="1"/>
              <a:t>Multiple</a:t>
            </a:r>
            <a:r>
              <a:rPr lang="pt-BR" sz="3000" dirty="0"/>
              <a:t> </a:t>
            </a:r>
            <a:r>
              <a:rPr lang="pt-BR" sz="3000" dirty="0" err="1"/>
              <a:t>Mononeuropathy</a:t>
            </a:r>
            <a:r>
              <a:rPr lang="pt-BR" sz="3000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A8DEBB-669B-4716-87A5-78E3DED7CF21}"/>
              </a:ext>
            </a:extLst>
          </p:cNvPr>
          <p:cNvSpPr txBox="1"/>
          <p:nvPr/>
        </p:nvSpPr>
        <p:spPr>
          <a:xfrm>
            <a:off x="667185" y="4051001"/>
            <a:ext cx="5903901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“</a:t>
            </a:r>
            <a:r>
              <a:rPr lang="pt-BR" sz="2400" b="1" dirty="0" err="1"/>
              <a:t>Mosaic</a:t>
            </a:r>
            <a:r>
              <a:rPr lang="pt-BR" sz="2400" b="1" dirty="0"/>
              <a:t>” </a:t>
            </a:r>
            <a:r>
              <a:rPr lang="pt-BR" sz="2400" dirty="0" err="1"/>
              <a:t>distribution</a:t>
            </a:r>
            <a:r>
              <a:rPr lang="pt-BR" sz="2400" dirty="0"/>
              <a:t>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appropriate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pain</a:t>
            </a:r>
            <a:r>
              <a:rPr lang="pt-BR" sz="2400" dirty="0"/>
              <a:t> and </a:t>
            </a:r>
            <a:r>
              <a:rPr lang="pt-BR" sz="2400" dirty="0" err="1"/>
              <a:t>tactile</a:t>
            </a:r>
            <a:r>
              <a:rPr lang="pt-BR" sz="2400" dirty="0"/>
              <a:t> </a:t>
            </a:r>
            <a:r>
              <a:rPr lang="pt-BR" sz="2400" dirty="0" err="1"/>
              <a:t>sensory</a:t>
            </a:r>
            <a:r>
              <a:rPr lang="pt-BR" sz="2400" dirty="0"/>
              <a:t> </a:t>
            </a:r>
            <a:r>
              <a:rPr lang="pt-BR" sz="2400" dirty="0" err="1"/>
              <a:t>testing</a:t>
            </a:r>
            <a:r>
              <a:rPr lang="pt-BR" sz="2400" dirty="0"/>
              <a:t> mapping</a:t>
            </a:r>
            <a:r>
              <a:rPr lang="pt-BR" sz="2400" b="1" baseline="30000" dirty="0"/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05030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F2DE739-6C23-47DC-B811-62B014E3B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4437"/>
            <a:ext cx="9285171" cy="1655762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SUDOMOTOR </a:t>
            </a: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FIBERS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ENVOLVEMENT - </a:t>
            </a:r>
            <a:r>
              <a:rPr lang="pt-BR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dysautonomy</a:t>
            </a:r>
            <a:endParaRPr lang="pt-BR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976F3EDF-D333-46DC-A139-7176BBF93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3429000"/>
            <a:ext cx="9875520" cy="1655762"/>
          </a:xfrm>
        </p:spPr>
        <p:txBody>
          <a:bodyPr>
            <a:normAutofit fontScale="92500" lnSpcReduction="10000"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3600" dirty="0"/>
              <a:t>he</a:t>
            </a:r>
            <a:r>
              <a:rPr lang="pt-BR" sz="6000" dirty="0"/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neurophysiologic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late,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avarege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3600" dirty="0"/>
              <a:t> 7 </a:t>
            </a:r>
            <a:r>
              <a:rPr lang="pt-BR" sz="3600" dirty="0" err="1"/>
              <a:t>years</a:t>
            </a:r>
            <a:r>
              <a:rPr lang="pt-BR" sz="3600" dirty="0"/>
              <a:t> (</a:t>
            </a:r>
            <a:r>
              <a:rPr lang="pt-BR" sz="4400" dirty="0"/>
              <a:t>∆</a:t>
            </a:r>
            <a:r>
              <a:rPr lang="pt-BR" sz="3600" dirty="0"/>
              <a:t> 2-9 </a:t>
            </a:r>
            <a:r>
              <a:rPr lang="pt-BR" sz="3600" dirty="0" err="1"/>
              <a:t>years</a:t>
            </a:r>
            <a:r>
              <a:rPr lang="pt-BR" sz="3600" dirty="0"/>
              <a:t>),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contrasting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sensory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238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11689</TotalTime>
  <Words>2300</Words>
  <Application>Microsoft Office PowerPoint</Application>
  <PresentationFormat>Widescreen</PresentationFormat>
  <Paragraphs>323</Paragraphs>
  <Slides>37</Slides>
  <Notes>22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8" baseType="lpstr">
      <vt:lpstr>Arial</vt:lpstr>
      <vt:lpstr>Arial Rounded MT Bold</vt:lpstr>
      <vt:lpstr>Bradley Hand ITC</vt:lpstr>
      <vt:lpstr>Calibri</vt:lpstr>
      <vt:lpstr>Calibri Light</vt:lpstr>
      <vt:lpstr>Open Sans</vt:lpstr>
      <vt:lpstr>Tahoma</vt:lpstr>
      <vt:lpstr>Times New Roman</vt:lpstr>
      <vt:lpstr>TimesNewRomanPSMT</vt:lpstr>
      <vt:lpstr>Tema do Office</vt:lpstr>
      <vt:lpstr>Worksheet</vt:lpstr>
      <vt:lpstr>                                 Course 1.1: Neuromuscular Aspects of Tropical Diseases    Major Neuromuscular and Neurophysiological Aspects of Hansen’s Disease </vt:lpstr>
      <vt:lpstr>Declaration of Conflict of interest</vt:lpstr>
      <vt:lpstr> “NEGLECTED DISEASES” -  WHO  TDR Programm for Research and Training in Tropical Diseases</vt:lpstr>
      <vt:lpstr>Summary</vt:lpstr>
      <vt:lpstr>How the M Leprae (intra cell parasite) spread to the peripheral nervous system</vt:lpstr>
      <vt:lpstr>Apresentação do PowerPoint</vt:lpstr>
      <vt:lpstr>Diagnosis</vt:lpstr>
      <vt:lpstr>Apresentação do PowerPoint</vt:lpstr>
      <vt:lpstr>SUDOMOTOR C FIBERS ENVOLVEMENT - dysautonomy</vt:lpstr>
      <vt:lpstr>Sympathetic Skin Response: Upper limbs</vt:lpstr>
      <vt:lpstr>Sympathetic Skin Response: Lower limbs</vt:lpstr>
      <vt:lpstr>More affected nerves in PNL (“universal” involvement of fibers) </vt:lpstr>
      <vt:lpstr>Mixed nerve trunk distribution in patients recently and long term examined - PROGRESSION</vt:lpstr>
      <vt:lpstr>Apresentação do PowerPoint</vt:lpstr>
      <vt:lpstr>Apresentação do PowerPoint</vt:lpstr>
      <vt:lpstr>Focal and assimetricaly enlarged nerve on US</vt:lpstr>
      <vt:lpstr>Nodule in nerve: Tuberculoid mononeuropathy x tumor</vt:lpstr>
      <vt:lpstr>inflammatory neuropathy Leprosy reactions  acute/subacute and recurrent</vt:lpstr>
      <vt:lpstr>Nerve inflammation spectrum - Neuritis: depends on the individual immunity</vt:lpstr>
      <vt:lpstr>Neurophysiologic pattern during reactions: intense  demyelination</vt:lpstr>
      <vt:lpstr>Immunossuppresants</vt:lpstr>
      <vt:lpstr> ADDING Ultrasound  TO NCS </vt:lpstr>
      <vt:lpstr>Advanced stage of nerve injury, axonal loss and fibrosis</vt:lpstr>
      <vt:lpstr>The US with Collor Doppler can be useful in two conditions</vt:lpstr>
      <vt:lpstr>Follow up during disease progression</vt:lpstr>
      <vt:lpstr> Follow up with a Nerve Score of clinical data (SW, VMT and VAS) during  immunossuppressant treatment (prednisone) of upper limbs nerves (months):   </vt:lpstr>
      <vt:lpstr>Type 1 reaction: skin cellularity, remyelination (TD) and Nerve Score CURVES during treatment are similar (6 months) </vt:lpstr>
      <vt:lpstr>On US we can observe  vascularization reduction intra and perineural with treatment</vt:lpstr>
      <vt:lpstr>ENTRAPMENTS </vt:lpstr>
      <vt:lpstr>Fusiforme thickening above and bellow the compression site – peculiarity of compression syndromes</vt:lpstr>
      <vt:lpstr>Leprosy as a model for entrapments </vt:lpstr>
      <vt:lpstr>Apresentação do PowerPoint</vt:lpstr>
      <vt:lpstr>Apresentação do PowerPoint</vt:lpstr>
      <vt:lpstr> </vt:lpstr>
      <vt:lpstr>Nerve Histopathology</vt:lpstr>
      <vt:lpstr>Patterns in PNL patients biopsies</vt:lpstr>
      <vt:lpstr>Instituto de Pesquisas “Lauro de Souza Lima”  Bauru – São Paulo - Brasil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Garbino</dc:creator>
  <cp:lastModifiedBy>José Antonio Garbino</cp:lastModifiedBy>
  <cp:revision>436</cp:revision>
  <dcterms:created xsi:type="dcterms:W3CDTF">2019-07-31T23:08:36Z</dcterms:created>
  <dcterms:modified xsi:type="dcterms:W3CDTF">2022-09-28T21:35:35Z</dcterms:modified>
</cp:coreProperties>
</file>