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06" r:id="rId2"/>
    <p:sldId id="327" r:id="rId3"/>
    <p:sldId id="369" r:id="rId4"/>
    <p:sldId id="343" r:id="rId5"/>
    <p:sldId id="379" r:id="rId6"/>
    <p:sldId id="555" r:id="rId7"/>
    <p:sldId id="378" r:id="rId8"/>
    <p:sldId id="511" r:id="rId9"/>
    <p:sldId id="353" r:id="rId10"/>
    <p:sldId id="388" r:id="rId11"/>
    <p:sldId id="556" r:id="rId12"/>
    <p:sldId id="456" r:id="rId13"/>
    <p:sldId id="397" r:id="rId14"/>
    <p:sldId id="550" r:id="rId15"/>
    <p:sldId id="560" r:id="rId16"/>
    <p:sldId id="558" r:id="rId17"/>
    <p:sldId id="545" r:id="rId18"/>
    <p:sldId id="270" r:id="rId19"/>
    <p:sldId id="562" r:id="rId20"/>
    <p:sldId id="565" r:id="rId21"/>
    <p:sldId id="564" r:id="rId22"/>
  </p:sldIdLst>
  <p:sldSz cx="9144000" cy="6858000" type="screen4x3"/>
  <p:notesSz cx="6888163" cy="96075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3300"/>
    <a:srgbClr val="FF5050"/>
    <a:srgbClr val="00297A"/>
    <a:srgbClr val="00B0EE"/>
    <a:srgbClr val="E1EBF7"/>
    <a:srgbClr val="FF7C8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3849" autoAdjust="0"/>
  </p:normalViewPr>
  <p:slideViewPr>
    <p:cSldViewPr>
      <p:cViewPr varScale="1">
        <p:scale>
          <a:sx n="107" d="100"/>
          <a:sy n="107" d="100"/>
        </p:scale>
        <p:origin x="18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254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Garbino\Documents\A%20a%20Z&#233;\New%20Papers\ULNAR%20TARDIO%202016\Ulnar%20tardio%20FINALIZANDO%20FEV%202016%20COPIA%20IDENT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14903021014505"/>
          <c:y val="6.3497609597244362E-2"/>
          <c:w val="0.8165067151552593"/>
          <c:h val="0.7895309086027477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val>
            <c:numRef>
              <c:f>Plan1!$AV$18:$BA$18</c:f>
              <c:numCache>
                <c:formatCode>0.0</c:formatCode>
                <c:ptCount val="6"/>
                <c:pt idx="0">
                  <c:v>80.563999999999993</c:v>
                </c:pt>
                <c:pt idx="1">
                  <c:v>48.412500000000001</c:v>
                </c:pt>
                <c:pt idx="2">
                  <c:v>90.788749999999979</c:v>
                </c:pt>
                <c:pt idx="3">
                  <c:v>52.251000000000005</c:v>
                </c:pt>
                <c:pt idx="4">
                  <c:v>58.346666666666621</c:v>
                </c:pt>
                <c:pt idx="5">
                  <c:v>43.808333333333337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AA-462C-8BA3-CB105997F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61120"/>
        <c:axId val="49475584"/>
      </c:lineChart>
      <c:catAx>
        <c:axId val="4946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follow-up time</a:t>
                </a:r>
              </a:p>
            </c:rich>
          </c:tx>
          <c:layout>
            <c:manualLayout>
              <c:xMode val="edge"/>
              <c:yMode val="edge"/>
              <c:x val="0.38483602907037306"/>
              <c:y val="0.88485392374041105"/>
            </c:manualLayout>
          </c:layout>
          <c:overlay val="0"/>
        </c:title>
        <c:majorTickMark val="out"/>
        <c:minorTickMark val="none"/>
        <c:tickLblPos val="nextTo"/>
        <c:crossAx val="49475584"/>
        <c:crosses val="autoZero"/>
        <c:auto val="1"/>
        <c:lblAlgn val="ctr"/>
        <c:lblOffset val="100"/>
        <c:noMultiLvlLbl val="0"/>
      </c:catAx>
      <c:valAx>
        <c:axId val="49475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% of TD 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946112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0.74259</cdr:x>
      <cdr:y>0.46674</cdr:y>
    </cdr:from>
    <cdr:to>
      <cdr:x>0.75845</cdr:x>
      <cdr:y>0.63319</cdr:y>
    </cdr:to>
    <cdr:cxnSp macro="">
      <cdr:nvCxnSpPr>
        <cdr:cNvPr id="2" name="Conector de Seta Reta 1">
          <a:extLst xmlns:a="http://schemas.openxmlformats.org/drawingml/2006/main">
            <a:ext uri="{FF2B5EF4-FFF2-40B4-BE49-F238E27FC236}">
              <a16:creationId xmlns:a16="http://schemas.microsoft.com/office/drawing/2014/main" id="{9C72EE2F-B709-4D6A-BDA8-36FB0BBB2234}"/>
            </a:ext>
          </a:extLst>
        </cdr:cNvPr>
        <cdr:cNvCxnSpPr/>
      </cdr:nvCxnSpPr>
      <cdr:spPr>
        <a:xfrm xmlns:a="http://schemas.openxmlformats.org/drawingml/2006/main" flipH="1" flipV="1">
          <a:off x="3372220" y="1035608"/>
          <a:ext cx="72008" cy="3693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0.51236</cdr:x>
      <cdr:y>0.55759</cdr:y>
    </cdr:from>
    <cdr:to>
      <cdr:x>0.7707</cdr:x>
      <cdr:y>0.67095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73241F63-E846-43D6-9179-3CD090C2CB22}"/>
            </a:ext>
          </a:extLst>
        </cdr:cNvPr>
        <cdr:cNvSpPr txBox="1"/>
      </cdr:nvSpPr>
      <cdr:spPr>
        <a:xfrm xmlns:a="http://schemas.openxmlformats.org/drawingml/2006/main">
          <a:off x="2142254" y="1126647"/>
          <a:ext cx="1080120" cy="229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intercorrencias0</a:t>
          </a:r>
        </a:p>
      </cdr:txBody>
    </cdr:sp>
  </cdr:relSizeAnchor>
  <cdr:relSizeAnchor xmlns:cdr="http://schemas.openxmlformats.org/drawingml/2006/chartDrawing">
    <cdr:from>
      <cdr:x>0.28742</cdr:x>
      <cdr:y>0.70623</cdr:y>
    </cdr:from>
    <cdr:to>
      <cdr:x>0.81788</cdr:x>
      <cdr:y>0.81759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959B24F1-E919-48E1-B79D-A1B77D3C7FD9}"/>
            </a:ext>
          </a:extLst>
        </cdr:cNvPr>
        <cdr:cNvSpPr txBox="1"/>
      </cdr:nvSpPr>
      <cdr:spPr>
        <a:xfrm xmlns:a="http://schemas.openxmlformats.org/drawingml/2006/main">
          <a:off x="1201750" y="1426995"/>
          <a:ext cx="2217916" cy="225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2 a 3 anos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4810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4810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2EFAE-459E-4E06-9C8A-168CE9D4D5F9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124980"/>
            <a:ext cx="2984871" cy="4810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9" y="9124980"/>
            <a:ext cx="2984871" cy="4810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5F1C4-9B4B-4BD3-9D0A-4B8A80ED9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07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480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480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74FD3-0FF5-4B13-B729-EA6FA037529D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720725"/>
            <a:ext cx="4802187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563586"/>
            <a:ext cx="5510530" cy="4323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125506"/>
            <a:ext cx="2984871" cy="4803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125506"/>
            <a:ext cx="2984871" cy="4803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05BE-079B-4C94-ADD9-7D7820EF5A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02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5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5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381CED50-77C1-4869-8CBC-686FD75AE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EF8450CE-E835-4F7A-940B-189E2CE38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9B362686-96D9-45ED-BC26-DAD66B656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C3EC13-D90E-473A-9EDA-35C99A11E1B8}" type="slidenum">
              <a:rPr lang="en-GB" altLang="pt-BR" smtClean="0"/>
              <a:pPr/>
              <a:t>8</a:t>
            </a:fld>
            <a:endParaRPr lang="en-GB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B6BC-D517-4B74-9948-86B46C8075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132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6493" y="760220"/>
            <a:ext cx="6640395" cy="111625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492" y="2009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3753" y="760221"/>
            <a:ext cx="1958497" cy="499506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 algn="l"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 algn="l"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234306-5B12-4A91-8394-51339FE72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D5F49-6EE2-4E17-A62A-BF5CBEF1C55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4705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EF29-D2BD-49AB-95B0-E652F3C0EA68}" type="datetimeFigureOut">
              <a:rPr lang="pt-BR" smtClean="0"/>
              <a:pPr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scielo.php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chart" Target="../charts/char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e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93C8E9D-0BED-4A46-8483-151891BFB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973" y="560928"/>
            <a:ext cx="5472956" cy="96933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15º Congresso Brasileiro de </a:t>
            </a:r>
            <a:r>
              <a:rPr lang="pt-B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Hansenologia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- 2018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B987C2A-D7B1-405E-A780-194893BA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38" y="1916832"/>
            <a:ext cx="8361924" cy="364092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Mesa: Dor neuropática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2800" dirty="0">
                <a:solidFill>
                  <a:srgbClr val="FF0000"/>
                </a:solidFill>
              </a:rPr>
              <a:t>estados reacionais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hanseníase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4400" b="1" dirty="0">
                <a:solidFill>
                  <a:srgbClr val="FF0000"/>
                </a:solidFill>
              </a:rPr>
              <a:t>“ </a:t>
            </a:r>
            <a:r>
              <a:rPr lang="pt-BR" sz="4400" b="1" dirty="0">
                <a:solidFill>
                  <a:schemeClr val="tx1"/>
                </a:solidFill>
              </a:rPr>
              <a:t>Indicação de tratamento cirúrgico das neurites</a:t>
            </a:r>
            <a:r>
              <a:rPr lang="pt-BR" sz="4400" b="1" dirty="0">
                <a:solidFill>
                  <a:srgbClr val="FF0000"/>
                </a:solidFill>
              </a:rPr>
              <a:t>”</a:t>
            </a:r>
            <a:r>
              <a:rPr lang="pt-BR" sz="4400" dirty="0">
                <a:solidFill>
                  <a:schemeClr val="tx1"/>
                </a:solidFill>
              </a:rPr>
              <a:t>/</a:t>
            </a:r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neuropatia da hanseníase</a:t>
            </a:r>
            <a:endParaRPr lang="pt-BR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3E267A1B-26C8-438E-82CE-0B02EDDB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570004"/>
            <a:ext cx="216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latin typeface="Chiller" panose="04020404031007020602" pitchFamily="82" charset="0"/>
              </a:rPr>
              <a:t>Garbino</a:t>
            </a:r>
          </a:p>
        </p:txBody>
      </p:sp>
      <p:sp>
        <p:nvSpPr>
          <p:cNvPr id="4101" name="CaixaDeTexto 6">
            <a:extLst>
              <a:ext uri="{FF2B5EF4-FFF2-40B4-BE49-F238E27FC236}">
                <a16:creationId xmlns:a16="http://schemas.microsoft.com/office/drawing/2014/main" id="{81D48F80-1A4D-4C92-AC78-C82CFEF74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69" y="6191210"/>
            <a:ext cx="7488237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Palmas – TO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42F643-2E8C-4C3B-A39C-9BC0DA3D2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666790"/>
            <a:ext cx="1406377" cy="8512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7F8231-84C0-4A35-89FD-615E8A8E2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75" y="585989"/>
            <a:ext cx="1492062" cy="9693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D4270-3C31-4314-967F-02463F72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do </a:t>
            </a: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ESCORE CLINICO</a:t>
            </a:r>
            <a:r>
              <a:rPr lang="pt-BR" sz="36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reações sob trata/o com ESTEROIDES das </a:t>
            </a:r>
            <a:r>
              <a:rPr lang="pt-BR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RT1 e </a:t>
            </a: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RT2</a:t>
            </a:r>
            <a:r>
              <a:rPr lang="pt-BR" sz="3600" baseline="30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CEDB5BE6-EA7F-49E0-912C-B60789DBCC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" y="1417638"/>
            <a:ext cx="8526463" cy="4435476"/>
          </a:xfrm>
          <a:noFill/>
        </p:spPr>
      </p:pic>
      <p:sp>
        <p:nvSpPr>
          <p:cNvPr id="23556" name="Text Box 5">
            <a:extLst>
              <a:ext uri="{FF2B5EF4-FFF2-40B4-BE49-F238E27FC236}">
                <a16:creationId xmlns:a16="http://schemas.microsoft.com/office/drawing/2014/main" id="{0D086F63-D99E-4370-910B-BDAF14F4B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84791"/>
            <a:ext cx="8229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dirty="0"/>
              <a:t>1. Garbino JA, Virmond M, Ura S, Salgado MH, </a:t>
            </a:r>
            <a:r>
              <a:rPr lang="pt-BR" altLang="pt-BR" sz="1000" dirty="0" err="1"/>
              <a:t>Naafs</a:t>
            </a:r>
            <a:r>
              <a:rPr lang="pt-BR" altLang="pt-BR" sz="1000" dirty="0"/>
              <a:t> B. A </a:t>
            </a:r>
            <a:r>
              <a:rPr lang="pt-BR" altLang="pt-BR" sz="1000" dirty="0" err="1"/>
              <a:t>randomized</a:t>
            </a:r>
            <a:r>
              <a:rPr lang="pt-BR" altLang="pt-BR" sz="1000" dirty="0"/>
              <a:t> </a:t>
            </a:r>
            <a:r>
              <a:rPr lang="pt-BR" altLang="pt-BR" sz="1000" dirty="0" err="1"/>
              <a:t>clinical</a:t>
            </a:r>
            <a:r>
              <a:rPr lang="pt-BR" altLang="pt-BR" sz="1000" dirty="0"/>
              <a:t> </a:t>
            </a:r>
            <a:r>
              <a:rPr lang="pt-BR" altLang="pt-BR" sz="1000" dirty="0" err="1"/>
              <a:t>trial</a:t>
            </a:r>
            <a:r>
              <a:rPr lang="pt-BR" altLang="pt-BR" sz="1000" dirty="0"/>
              <a:t> </a:t>
            </a:r>
            <a:r>
              <a:rPr lang="pt-BR" altLang="pt-BR" sz="1000" dirty="0" err="1"/>
              <a:t>of</a:t>
            </a:r>
            <a:r>
              <a:rPr lang="pt-BR" altLang="pt-BR" sz="1000" dirty="0"/>
              <a:t> oral </a:t>
            </a:r>
            <a:r>
              <a:rPr lang="pt-BR" altLang="pt-BR" sz="1000" dirty="0" err="1"/>
              <a:t>steroids</a:t>
            </a:r>
            <a:r>
              <a:rPr lang="pt-BR" altLang="pt-BR" sz="1000" dirty="0"/>
              <a:t> for ulnar </a:t>
            </a:r>
            <a:r>
              <a:rPr lang="pt-BR" altLang="pt-BR" sz="1000" dirty="0" err="1"/>
              <a:t>neuropathy</a:t>
            </a:r>
            <a:r>
              <a:rPr lang="pt-BR" altLang="pt-BR" sz="1000" dirty="0"/>
              <a:t> in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dirty="0"/>
              <a:t>type1 </a:t>
            </a:r>
            <a:r>
              <a:rPr lang="pt-BR" altLang="pt-BR" sz="1000" dirty="0" err="1"/>
              <a:t>and</a:t>
            </a:r>
            <a:r>
              <a:rPr lang="pt-BR" altLang="pt-BR" sz="1000" dirty="0"/>
              <a:t> </a:t>
            </a:r>
            <a:r>
              <a:rPr lang="pt-BR" altLang="pt-BR" sz="1000" dirty="0" err="1"/>
              <a:t>type</a:t>
            </a:r>
            <a:r>
              <a:rPr lang="pt-BR" altLang="pt-BR" sz="1000" dirty="0"/>
              <a:t> 2 </a:t>
            </a:r>
            <a:r>
              <a:rPr lang="pt-BR" altLang="pt-BR" sz="1000" dirty="0" err="1"/>
              <a:t>leprosy</a:t>
            </a:r>
            <a:r>
              <a:rPr lang="pt-BR" altLang="pt-BR" sz="1000" dirty="0"/>
              <a:t> </a:t>
            </a:r>
            <a:r>
              <a:rPr lang="pt-BR" altLang="pt-BR" sz="1000" dirty="0" err="1"/>
              <a:t>reactions</a:t>
            </a:r>
            <a:r>
              <a:rPr lang="pt-BR" altLang="pt-BR" sz="1000" dirty="0"/>
              <a:t>. Arquivos de </a:t>
            </a:r>
            <a:r>
              <a:rPr lang="pt-BR" altLang="pt-BR" sz="1000" dirty="0" err="1"/>
              <a:t>Neuro-psiquiatria</a:t>
            </a:r>
            <a:r>
              <a:rPr lang="pt-BR" altLang="pt-BR" sz="1000" dirty="0"/>
              <a:t>, 2008; 66(4):861-867. Disponível </a:t>
            </a:r>
            <a:r>
              <a:rPr lang="en-GB" altLang="pt-BR" sz="1000" i="1" dirty="0">
                <a:hlinkClick r:id="rId3"/>
              </a:rPr>
              <a:t>www.scielo.br/scielo.php</a:t>
            </a:r>
            <a:r>
              <a:rPr lang="en-GB" altLang="pt-BR" sz="1000" i="1" dirty="0"/>
              <a:t> </a:t>
            </a:r>
            <a:r>
              <a:rPr lang="en-GB" altLang="pt-BR" sz="1000" dirty="0"/>
              <a:t> </a:t>
            </a:r>
          </a:p>
        </p:txBody>
      </p:sp>
      <p:sp>
        <p:nvSpPr>
          <p:cNvPr id="23557" name="CaixaDeTexto 6">
            <a:extLst>
              <a:ext uri="{FF2B5EF4-FFF2-40B4-BE49-F238E27FC236}">
                <a16:creationId xmlns:a16="http://schemas.microsoft.com/office/drawing/2014/main" id="{ACE0E41A-0D35-4D44-957F-5D6E8873A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644900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C00000"/>
                </a:solidFill>
                <a:cs typeface="Arial" panose="020B0604020202020204" pitchFamily="34" charset="0"/>
              </a:rPr>
              <a:t>↑</a:t>
            </a:r>
            <a:endParaRPr lang="pt-BR" altLang="pt-BR" sz="3200">
              <a:solidFill>
                <a:srgbClr val="C00000"/>
              </a:solidFill>
            </a:endParaRPr>
          </a:p>
        </p:txBody>
      </p:sp>
      <p:sp>
        <p:nvSpPr>
          <p:cNvPr id="23558" name="CaixaDeTexto 7">
            <a:extLst>
              <a:ext uri="{FF2B5EF4-FFF2-40B4-BE49-F238E27FC236}">
                <a16:creationId xmlns:a16="http://schemas.microsoft.com/office/drawing/2014/main" id="{03FC469E-6A05-45D8-B567-30A16F73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29000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C00000"/>
                </a:solidFill>
                <a:cs typeface="Arial" panose="020B0604020202020204" pitchFamily="34" charset="0"/>
              </a:rPr>
              <a:t>↑</a:t>
            </a:r>
            <a:endParaRPr lang="pt-BR" altLang="pt-BR" sz="3200">
              <a:solidFill>
                <a:srgbClr val="C00000"/>
              </a:solidFill>
            </a:endParaRPr>
          </a:p>
        </p:txBody>
      </p:sp>
      <p:sp>
        <p:nvSpPr>
          <p:cNvPr id="23559" name="CaixaDeTexto 8">
            <a:extLst>
              <a:ext uri="{FF2B5EF4-FFF2-40B4-BE49-F238E27FC236}">
                <a16:creationId xmlns:a16="http://schemas.microsoft.com/office/drawing/2014/main" id="{9D5BD881-B226-424B-ABF2-3E74937DA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205038"/>
            <a:ext cx="1798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C00000"/>
                </a:solidFill>
                <a:cs typeface="Arial" panose="020B0604020202020204" pitchFamily="34" charset="0"/>
              </a:rPr>
              <a:t>↓ </a:t>
            </a:r>
            <a:r>
              <a:rPr lang="pt-BR" altLang="pt-BR" sz="1600" b="1">
                <a:solidFill>
                  <a:srgbClr val="C00000"/>
                </a:solidFill>
                <a:cs typeface="Arial" panose="020B0604020202020204" pitchFamily="34" charset="0"/>
              </a:rPr>
              <a:t>recorrencia</a:t>
            </a:r>
            <a:endParaRPr lang="pt-BR" altLang="pt-BR" sz="1600">
              <a:solidFill>
                <a:srgbClr val="C00000"/>
              </a:solidFill>
            </a:endParaRPr>
          </a:p>
        </p:txBody>
      </p:sp>
      <p:sp>
        <p:nvSpPr>
          <p:cNvPr id="48136" name="CaixaDeTexto 9">
            <a:extLst>
              <a:ext uri="{FF2B5EF4-FFF2-40B4-BE49-F238E27FC236}">
                <a16:creationId xmlns:a16="http://schemas.microsoft.com/office/drawing/2014/main" id="{7F477737-31C5-4B4F-92B3-A51DC094A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5222875"/>
            <a:ext cx="54006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solidFill>
                  <a:srgbClr val="FF0000"/>
                </a:solidFill>
              </a:rPr>
              <a:t>&gt;&gt; melhoras 1ª. Semana e 1º. </a:t>
            </a:r>
            <a:r>
              <a:rPr lang="pt-BR" altLang="pt-BR" sz="2400" dirty="0" err="1">
                <a:solidFill>
                  <a:srgbClr val="FF0000"/>
                </a:solidFill>
              </a:rPr>
              <a:t>mes</a:t>
            </a:r>
            <a:endParaRPr lang="pt-BR" alt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984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5BD0B7D-5238-45F5-AF57-B1B8C4CB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SOBREPOSIÇÃO ENG e </a:t>
            </a:r>
            <a:r>
              <a:rPr lang="en-US" sz="3600" dirty="0"/>
              <a:t>ENS</a:t>
            </a:r>
            <a:endParaRPr lang="pt-BR" sz="3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81CEF0-B460-47C4-8AA1-5A572ECEB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</a:pPr>
            <a:r>
              <a:rPr lang="en-US" dirty="0"/>
              <a:t>Essa </a:t>
            </a:r>
            <a:r>
              <a:rPr lang="en-US" dirty="0" err="1"/>
              <a:t>resposta</a:t>
            </a:r>
            <a:r>
              <a:rPr lang="en-US" dirty="0"/>
              <a:t> é </a:t>
            </a:r>
            <a:r>
              <a:rPr lang="en-US" dirty="0" err="1"/>
              <a:t>quantificada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Exame</a:t>
            </a:r>
            <a:r>
              <a:rPr lang="en-US" dirty="0"/>
              <a:t> </a:t>
            </a:r>
            <a:r>
              <a:rPr lang="en-US" dirty="0" err="1"/>
              <a:t>Neurológico</a:t>
            </a:r>
            <a:r>
              <a:rPr lang="en-US" dirty="0"/>
              <a:t> </a:t>
            </a:r>
            <a:r>
              <a:rPr lang="en-US" dirty="0" err="1"/>
              <a:t>Simplificado</a:t>
            </a:r>
            <a:r>
              <a:rPr lang="en-US" dirty="0"/>
              <a:t> (ENS) </a:t>
            </a:r>
            <a:r>
              <a:rPr lang="en-US" dirty="0" err="1"/>
              <a:t>usado</a:t>
            </a:r>
            <a:r>
              <a:rPr lang="en-US" dirty="0"/>
              <a:t> </a:t>
            </a:r>
            <a:r>
              <a:rPr lang="en-US" dirty="0" err="1"/>
              <a:t>amplamente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endêmicos</a:t>
            </a:r>
            <a:r>
              <a:rPr lang="en-US" dirty="0"/>
              <a:t> 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caracterizada</a:t>
            </a:r>
            <a:r>
              <a:rPr lang="en-US" dirty="0"/>
              <a:t> pela </a:t>
            </a:r>
            <a:r>
              <a:rPr lang="en-US" dirty="0" err="1"/>
              <a:t>Avaliação</a:t>
            </a:r>
            <a:r>
              <a:rPr lang="en-US" dirty="0"/>
              <a:t> </a:t>
            </a:r>
            <a:r>
              <a:rPr lang="en-US" dirty="0" err="1"/>
              <a:t>Neurofisiológica</a:t>
            </a:r>
            <a:r>
              <a:rPr lang="en-US" dirty="0"/>
              <a:t> – </a:t>
            </a:r>
            <a:r>
              <a:rPr lang="en-US" dirty="0" err="1"/>
              <a:t>Estudos</a:t>
            </a:r>
            <a:r>
              <a:rPr lang="en-US" dirty="0"/>
              <a:t> de </a:t>
            </a:r>
            <a:r>
              <a:rPr lang="en-US" dirty="0" err="1"/>
              <a:t>Condução</a:t>
            </a:r>
            <a:r>
              <a:rPr lang="en-US" dirty="0"/>
              <a:t> Nervosa (ECN) -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nosso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. </a:t>
            </a:r>
          </a:p>
          <a:p>
            <a:pPr algn="just">
              <a:spcAft>
                <a:spcPts val="0"/>
              </a:spcAft>
            </a:pPr>
            <a:r>
              <a:rPr lang="en-US" dirty="0" err="1"/>
              <a:t>Ambas</a:t>
            </a:r>
            <a:r>
              <a:rPr lang="en-US" dirty="0"/>
              <a:t> as </a:t>
            </a:r>
            <a:r>
              <a:rPr lang="en-US" dirty="0" err="1"/>
              <a:t>avaliações</a:t>
            </a:r>
            <a:r>
              <a:rPr lang="en-US" dirty="0"/>
              <a:t> se </a:t>
            </a:r>
            <a:r>
              <a:rPr lang="en-US" dirty="0" err="1"/>
              <a:t>sobrepõe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esperados</a:t>
            </a:r>
            <a:r>
              <a:rPr lang="en-US" dirty="0"/>
              <a:t>, </a:t>
            </a:r>
            <a:r>
              <a:rPr lang="en-US" dirty="0" err="1"/>
              <a:t>portanto</a:t>
            </a:r>
            <a:r>
              <a:rPr lang="en-US" dirty="0"/>
              <a:t>, </a:t>
            </a:r>
            <a:r>
              <a:rPr lang="en-US" dirty="0" err="1"/>
              <a:t>sendo</a:t>
            </a:r>
            <a:r>
              <a:rPr lang="en-US" dirty="0"/>
              <a:t> o ENS um </a:t>
            </a:r>
            <a:r>
              <a:rPr lang="en-US" dirty="0">
                <a:solidFill>
                  <a:srgbClr val="FF0000"/>
                </a:solidFill>
              </a:rPr>
              <a:t>“sub-</a:t>
            </a:r>
            <a:r>
              <a:rPr lang="en-US" dirty="0" err="1">
                <a:solidFill>
                  <a:srgbClr val="FF0000"/>
                </a:solidFill>
              </a:rPr>
              <a:t>ótimo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 err="1"/>
              <a:t>parâmetro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podermos</a:t>
            </a:r>
            <a:r>
              <a:rPr lang="en-US" dirty="0"/>
              <a:t> </a:t>
            </a:r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ECNs.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27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F3E606C-FD99-4B9F-BA37-E3DE080DB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199" y="495953"/>
            <a:ext cx="7992888" cy="140054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pt-BR" sz="2800" b="1" dirty="0" err="1"/>
              <a:t>Reação</a:t>
            </a:r>
            <a:r>
              <a:rPr lang="en-GB" altLang="pt-BR" sz="2800" b="1" dirty="0"/>
              <a:t> T1 </a:t>
            </a:r>
            <a:r>
              <a:rPr lang="en-GB" altLang="pt-BR" sz="2800" b="1" dirty="0" err="1"/>
              <a:t>crônica</a:t>
            </a:r>
            <a:r>
              <a:rPr lang="en-GB" altLang="pt-BR" sz="2800" b="1" dirty="0"/>
              <a:t>: </a:t>
            </a:r>
            <a:r>
              <a:rPr lang="en-GB" altLang="pt-BR" sz="2800" b="1" dirty="0" err="1"/>
              <a:t>recidiva</a:t>
            </a:r>
            <a:r>
              <a:rPr lang="en-GB" altLang="pt-BR" sz="2800" b="1" dirty="0"/>
              <a:t> </a:t>
            </a:r>
            <a:r>
              <a:rPr lang="en-GB" altLang="pt-BR" sz="2800" b="1" dirty="0" err="1"/>
              <a:t>incidiosa</a:t>
            </a:r>
            <a:r>
              <a:rPr lang="en-GB" altLang="pt-BR" sz="2800" b="1" dirty="0"/>
              <a:t> </a:t>
            </a:r>
            <a:r>
              <a:rPr lang="en-GB" altLang="pt-BR" sz="2800" dirty="0" err="1"/>
              <a:t>anos</a:t>
            </a:r>
            <a:r>
              <a:rPr lang="en-GB" altLang="pt-BR" sz="2800" dirty="0"/>
              <a:t> </a:t>
            </a:r>
            <a:r>
              <a:rPr lang="en-GB" altLang="pt-BR" sz="2800" dirty="0" err="1"/>
              <a:t>depois</a:t>
            </a:r>
            <a:r>
              <a:rPr lang="en-GB" altLang="pt-BR" sz="2800" dirty="0"/>
              <a:t> da PQT e </a:t>
            </a:r>
            <a:r>
              <a:rPr lang="en-GB" altLang="pt-BR" sz="2800" dirty="0" err="1"/>
              <a:t>após</a:t>
            </a:r>
            <a:r>
              <a:rPr lang="en-GB" altLang="pt-BR" sz="2800" dirty="0"/>
              <a:t> </a:t>
            </a:r>
            <a:r>
              <a:rPr lang="en-GB" altLang="pt-BR" sz="2800" dirty="0" err="1"/>
              <a:t>tratamento</a:t>
            </a:r>
            <a:r>
              <a:rPr lang="en-GB" altLang="pt-BR" sz="2800" dirty="0"/>
              <a:t> com </a:t>
            </a:r>
            <a:r>
              <a:rPr lang="en-GB" altLang="pt-BR" sz="2800" dirty="0" err="1"/>
              <a:t>esteróides</a:t>
            </a:r>
            <a:r>
              <a:rPr lang="en-GB" altLang="pt-BR" sz="2800" dirty="0"/>
              <a:t> e </a:t>
            </a:r>
            <a:r>
              <a:rPr lang="en-GB" altLang="pt-BR" sz="2800" dirty="0" err="1"/>
              <a:t>medicação</a:t>
            </a:r>
            <a:r>
              <a:rPr lang="en-GB" altLang="pt-BR" sz="2800" dirty="0"/>
              <a:t> para </a:t>
            </a:r>
            <a:r>
              <a:rPr lang="en-GB" altLang="pt-BR" sz="2800" dirty="0" err="1"/>
              <a:t>dor</a:t>
            </a:r>
            <a:endParaRPr lang="en-GB" altLang="pt-BR" sz="2800" dirty="0"/>
          </a:p>
        </p:txBody>
      </p:sp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CF4FA19F-B538-40EA-B7C3-E0FB6AE70203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6832750"/>
              </p:ext>
            </p:extLst>
          </p:nvPr>
        </p:nvGraphicFramePr>
        <p:xfrm>
          <a:off x="331722" y="1896494"/>
          <a:ext cx="4077985" cy="295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Gráfico" r:id="rId3" imgW="7172325" imgH="3648075" progId="Excel.Chart.8">
                  <p:embed/>
                </p:oleObj>
              </mc:Choice>
              <mc:Fallback>
                <p:oleObj name="Gráfico" r:id="rId3" imgW="7172325" imgH="3648075" progId="Excel.Chart.8">
                  <p:embed/>
                  <p:pic>
                    <p:nvPicPr>
                      <p:cNvPr id="33795" name="Object 3">
                        <a:extLst>
                          <a:ext uri="{FF2B5EF4-FFF2-40B4-BE49-F238E27FC236}">
                            <a16:creationId xmlns:a16="http://schemas.microsoft.com/office/drawing/2014/main" id="{CF4FA19F-B538-40EA-B7C3-E0FB6AE70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22" y="1896494"/>
                        <a:ext cx="4077985" cy="2957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D77AFD90-D319-466C-A36C-211DA2724B7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1020082"/>
              </p:ext>
            </p:extLst>
          </p:nvPr>
        </p:nvGraphicFramePr>
        <p:xfrm>
          <a:off x="4409707" y="1844823"/>
          <a:ext cx="4266380" cy="331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Gráfico" r:id="rId5" imgW="7172325" imgH="3648075" progId="Excel.Chart.8">
                  <p:embed/>
                </p:oleObj>
              </mc:Choice>
              <mc:Fallback>
                <p:oleObj name="Gráfico" r:id="rId5" imgW="7172325" imgH="3648075" progId="Excel.Chart.8">
                  <p:embed/>
                  <p:pic>
                    <p:nvPicPr>
                      <p:cNvPr id="33796" name="Object 4">
                        <a:extLst>
                          <a:ext uri="{FF2B5EF4-FFF2-40B4-BE49-F238E27FC236}">
                            <a16:creationId xmlns:a16="http://schemas.microsoft.com/office/drawing/2014/main" id="{D77AFD90-D319-466C-A36C-211DA2724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707" y="1844823"/>
                        <a:ext cx="4266380" cy="3312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>
            <a:extLst>
              <a:ext uri="{FF2B5EF4-FFF2-40B4-BE49-F238E27FC236}">
                <a16:creationId xmlns:a16="http://schemas.microsoft.com/office/drawing/2014/main" id="{7A917557-03CC-4739-A984-411285615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273" y="3590925"/>
            <a:ext cx="5393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900" b="1" i="1">
                <a:solidFill>
                  <a:srgbClr val="292929"/>
                </a:solidFill>
              </a:rPr>
              <a:t>0,6 mv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A534834E-49EB-4E71-9872-4F253D7C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197" y="2619375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900" b="1">
                <a:solidFill>
                  <a:schemeClr val="bg1"/>
                </a:solidFill>
              </a:rPr>
              <a:t>386% 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D89F87E7-4F31-45EB-889E-E5E90921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348327"/>
            <a:ext cx="3600400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1600" dirty="0" err="1"/>
              <a:t>Melhora</a:t>
            </a:r>
            <a:r>
              <a:rPr lang="en-GB" altLang="pt-BR" sz="1600" dirty="0"/>
              <a:t> </a:t>
            </a:r>
            <a:r>
              <a:rPr lang="en-GB" altLang="pt-BR" sz="1600" dirty="0" err="1"/>
              <a:t>importante</a:t>
            </a:r>
            <a:r>
              <a:rPr lang="en-GB" altLang="pt-BR" sz="1600" dirty="0"/>
              <a:t> no </a:t>
            </a:r>
            <a:r>
              <a:rPr lang="en-GB" altLang="pt-BR" sz="1600" dirty="0" err="1">
                <a:solidFill>
                  <a:srgbClr val="FF0000"/>
                </a:solidFill>
              </a:rPr>
              <a:t>Escore</a:t>
            </a:r>
            <a:r>
              <a:rPr lang="en-GB" altLang="pt-BR" sz="1600" dirty="0">
                <a:solidFill>
                  <a:srgbClr val="FF0000"/>
                </a:solidFill>
              </a:rPr>
              <a:t> </a:t>
            </a:r>
            <a:r>
              <a:rPr lang="en-GB" altLang="pt-BR" sz="1600" dirty="0" err="1">
                <a:solidFill>
                  <a:srgbClr val="FF0000"/>
                </a:solidFill>
              </a:rPr>
              <a:t>clínico</a:t>
            </a:r>
            <a:r>
              <a:rPr lang="en-GB" altLang="pt-BR" sz="1600" dirty="0">
                <a:solidFill>
                  <a:srgbClr val="FF0000"/>
                </a:solidFill>
              </a:rPr>
              <a:t> </a:t>
            </a:r>
            <a:r>
              <a:rPr lang="en-GB" altLang="pt-BR" sz="1600" dirty="0" err="1"/>
              <a:t>durante</a:t>
            </a:r>
            <a:r>
              <a:rPr lang="en-GB" altLang="pt-BR" sz="1600" dirty="0"/>
              <a:t> </a:t>
            </a:r>
            <a:r>
              <a:rPr lang="en-GB" altLang="pt-BR" sz="1600" dirty="0" err="1"/>
              <a:t>os</a:t>
            </a:r>
            <a:r>
              <a:rPr lang="en-GB" altLang="pt-BR" sz="1600" dirty="0"/>
              <a:t> 1</a:t>
            </a:r>
            <a:r>
              <a:rPr lang="en-GB" altLang="pt-BR" sz="1600" baseline="30000" dirty="0"/>
              <a:t>os</a:t>
            </a:r>
            <a:r>
              <a:rPr lang="en-GB" altLang="pt-BR" sz="1600" dirty="0"/>
              <a:t> 6 </a:t>
            </a:r>
            <a:r>
              <a:rPr lang="en-GB" altLang="pt-BR" sz="1600" dirty="0" err="1"/>
              <a:t>meses</a:t>
            </a:r>
            <a:r>
              <a:rPr lang="en-GB" altLang="pt-BR" sz="1600" dirty="0"/>
              <a:t> e</a:t>
            </a:r>
            <a:r>
              <a:rPr lang="en-GB" altLang="pt-BR" sz="1600" dirty="0">
                <a:solidFill>
                  <a:srgbClr val="3366FF"/>
                </a:solidFill>
              </a:rPr>
              <a:t> </a:t>
            </a:r>
            <a:r>
              <a:rPr lang="en-GB" altLang="pt-BR" sz="1600" dirty="0" err="1"/>
              <a:t>manuntenção</a:t>
            </a:r>
            <a:r>
              <a:rPr lang="en-GB" altLang="pt-BR" sz="1600" dirty="0">
                <a:solidFill>
                  <a:srgbClr val="3366FF"/>
                </a:solidFill>
              </a:rPr>
              <a:t> </a:t>
            </a:r>
            <a:r>
              <a:rPr lang="en-GB" altLang="pt-BR" sz="1600" dirty="0"/>
              <a:t>por 4 </a:t>
            </a:r>
            <a:r>
              <a:rPr lang="en-GB" altLang="pt-BR" sz="1600" dirty="0" err="1"/>
              <a:t>anos</a:t>
            </a:r>
            <a:endParaRPr lang="en-GB" altLang="pt-BR" sz="1600" dirty="0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61E03EF0-B746-4659-A4D2-D3E473BC0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132" y="5372540"/>
            <a:ext cx="3463529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1600" dirty="0" err="1"/>
              <a:t>Queda</a:t>
            </a:r>
            <a:r>
              <a:rPr lang="en-GB" altLang="pt-BR" sz="1600" dirty="0"/>
              <a:t> </a:t>
            </a:r>
            <a:r>
              <a:rPr lang="en-GB" altLang="pt-BR" sz="1600" dirty="0" err="1"/>
              <a:t>progressiva</a:t>
            </a:r>
            <a:r>
              <a:rPr lang="en-GB" altLang="pt-BR" sz="1600" dirty="0"/>
              <a:t> da </a:t>
            </a:r>
            <a:r>
              <a:rPr lang="en-GB" altLang="pt-BR" sz="1600" dirty="0" err="1">
                <a:solidFill>
                  <a:srgbClr val="FF0000"/>
                </a:solidFill>
                <a:cs typeface="Arial" panose="020B0604020202020204" pitchFamily="34" charset="0"/>
              </a:rPr>
              <a:t>dispersão</a:t>
            </a:r>
            <a:r>
              <a:rPr lang="en-GB" altLang="pt-BR" sz="1600" dirty="0">
                <a:solidFill>
                  <a:srgbClr val="FF0000"/>
                </a:solidFill>
                <a:cs typeface="Arial" panose="020B0604020202020204" pitchFamily="34" charset="0"/>
              </a:rPr>
              <a:t> temporal</a:t>
            </a:r>
            <a:r>
              <a:rPr lang="en-GB" altLang="pt-BR" sz="1600" b="1" dirty="0">
                <a:solidFill>
                  <a:srgbClr val="FF0000"/>
                </a:solidFill>
                <a:cs typeface="Arial" panose="020B0604020202020204" pitchFamily="34" charset="0"/>
              </a:rPr>
              <a:t> (DT) </a:t>
            </a:r>
            <a:r>
              <a:rPr lang="en-GB" altLang="pt-BR" sz="1600" dirty="0">
                <a:cs typeface="Arial" panose="020B0604020202020204" pitchFamily="34" charset="0"/>
              </a:rPr>
              <a:t>no 1</a:t>
            </a:r>
            <a:r>
              <a:rPr lang="en-GB" altLang="pt-BR" sz="1600" baseline="30000" dirty="0">
                <a:cs typeface="Arial" panose="020B0604020202020204" pitchFamily="34" charset="0"/>
              </a:rPr>
              <a:t>o</a:t>
            </a:r>
            <a:r>
              <a:rPr lang="en-GB" altLang="pt-BR" sz="1600" dirty="0">
                <a:cs typeface="Arial" panose="020B0604020202020204" pitchFamily="34" charset="0"/>
              </a:rPr>
              <a:t> </a:t>
            </a:r>
            <a:r>
              <a:rPr lang="en-GB" altLang="pt-BR" sz="1600" dirty="0" err="1">
                <a:cs typeface="Arial" panose="020B0604020202020204" pitchFamily="34" charset="0"/>
              </a:rPr>
              <a:t>ano</a:t>
            </a:r>
            <a:r>
              <a:rPr lang="en-GB" altLang="pt-BR" sz="1600" dirty="0">
                <a:cs typeface="Arial" panose="020B0604020202020204" pitchFamily="34" charset="0"/>
              </a:rPr>
              <a:t> e no 2</a:t>
            </a:r>
            <a:r>
              <a:rPr lang="en-GB" altLang="pt-BR" sz="1600" baseline="30000" dirty="0">
                <a:cs typeface="Arial" panose="020B0604020202020204" pitchFamily="34" charset="0"/>
              </a:rPr>
              <a:t>o</a:t>
            </a:r>
            <a:r>
              <a:rPr lang="en-GB" altLang="pt-BR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pt-BR" sz="1600" dirty="0"/>
              <a:t>por e </a:t>
            </a:r>
            <a:r>
              <a:rPr lang="en-GB" altLang="pt-BR" sz="1600" dirty="0" err="1"/>
              <a:t>mantida</a:t>
            </a:r>
            <a:r>
              <a:rPr lang="en-GB" altLang="pt-BR" sz="1600" dirty="0"/>
              <a:t> por 4 </a:t>
            </a:r>
            <a:r>
              <a:rPr lang="en-GB" altLang="pt-BR" sz="1600" dirty="0" err="1"/>
              <a:t>anos</a:t>
            </a:r>
            <a:endParaRPr lang="en-GB" altLang="pt-BR" sz="1600" dirty="0"/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1AC5F331-679E-4EB9-8342-60A6C6630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320" y="3375423"/>
            <a:ext cx="4310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900" b="1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28DC6980-7B32-4C4A-8357-53AA0A39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836" y="3375423"/>
            <a:ext cx="4310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900" b="1">
                <a:solidFill>
                  <a:schemeClr val="bg1"/>
                </a:solidFill>
              </a:rPr>
              <a:t>51%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C484CE1D-B814-4AA2-B3D7-08FBA416F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77" y="1238865"/>
            <a:ext cx="7955587" cy="485428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pt-BR" sz="5400" dirty="0">
                <a:solidFill>
                  <a:srgbClr val="3366FF"/>
                </a:solidFill>
                <a:latin typeface="Arial Rounded MT Bold" pitchFamily="34" charset="0"/>
              </a:rPr>
              <a:t> </a:t>
            </a:r>
          </a:p>
          <a:p>
            <a:pPr marL="742950" indent="-742950" eaLnBrk="1" hangingPunct="1">
              <a:buFontTx/>
              <a:buAutoNum type="arabicPeriod"/>
              <a:defRPr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Compressão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sz="3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entrapment</a:t>
            </a:r>
            <a:b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eaLnBrk="1" hangingPunct="1">
              <a:buFontTx/>
              <a:buAutoNum type="arabicPeriod" startAt="2"/>
              <a:defRPr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 neuropática</a:t>
            </a:r>
          </a:p>
          <a:p>
            <a:pPr marL="742950" indent="-742950" eaLnBrk="1" hangingPunct="1">
              <a:buFontTx/>
              <a:buAutoNum type="arabicPeriod" startAt="2"/>
              <a:defRPr/>
            </a:pPr>
            <a:endParaRPr lang="pt-BR" sz="3600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eaLnBrk="1" hangingPunct="1">
              <a:buFontTx/>
              <a:buAutoNum type="arabicPeriod" startAt="2"/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Dimensão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temporal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longa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reações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tardias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recidiva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reinfecção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 eaLnBrk="1" hangingPunct="1">
              <a:defRPr/>
            </a:pPr>
            <a:endParaRPr lang="pt-BR" sz="3600" dirty="0">
              <a:solidFill>
                <a:srgbClr val="4D4D4D"/>
              </a:solidFill>
              <a:latin typeface="Arial Rounded MT Bold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517DBC-85C7-478A-AA81-A7018761DFBB}"/>
              </a:ext>
            </a:extLst>
          </p:cNvPr>
          <p:cNvSpPr txBox="1"/>
          <p:nvPr/>
        </p:nvSpPr>
        <p:spPr>
          <a:xfrm>
            <a:off x="827881" y="373960"/>
            <a:ext cx="7488237" cy="985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Complicadores</a:t>
            </a:r>
            <a:r>
              <a:rPr lang="pt-BR" sz="4000" dirty="0">
                <a:latin typeface="+mn-lt"/>
              </a:rPr>
              <a:t> 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644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Image10">
            <a:extLst>
              <a:ext uri="{FF2B5EF4-FFF2-40B4-BE49-F238E27FC236}">
                <a16:creationId xmlns:a16="http://schemas.microsoft.com/office/drawing/2014/main" id="{12B5A5CD-EE8D-4FAA-8C94-9B2D0E2B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184275"/>
            <a:ext cx="3941762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>
            <a:extLst>
              <a:ext uri="{FF2B5EF4-FFF2-40B4-BE49-F238E27FC236}">
                <a16:creationId xmlns:a16="http://schemas.microsoft.com/office/drawing/2014/main" id="{00B19439-CE40-4FE7-AAAA-8227EA372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569325" cy="769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Compressão</a:t>
            </a:r>
            <a:r>
              <a:rPr lang="pt-B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/ </a:t>
            </a:r>
            <a:r>
              <a:rPr lang="pt-BR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entrapment</a:t>
            </a:r>
            <a:r>
              <a:rPr lang="pt-B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endParaRPr lang="pt-BR" altLang="pt-BR" sz="4400" b="1" dirty="0">
              <a:solidFill>
                <a:srgbClr val="3366FF"/>
              </a:solidFill>
              <a:latin typeface="Arial Rounded MT Bold" pitchFamily="34" charset="0"/>
            </a:endParaRPr>
          </a:p>
        </p:txBody>
      </p:sp>
      <p:sp>
        <p:nvSpPr>
          <p:cNvPr id="44036" name="Text Box 7">
            <a:extLst>
              <a:ext uri="{FF2B5EF4-FFF2-40B4-BE49-F238E27FC236}">
                <a16:creationId xmlns:a16="http://schemas.microsoft.com/office/drawing/2014/main" id="{5326485A-88B8-4E94-8FA8-F8C9466B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6149975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1000"/>
              <a:t>1. Burns TM, Neuropathy caused by compression, entrapment or physical injury, Part D. Mechanisms   of acute and chronic  compression neuropathy. </a:t>
            </a:r>
            <a:r>
              <a:rPr lang="en-US" altLang="pt-BR" sz="1000"/>
              <a:t>In: DYCK  P J, THOMAS, P K.  </a:t>
            </a:r>
            <a:r>
              <a:rPr lang="en-US" altLang="pt-BR" sz="1000" i="1"/>
              <a:t>Peripheral Neuropathy</a:t>
            </a:r>
            <a:r>
              <a:rPr lang="en-US" altLang="pt-BR" sz="1000"/>
              <a:t>. 4th ed., Elsevier,  2005, p</a:t>
            </a:r>
            <a:r>
              <a:rPr lang="en-GB" altLang="pt-BR" sz="1000"/>
              <a:t>. 1391-1402</a:t>
            </a:r>
            <a:r>
              <a:rPr lang="en-GB" altLang="pt-BR" sz="1000">
                <a:solidFill>
                  <a:srgbClr val="CC3300"/>
                </a:solidFill>
              </a:rPr>
              <a:t>.</a:t>
            </a:r>
            <a:endParaRPr lang="en-GB" altLang="pt-BR" sz="1000"/>
          </a:p>
        </p:txBody>
      </p:sp>
      <p:pic>
        <p:nvPicPr>
          <p:cNvPr id="44037" name="Picture 8" descr="Image09">
            <a:extLst>
              <a:ext uri="{FF2B5EF4-FFF2-40B4-BE49-F238E27FC236}">
                <a16:creationId xmlns:a16="http://schemas.microsoft.com/office/drawing/2014/main" id="{1B9FC34B-8B60-4361-AD0B-B0DB1782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86113"/>
            <a:ext cx="30241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expotese3">
            <a:extLst>
              <a:ext uri="{FF2B5EF4-FFF2-40B4-BE49-F238E27FC236}">
                <a16:creationId xmlns:a16="http://schemas.microsoft.com/office/drawing/2014/main" id="{804BC418-BECA-42F1-89B9-0B5FFEE1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184275"/>
            <a:ext cx="32448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CaixaDeTexto 1">
            <a:extLst>
              <a:ext uri="{FF2B5EF4-FFF2-40B4-BE49-F238E27FC236}">
                <a16:creationId xmlns:a16="http://schemas.microsoft.com/office/drawing/2014/main" id="{9B06FAE7-2CD8-46F1-BC5A-657DEDDA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5326063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</a:rPr>
              <a:t>Mecanico ► vascular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CFFACB3-4A66-4AA5-BBB9-62462C927E2C}"/>
              </a:ext>
            </a:extLst>
          </p:cNvPr>
          <p:cNvSpPr/>
          <p:nvPr/>
        </p:nvSpPr>
        <p:spPr>
          <a:xfrm>
            <a:off x="355600" y="4619625"/>
            <a:ext cx="45037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Edema e aumento da pressão </a:t>
            </a:r>
            <a:r>
              <a:rPr lang="pt-BR" alt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intraneural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  <a:r>
              <a:rPr lang="pt-BR" dirty="0">
                <a:solidFill>
                  <a:srgbClr val="4D4D4D"/>
                </a:solidFill>
              </a:rPr>
              <a:t>induzindo a mais edema, mais inflamação, desestruturação da mielina e tardiamente levando a </a:t>
            </a:r>
            <a:r>
              <a:rPr lang="en-GB" b="1" dirty="0" err="1">
                <a:solidFill>
                  <a:srgbClr val="FF0000"/>
                </a:solidFill>
              </a:rPr>
              <a:t>degeneração</a:t>
            </a:r>
            <a:r>
              <a:rPr lang="en-GB" b="1" dirty="0">
                <a:solidFill>
                  <a:srgbClr val="FF0000"/>
                </a:solidFill>
              </a:rPr>
              <a:t> axonal</a:t>
            </a:r>
            <a:endParaRPr lang="pt-BR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111E80A-CAC1-4A6C-88E6-E36685CEF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54" y="354136"/>
            <a:ext cx="1775416" cy="2232248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331E0F2-6F73-49A1-8FD4-B58AFFF2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63" y="354136"/>
            <a:ext cx="6415318" cy="1944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t-BR" sz="2400" dirty="0"/>
              <a:t>MS - Manual de Cirurgias.  Série J. Cadernos de Reabilitação em Hanseníase; n. 4. </a:t>
            </a:r>
            <a:r>
              <a:rPr lang="pt-BR" sz="2400" b="1" dirty="0"/>
              <a:t>2ª. Ed</a:t>
            </a:r>
            <a:r>
              <a:rPr lang="pt-BR" sz="2400" dirty="0"/>
              <a:t>, </a:t>
            </a:r>
            <a:r>
              <a:rPr lang="pt-BR" sz="2400" dirty="0" err="1"/>
              <a:t>Brasilia</a:t>
            </a:r>
            <a:r>
              <a:rPr lang="pt-BR" sz="2400" dirty="0"/>
              <a:t>, DF, 2008</a:t>
            </a:r>
            <a:br>
              <a:rPr lang="pt-BR" sz="2400" dirty="0"/>
            </a:br>
            <a:r>
              <a:rPr lang="pt-BR" sz="2400" dirty="0"/>
              <a:t>Organização da </a:t>
            </a:r>
            <a:r>
              <a:rPr lang="pt-BR" sz="2400" b="1" dirty="0"/>
              <a:t>Profa. Dra. </a:t>
            </a:r>
            <a:r>
              <a:rPr lang="pt-BR" sz="2400" b="1" dirty="0" err="1"/>
              <a:t>Baccarelli</a:t>
            </a:r>
            <a:r>
              <a:rPr lang="pt-BR" sz="2400" b="1" dirty="0"/>
              <a:t> R </a:t>
            </a:r>
            <a:r>
              <a:rPr lang="pt-BR" sz="2400" dirty="0" err="1"/>
              <a:t>PqC</a:t>
            </a:r>
            <a:r>
              <a:rPr lang="pt-BR" sz="2400" dirty="0"/>
              <a:t> do ILSL</a:t>
            </a:r>
            <a:endParaRPr lang="pt-BR" sz="4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422A15-1498-4559-8109-0792B6CEE91D}"/>
              </a:ext>
            </a:extLst>
          </p:cNvPr>
          <p:cNvSpPr txBox="1"/>
          <p:nvPr/>
        </p:nvSpPr>
        <p:spPr>
          <a:xfrm>
            <a:off x="683568" y="2924944"/>
            <a:ext cx="8280920" cy="352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985DB30-BF0F-4EC2-825E-F55FB02AE47E}"/>
              </a:ext>
            </a:extLst>
          </p:cNvPr>
          <p:cNvSpPr txBox="1"/>
          <p:nvPr/>
        </p:nvSpPr>
        <p:spPr>
          <a:xfrm>
            <a:off x="388930" y="2394882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INDICAÇÕES DA CIRURGIA NAS “NEURITES” 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</a:rPr>
              <a:t>Notas do palestrante em vermelho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Pacientes com </a:t>
            </a:r>
            <a:r>
              <a:rPr lang="pt-BR" sz="2400" dirty="0" err="1"/>
              <a:t>contra-indicação</a:t>
            </a:r>
            <a:r>
              <a:rPr lang="pt-BR" sz="2400" dirty="0"/>
              <a:t> do uso de corticosteroide </a:t>
            </a:r>
            <a:r>
              <a:rPr lang="pt-BR" sz="2400" dirty="0">
                <a:solidFill>
                  <a:srgbClr val="FF0000"/>
                </a:solidFill>
              </a:rPr>
              <a:t>(o indicado é tentar outro imunossupressor)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Abscesso de nervo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 Paciente com neuropatia que não responde ao tratamento clínico para neurite dentro de 4 semanas </a:t>
            </a:r>
            <a:r>
              <a:rPr lang="pt-BR" sz="2400" dirty="0">
                <a:solidFill>
                  <a:srgbClr val="FF0000"/>
                </a:solidFill>
              </a:rPr>
              <a:t>(4 a 8 semanas)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 Paciente com neurites subentrantes  </a:t>
            </a:r>
            <a:r>
              <a:rPr lang="pt-BR" sz="2400" dirty="0">
                <a:solidFill>
                  <a:srgbClr val="FF0000"/>
                </a:solidFill>
              </a:rPr>
              <a:t>(</a:t>
            </a:r>
            <a:r>
              <a:rPr lang="pt-BR" sz="2400" b="1" dirty="0">
                <a:solidFill>
                  <a:srgbClr val="FF0000"/>
                </a:solidFill>
              </a:rPr>
              <a:t>RT2</a:t>
            </a:r>
            <a:r>
              <a:rPr lang="pt-BR" sz="2400" dirty="0">
                <a:solidFill>
                  <a:srgbClr val="FF0000"/>
                </a:solidFill>
              </a:rPr>
              <a:t> subentrante)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Paciente com dor não controlada e/ou crônica </a:t>
            </a:r>
            <a:r>
              <a:rPr lang="pt-BR" sz="2400" dirty="0">
                <a:solidFill>
                  <a:srgbClr val="FF0000"/>
                </a:solidFill>
              </a:rPr>
              <a:t>(nos casos de nervos muito espessados e inelásticos)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9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5D405-C31A-45A3-BFE2-791DA776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pt-BR" sz="2400" b="1" dirty="0"/>
              <a:t>PROSPECTIVE AND RANDOMIZED TRIAL TO DETERMINE THE ROLE OF NERVE DECOMPRESSION IN LEPROSY NEUROPATHY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E938B7-048A-40DB-BA85-1E375D195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138 </a:t>
            </a:r>
            <a:r>
              <a:rPr lang="pt-BR" dirty="0"/>
              <a:t>nervos com “neurites” foram avaliados</a:t>
            </a:r>
          </a:p>
          <a:p>
            <a:r>
              <a:rPr lang="pt-BR" b="1" dirty="0">
                <a:solidFill>
                  <a:srgbClr val="FF0000"/>
                </a:solidFill>
              </a:rPr>
              <a:t>19</a:t>
            </a:r>
            <a:r>
              <a:rPr lang="pt-BR" b="1" dirty="0"/>
              <a:t> </a:t>
            </a:r>
            <a:r>
              <a:rPr lang="pt-BR" dirty="0"/>
              <a:t>excluídos</a:t>
            </a:r>
          </a:p>
          <a:p>
            <a:r>
              <a:rPr lang="pt-BR" b="1" dirty="0"/>
              <a:t>119 </a:t>
            </a:r>
            <a:r>
              <a:rPr lang="pt-BR" dirty="0" err="1"/>
              <a:t>incluidos</a:t>
            </a:r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36</a:t>
            </a:r>
            <a:r>
              <a:rPr lang="pt-BR" b="1" dirty="0"/>
              <a:t> (30%) </a:t>
            </a:r>
            <a:r>
              <a:rPr lang="pt-BR" dirty="0"/>
              <a:t>nervos melhoraram com tratamento clínico adequado (1m/kg/dia no primeiro mês) </a:t>
            </a:r>
            <a:endParaRPr lang="pt-BR" b="1" dirty="0"/>
          </a:p>
          <a:p>
            <a:r>
              <a:rPr lang="pt-BR" b="1" dirty="0"/>
              <a:t>83 </a:t>
            </a:r>
            <a:r>
              <a:rPr lang="pt-BR" dirty="0"/>
              <a:t>foram para a </a:t>
            </a:r>
            <a:r>
              <a:rPr lang="pt-BR" dirty="0" err="1"/>
              <a:t>aleatorização</a:t>
            </a:r>
            <a:r>
              <a:rPr lang="pt-BR" dirty="0"/>
              <a:t>: </a:t>
            </a:r>
          </a:p>
          <a:p>
            <a:pPr lvl="1"/>
            <a:r>
              <a:rPr lang="pt-BR" dirty="0"/>
              <a:t>continuar tratamento clínico ou</a:t>
            </a:r>
          </a:p>
          <a:p>
            <a:pPr lvl="1"/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acrescentar o cirúrgico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Resultados parciais publicados em 2013</a:t>
            </a:r>
          </a:p>
        </p:txBody>
      </p:sp>
    </p:spTree>
    <p:extLst>
      <p:ext uri="{BB962C8B-B14F-4D97-AF65-F5344CB8AC3E}">
        <p14:creationId xmlns:p14="http://schemas.microsoft.com/office/powerpoint/2010/main" val="146584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B5DF8B86-96EB-4579-BA14-06998D5FF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087" y="692721"/>
            <a:ext cx="6715125" cy="280828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pt-BR" sz="3000" b="1" dirty="0"/>
            </a:br>
            <a:r>
              <a:rPr lang="en-US" alt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PROSPECTIVE AND </a:t>
            </a:r>
            <a:r>
              <a:rPr lang="en-US" altLang="pt-BR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  <a:r>
              <a:rPr lang="en-US" alt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TRIAL TO DETERMINE THE ROLE OF NERVE DECOMPRESSION IN LEPROSY NEUROPATHY – </a:t>
            </a:r>
            <a:r>
              <a:rPr lang="en-US" altLang="pt-BR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results </a:t>
            </a:r>
            <a:br>
              <a:rPr lang="en-US" altLang="pt-BR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pt-BR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altLang="pt-BR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recorte</a:t>
            </a:r>
            <a:r>
              <a:rPr lang="en-US" alt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pt-BR" altLang="pt-BR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Content Placeholder 4">
            <a:extLst>
              <a:ext uri="{FF2B5EF4-FFF2-40B4-BE49-F238E27FC236}">
                <a16:creationId xmlns:a16="http://schemas.microsoft.com/office/drawing/2014/main" id="{1EDEC50B-A63D-4532-8032-7221F9C7934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7951" y="1268761"/>
            <a:ext cx="1727746" cy="2232247"/>
          </a:xfrm>
        </p:spPr>
        <p:txBody>
          <a:bodyPr/>
          <a:lstStyle/>
          <a:p>
            <a:r>
              <a:rPr lang="pt-BR" altLang="pt-BR" sz="2000" b="1" dirty="0"/>
              <a:t>Virmond MCL, </a:t>
            </a:r>
          </a:p>
          <a:p>
            <a:r>
              <a:rPr lang="pt-BR" altLang="pt-BR" sz="2000" u="sng" dirty="0"/>
              <a:t>Garbino JA</a:t>
            </a:r>
            <a:r>
              <a:rPr lang="pt-BR" altLang="pt-BR" sz="2000" dirty="0"/>
              <a:t>, </a:t>
            </a:r>
          </a:p>
          <a:p>
            <a:r>
              <a:rPr lang="pt-BR" altLang="pt-BR" sz="2000" dirty="0"/>
              <a:t>Cury Fo M, </a:t>
            </a:r>
          </a:p>
          <a:p>
            <a:r>
              <a:rPr lang="pt-BR" altLang="pt-BR" sz="2000" dirty="0" err="1"/>
              <a:t>Delanina</a:t>
            </a:r>
            <a:r>
              <a:rPr lang="pt-BR" altLang="pt-BR" sz="2000" dirty="0"/>
              <a:t> WFB, </a:t>
            </a:r>
          </a:p>
          <a:p>
            <a:r>
              <a:rPr lang="pt-BR" altLang="pt-BR" sz="2000" dirty="0"/>
              <a:t>Almeida SND, Torquato MT</a:t>
            </a:r>
          </a:p>
          <a:p>
            <a:endParaRPr lang="en-US" altLang="pt-BR" sz="2000" dirty="0"/>
          </a:p>
        </p:txBody>
      </p:sp>
      <p:sp>
        <p:nvSpPr>
          <p:cNvPr id="45060" name="CaixaDeTexto 5">
            <a:extLst>
              <a:ext uri="{FF2B5EF4-FFF2-40B4-BE49-F238E27FC236}">
                <a16:creationId xmlns:a16="http://schemas.microsoft.com/office/drawing/2014/main" id="{1CD5F6D7-69A3-43D9-B102-7C0E6445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5564188"/>
            <a:ext cx="5924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FF99"/>
                </a:solidFill>
              </a:rPr>
              <a:t>INSTITUTO LAURO DE SOUZA LIMA (ILSL), BAURU – SP - BRASIL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45061" name="CaixaDeTexto 2">
            <a:extLst>
              <a:ext uri="{FF2B5EF4-FFF2-40B4-BE49-F238E27FC236}">
                <a16:creationId xmlns:a16="http://schemas.microsoft.com/office/drawing/2014/main" id="{08377DAA-278D-4BB0-8D51-27D5FB726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3861048"/>
            <a:ext cx="52565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FFFF00"/>
                </a:solidFill>
              </a:rPr>
              <a:t>n = 29 nervos, 24 pacientes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10702"/>
            <a:ext cx="8338048" cy="576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pt-BR" sz="3600" b="1" dirty="0">
                <a:cs typeface="Arial" pitchFamily="34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410056" cy="5256584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lphaUcPeriod"/>
            </a:pPr>
            <a:r>
              <a:rPr lang="en-US" sz="2000" dirty="0"/>
              <a:t>A </a:t>
            </a:r>
            <a:r>
              <a:rPr lang="en-US" sz="2000" dirty="0" err="1"/>
              <a:t>maioria</a:t>
            </a:r>
            <a:r>
              <a:rPr lang="en-US" sz="2000" dirty="0"/>
              <a:t> dos </a:t>
            </a:r>
            <a:r>
              <a:rPr lang="en-US" sz="2000" dirty="0" err="1"/>
              <a:t>nervos</a:t>
            </a:r>
            <a:r>
              <a:rPr lang="en-US" sz="2000" dirty="0"/>
              <a:t> </a:t>
            </a:r>
            <a:r>
              <a:rPr lang="en-US" sz="2000" dirty="0" err="1"/>
              <a:t>melhorou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FF0000"/>
                </a:solidFill>
              </a:rPr>
              <a:t>80%</a:t>
            </a:r>
            <a:r>
              <a:rPr lang="en-US" sz="2000" dirty="0"/>
              <a:t>)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manteve</a:t>
            </a:r>
            <a:r>
              <a:rPr lang="en-US" sz="2000" dirty="0"/>
              <a:t> o </a:t>
            </a:r>
            <a:r>
              <a:rPr lang="en-US" sz="2000" dirty="0" err="1">
                <a:solidFill>
                  <a:srgbClr val="FF0000"/>
                </a:solidFill>
              </a:rPr>
              <a:t>Escore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Clínico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(EC)</a:t>
            </a:r>
            <a:r>
              <a:rPr lang="en-US" sz="2000" dirty="0"/>
              <a:t>, </a:t>
            </a:r>
            <a:r>
              <a:rPr lang="en-US" sz="2000" dirty="0" err="1"/>
              <a:t>exceto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um </a:t>
            </a:r>
            <a:r>
              <a:rPr lang="en-US" sz="2000" dirty="0" err="1"/>
              <a:t>nervo</a:t>
            </a:r>
            <a:r>
              <a:rPr lang="en-US" sz="2000" dirty="0"/>
              <a:t>  </a:t>
            </a:r>
            <a:r>
              <a:rPr lang="en-US" sz="2000" b="1" dirty="0"/>
              <a:t>peroneal com </a:t>
            </a:r>
            <a:r>
              <a:rPr lang="en-US" sz="2000" b="1" dirty="0" err="1"/>
              <a:t>lesão</a:t>
            </a:r>
            <a:r>
              <a:rPr lang="en-US" sz="2000" b="1" dirty="0"/>
              <a:t> </a:t>
            </a:r>
            <a:r>
              <a:rPr lang="en-US" sz="2000" b="1" dirty="0" err="1"/>
              <a:t>completa</a:t>
            </a:r>
            <a:r>
              <a:rPr lang="en-US" sz="2000" dirty="0"/>
              <a:t>. </a:t>
            </a:r>
          </a:p>
          <a:p>
            <a:pPr algn="just">
              <a:buFont typeface="+mj-lt"/>
              <a:buAutoNum type="alphaUcPeriod"/>
            </a:pPr>
            <a:r>
              <a:rPr lang="en-US" sz="2000" dirty="0"/>
              <a:t>A </a:t>
            </a:r>
            <a:r>
              <a:rPr lang="en-US" sz="2000" dirty="0" err="1"/>
              <a:t>melhora</a:t>
            </a:r>
            <a:r>
              <a:rPr lang="en-US" sz="2000" dirty="0"/>
              <a:t> do </a:t>
            </a:r>
            <a:r>
              <a:rPr lang="en-US" sz="2000" b="1" dirty="0"/>
              <a:t>EC e NC </a:t>
            </a:r>
            <a:r>
              <a:rPr lang="en-US" sz="2000" dirty="0"/>
              <a:t>de </a:t>
            </a:r>
            <a:r>
              <a:rPr lang="en-US" sz="2000" dirty="0" err="1"/>
              <a:t>acordo</a:t>
            </a:r>
            <a:r>
              <a:rPr lang="en-US" sz="2000" dirty="0"/>
              <a:t> com  a </a:t>
            </a:r>
            <a:r>
              <a:rPr lang="en-US" sz="2000" dirty="0" err="1"/>
              <a:t>gravidade</a:t>
            </a:r>
            <a:r>
              <a:rPr lang="en-US" sz="2000" dirty="0"/>
              <a:t> (</a:t>
            </a:r>
            <a:r>
              <a:rPr lang="en-US" sz="2000" dirty="0" err="1"/>
              <a:t>leve</a:t>
            </a:r>
            <a:r>
              <a:rPr lang="en-US" sz="2000" dirty="0"/>
              <a:t>/mod/</a:t>
            </a:r>
            <a:r>
              <a:rPr lang="en-US" sz="2000" dirty="0" err="1"/>
              <a:t>pron</a:t>
            </a:r>
            <a:r>
              <a:rPr lang="en-US" sz="2000" dirty="0"/>
              <a:t>/complete): </a:t>
            </a:r>
          </a:p>
          <a:p>
            <a:pPr lvl="1" algn="just">
              <a:buFont typeface="+mj-lt"/>
              <a:buAutoNum type="alphaUcPeriod"/>
            </a:pPr>
            <a:r>
              <a:rPr lang="en-US" sz="1800" dirty="0">
                <a:solidFill>
                  <a:srgbClr val="FF0000"/>
                </a:solidFill>
              </a:rPr>
              <a:t>EVA</a:t>
            </a:r>
            <a:r>
              <a:rPr lang="en-US" sz="1800" dirty="0"/>
              <a:t> </a:t>
            </a:r>
            <a:r>
              <a:rPr lang="en-US" sz="1800" dirty="0" err="1"/>
              <a:t>melhorou</a:t>
            </a:r>
            <a:r>
              <a:rPr lang="en-US" sz="1800" dirty="0"/>
              <a:t> </a:t>
            </a:r>
            <a:r>
              <a:rPr lang="en-US" sz="1800" dirty="0" err="1"/>
              <a:t>mais</a:t>
            </a:r>
            <a:r>
              <a:rPr lang="en-US" sz="1800" dirty="0"/>
              <a:t> no </a:t>
            </a:r>
            <a:r>
              <a:rPr lang="en-US" sz="1800" dirty="0" err="1"/>
              <a:t>grupo</a:t>
            </a:r>
            <a:r>
              <a:rPr lang="en-US" sz="1800" dirty="0"/>
              <a:t>: pronounced + complete, </a:t>
            </a:r>
          </a:p>
          <a:p>
            <a:pPr lvl="1" algn="just">
              <a:buFont typeface="+mj-lt"/>
              <a:buAutoNum type="alphaUcPeriod"/>
            </a:pPr>
            <a:r>
              <a:rPr lang="en-US" sz="1800" dirty="0">
                <a:solidFill>
                  <a:srgbClr val="FF0000"/>
                </a:solidFill>
              </a:rPr>
              <a:t>TVM</a:t>
            </a:r>
            <a:r>
              <a:rPr lang="en-US" sz="1800" dirty="0"/>
              <a:t>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grupos</a:t>
            </a:r>
            <a:r>
              <a:rPr lang="en-US" sz="1800" dirty="0"/>
              <a:t> </a:t>
            </a:r>
            <a:r>
              <a:rPr lang="en-US" sz="1800" dirty="0" err="1"/>
              <a:t>leve</a:t>
            </a:r>
            <a:r>
              <a:rPr lang="en-US" sz="1800" dirty="0"/>
              <a:t> e </a:t>
            </a:r>
            <a:r>
              <a:rPr lang="en-US" sz="1800" dirty="0" err="1"/>
              <a:t>moderado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FF0000"/>
                </a:solidFill>
              </a:rPr>
              <a:t>P= 0,015) </a:t>
            </a:r>
            <a:r>
              <a:rPr lang="en-US" sz="1800" dirty="0"/>
              <a:t> e </a:t>
            </a:r>
          </a:p>
          <a:p>
            <a:pPr lvl="1" algn="just">
              <a:buFont typeface="+mj-lt"/>
              <a:buAutoNum type="alphaUcPeriod"/>
            </a:pPr>
            <a:r>
              <a:rPr lang="en-US" sz="1800" dirty="0">
                <a:solidFill>
                  <a:srgbClr val="FF0000"/>
                </a:solidFill>
              </a:rPr>
              <a:t>S-W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dois</a:t>
            </a:r>
            <a:r>
              <a:rPr lang="en-US" sz="1800" dirty="0"/>
              <a:t> </a:t>
            </a:r>
            <a:r>
              <a:rPr lang="en-US" sz="1800" dirty="0" err="1"/>
              <a:t>grupos</a:t>
            </a:r>
            <a:r>
              <a:rPr lang="en-US" sz="1800" dirty="0"/>
              <a:t>. </a:t>
            </a:r>
          </a:p>
          <a:p>
            <a:pPr lvl="1" algn="just">
              <a:buFont typeface="+mj-lt"/>
              <a:buAutoNum type="alphaUcPeriod"/>
            </a:pPr>
            <a:r>
              <a:rPr lang="en-US" sz="1800" dirty="0"/>
              <a:t>As amplitudes </a:t>
            </a:r>
            <a:r>
              <a:rPr lang="en-US" sz="1800" dirty="0" err="1"/>
              <a:t>proximais</a:t>
            </a:r>
            <a:r>
              <a:rPr lang="en-US" sz="1800" dirty="0"/>
              <a:t> dos </a:t>
            </a:r>
            <a:r>
              <a:rPr lang="en-US" sz="1800" dirty="0">
                <a:solidFill>
                  <a:srgbClr val="FF0000"/>
                </a:solidFill>
              </a:rPr>
              <a:t>PAMCs </a:t>
            </a:r>
            <a:r>
              <a:rPr lang="en-US" sz="1800" dirty="0" err="1"/>
              <a:t>mostraram</a:t>
            </a:r>
            <a:r>
              <a:rPr lang="en-US" sz="1800" dirty="0"/>
              <a:t> </a:t>
            </a:r>
            <a:r>
              <a:rPr lang="en-US" sz="1800" dirty="0" err="1"/>
              <a:t>significancia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(P= 0,044) </a:t>
            </a:r>
            <a:r>
              <a:rPr lang="en-US" sz="1800" dirty="0"/>
              <a:t>no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grupo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moderado</a:t>
            </a:r>
            <a:endParaRPr lang="en-US" sz="1800" b="1" dirty="0"/>
          </a:p>
          <a:p>
            <a:pPr algn="just">
              <a:buFont typeface="+mj-lt"/>
              <a:buAutoNum type="alphaUcPeriod"/>
            </a:pPr>
            <a:r>
              <a:rPr lang="en-US" sz="2000" dirty="0"/>
              <a:t>A </a:t>
            </a:r>
            <a:r>
              <a:rPr lang="en-US" sz="2000" dirty="0" err="1">
                <a:solidFill>
                  <a:srgbClr val="FF0000"/>
                </a:solidFill>
              </a:rPr>
              <a:t>Onda</a:t>
            </a:r>
            <a:r>
              <a:rPr lang="en-US" sz="2000" dirty="0">
                <a:solidFill>
                  <a:srgbClr val="FF0000"/>
                </a:solidFill>
              </a:rPr>
              <a:t> F</a:t>
            </a:r>
            <a:r>
              <a:rPr lang="en-US" sz="2000" dirty="0"/>
              <a:t> que </a:t>
            </a:r>
            <a:r>
              <a:rPr lang="en-US" sz="2000" dirty="0" err="1"/>
              <a:t>reflete</a:t>
            </a:r>
            <a:r>
              <a:rPr lang="en-US" sz="2000" dirty="0"/>
              <a:t> a </a:t>
            </a:r>
            <a:r>
              <a:rPr lang="en-US" sz="2000" dirty="0" err="1"/>
              <a:t>condução</a:t>
            </a:r>
            <a:r>
              <a:rPr lang="en-US" sz="2000" dirty="0"/>
              <a:t> </a:t>
            </a:r>
            <a:r>
              <a:rPr lang="en-US" sz="2000" dirty="0" err="1"/>
              <a:t>motora</a:t>
            </a:r>
            <a:r>
              <a:rPr lang="en-US" sz="2000" dirty="0"/>
              <a:t> “global” de um </a:t>
            </a:r>
            <a:r>
              <a:rPr lang="en-US" sz="2000" dirty="0" err="1"/>
              <a:t>nervo</a:t>
            </a:r>
            <a:r>
              <a:rPr lang="en-US" sz="2000" dirty="0"/>
              <a:t> </a:t>
            </a:r>
            <a:r>
              <a:rPr lang="en-US" sz="2000" dirty="0" err="1"/>
              <a:t>mostrou</a:t>
            </a:r>
            <a:r>
              <a:rPr lang="en-US" sz="2000" dirty="0"/>
              <a:t> </a:t>
            </a:r>
            <a:r>
              <a:rPr lang="en-US" sz="2000" dirty="0" err="1"/>
              <a:t>tendencia</a:t>
            </a:r>
            <a:r>
              <a:rPr lang="en-US" sz="2000" dirty="0"/>
              <a:t> </a:t>
            </a:r>
            <a:r>
              <a:rPr lang="en-US" sz="2000" dirty="0" err="1"/>
              <a:t>positiva</a:t>
            </a:r>
            <a:r>
              <a:rPr lang="en-US" sz="2000" dirty="0"/>
              <a:t> para o </a:t>
            </a:r>
            <a:r>
              <a:rPr lang="en-US" sz="2000" dirty="0">
                <a:solidFill>
                  <a:srgbClr val="FF0000"/>
                </a:solidFill>
              </a:rPr>
              <a:t>Grupo  </a:t>
            </a:r>
            <a:r>
              <a:rPr lang="en-US" sz="2000" dirty="0" err="1">
                <a:solidFill>
                  <a:srgbClr val="FF0000"/>
                </a:solidFill>
              </a:rPr>
              <a:t>Cirúrgico</a:t>
            </a:r>
            <a:r>
              <a:rPr lang="en-US" sz="2000" dirty="0">
                <a:solidFill>
                  <a:srgbClr val="FF0000"/>
                </a:solidFill>
              </a:rPr>
              <a:t> (P = 0,077)</a:t>
            </a:r>
            <a:r>
              <a:rPr lang="en-US" sz="2000" dirty="0"/>
              <a:t>. </a:t>
            </a:r>
          </a:p>
          <a:p>
            <a:pPr algn="just">
              <a:buFont typeface="+mj-lt"/>
              <a:buAutoNum type="alphaUcPeriod"/>
            </a:pPr>
            <a:r>
              <a:rPr lang="en-US" sz="2000" dirty="0"/>
              <a:t>O </a:t>
            </a:r>
            <a:r>
              <a:rPr lang="en-US" sz="2000" dirty="0" err="1"/>
              <a:t>estudo</a:t>
            </a:r>
            <a:r>
              <a:rPr lang="en-US" sz="2000" dirty="0"/>
              <a:t> da </a:t>
            </a:r>
            <a:r>
              <a:rPr lang="en-US" sz="2000" dirty="0" err="1"/>
              <a:t>correlação</a:t>
            </a:r>
            <a:r>
              <a:rPr lang="en-US" sz="2000" dirty="0"/>
              <a:t> (</a:t>
            </a:r>
            <a:r>
              <a:rPr lang="en-US" sz="2000" i="1" dirty="0"/>
              <a:t>Pearson</a:t>
            </a:r>
            <a:r>
              <a:rPr lang="en-US" sz="2000" dirty="0"/>
              <a:t>)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parametros</a:t>
            </a:r>
            <a:r>
              <a:rPr lang="en-US" sz="2000" dirty="0"/>
              <a:t> de NC </a:t>
            </a:r>
            <a:r>
              <a:rPr lang="en-US" sz="2000" dirty="0" err="1"/>
              <a:t>mostrou</a:t>
            </a:r>
            <a:r>
              <a:rPr lang="en-US" sz="2000" dirty="0"/>
              <a:t> </a:t>
            </a:r>
            <a:r>
              <a:rPr lang="en-US" sz="2000" dirty="0" err="1"/>
              <a:t>correlação</a:t>
            </a:r>
            <a:r>
              <a:rPr lang="en-US" sz="2000" dirty="0"/>
              <a:t> positive da </a:t>
            </a:r>
            <a:r>
              <a:rPr lang="en-US" sz="2000" dirty="0">
                <a:solidFill>
                  <a:srgbClr val="FF0000"/>
                </a:solidFill>
              </a:rPr>
              <a:t>amplitude distal</a:t>
            </a:r>
            <a:r>
              <a:rPr lang="en-US" sz="2000" dirty="0"/>
              <a:t> do </a:t>
            </a:r>
            <a:r>
              <a:rPr lang="en-US" sz="2000" dirty="0">
                <a:solidFill>
                  <a:srgbClr val="FF0000"/>
                </a:solidFill>
              </a:rPr>
              <a:t>PAMC </a:t>
            </a:r>
            <a:r>
              <a:rPr lang="en-US" sz="2000" dirty="0"/>
              <a:t>com a </a:t>
            </a:r>
            <a:r>
              <a:rPr lang="en-US" sz="2000" dirty="0">
                <a:solidFill>
                  <a:srgbClr val="FF0000"/>
                </a:solidFill>
              </a:rPr>
              <a:t>proximal </a:t>
            </a:r>
            <a:r>
              <a:rPr lang="en-US" sz="2000" dirty="0"/>
              <a:t>e  </a:t>
            </a:r>
            <a:r>
              <a:rPr lang="en-US" sz="2000" dirty="0">
                <a:solidFill>
                  <a:srgbClr val="FF0000"/>
                </a:solidFill>
              </a:rPr>
              <a:t>VCs</a:t>
            </a:r>
            <a:r>
              <a:rPr lang="en-US" sz="2000" dirty="0"/>
              <a:t>. </a:t>
            </a:r>
            <a:r>
              <a:rPr lang="en-US" sz="2000" dirty="0" err="1"/>
              <a:t>Esses</a:t>
            </a:r>
            <a:r>
              <a:rPr lang="en-US" sz="2000" dirty="0"/>
              <a:t> </a:t>
            </a:r>
            <a:r>
              <a:rPr lang="en-US" sz="2000" dirty="0" err="1"/>
              <a:t>achados</a:t>
            </a:r>
            <a:r>
              <a:rPr lang="en-US" sz="2000" dirty="0"/>
              <a:t> </a:t>
            </a:r>
            <a:r>
              <a:rPr lang="en-US" sz="2000" dirty="0" err="1"/>
              <a:t>indicam</a:t>
            </a:r>
            <a:r>
              <a:rPr lang="en-US" sz="2000" dirty="0"/>
              <a:t> </a:t>
            </a:r>
            <a:r>
              <a:rPr lang="en-US" sz="2000" dirty="0" err="1"/>
              <a:t>resoluções</a:t>
            </a:r>
            <a:r>
              <a:rPr lang="en-US" sz="2000" dirty="0"/>
              <a:t> </a:t>
            </a:r>
            <a:r>
              <a:rPr lang="en-US" sz="2000" dirty="0" err="1"/>
              <a:t>parciais</a:t>
            </a:r>
            <a:r>
              <a:rPr lang="en-US" sz="2000" dirty="0"/>
              <a:t> das </a:t>
            </a:r>
            <a:r>
              <a:rPr lang="en-US" sz="2000" dirty="0">
                <a:solidFill>
                  <a:srgbClr val="FF0000"/>
                </a:solidFill>
              </a:rPr>
              <a:t>DT e 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BCs</a:t>
            </a:r>
            <a:r>
              <a:rPr lang="en-US" sz="2000" dirty="0"/>
              <a:t> e </a:t>
            </a:r>
            <a:r>
              <a:rPr lang="en-US" sz="2000" b="1" dirty="0" err="1"/>
              <a:t>regeneração</a:t>
            </a:r>
            <a:r>
              <a:rPr lang="en-US" sz="2000" b="1" dirty="0"/>
              <a:t> da </a:t>
            </a:r>
            <a:r>
              <a:rPr lang="en-US" sz="2000" b="1" dirty="0" err="1"/>
              <a:t>mielina</a:t>
            </a:r>
            <a:r>
              <a:rPr lang="en-US" sz="2000" dirty="0"/>
              <a:t>, </a:t>
            </a:r>
            <a:r>
              <a:rPr lang="en-US" sz="1800" dirty="0"/>
              <a:t>Garbino et al, 2010</a:t>
            </a:r>
            <a:r>
              <a:rPr lang="en-US" sz="2000" dirty="0"/>
              <a:t>. </a:t>
            </a:r>
          </a:p>
          <a:p>
            <a:pPr algn="just">
              <a:buFont typeface="+mj-lt"/>
              <a:buAutoNum type="alphaUcPeriod"/>
            </a:pPr>
            <a:endParaRPr lang="en-US" sz="2000" dirty="0"/>
          </a:p>
          <a:p>
            <a:endParaRPr lang="en-US" sz="10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D54F1-A52D-4BAE-9E66-40046CE7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02426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2º recorte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(Borela et al, 2018) desse estudo só com </a:t>
            </a:r>
            <a:r>
              <a:rPr lang="pt-BR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neurofisiologia (ECN)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tardiamente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(n: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nervos)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C2E4535-00DD-40BA-A947-3C72441C4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00652"/>
              </p:ext>
            </p:extLst>
          </p:nvPr>
        </p:nvGraphicFramePr>
        <p:xfrm>
          <a:off x="395536" y="2098936"/>
          <a:ext cx="4968552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892">
                  <a:extLst>
                    <a:ext uri="{9D8B030D-6E8A-4147-A177-3AD203B41FA5}">
                      <a16:colId xmlns:a16="http://schemas.microsoft.com/office/drawing/2014/main" val="276013638"/>
                    </a:ext>
                  </a:extLst>
                </a:gridCol>
                <a:gridCol w="451459">
                  <a:extLst>
                    <a:ext uri="{9D8B030D-6E8A-4147-A177-3AD203B41FA5}">
                      <a16:colId xmlns:a16="http://schemas.microsoft.com/office/drawing/2014/main" val="3434842484"/>
                    </a:ext>
                  </a:extLst>
                </a:gridCol>
                <a:gridCol w="408286">
                  <a:extLst>
                    <a:ext uri="{9D8B030D-6E8A-4147-A177-3AD203B41FA5}">
                      <a16:colId xmlns:a16="http://schemas.microsoft.com/office/drawing/2014/main" val="2441286028"/>
                    </a:ext>
                  </a:extLst>
                </a:gridCol>
                <a:gridCol w="575713">
                  <a:extLst>
                    <a:ext uri="{9D8B030D-6E8A-4147-A177-3AD203B41FA5}">
                      <a16:colId xmlns:a16="http://schemas.microsoft.com/office/drawing/2014/main" val="2504804711"/>
                    </a:ext>
                  </a:extLst>
                </a:gridCol>
                <a:gridCol w="575713">
                  <a:extLst>
                    <a:ext uri="{9D8B030D-6E8A-4147-A177-3AD203B41FA5}">
                      <a16:colId xmlns:a16="http://schemas.microsoft.com/office/drawing/2014/main" val="2847024714"/>
                    </a:ext>
                  </a:extLst>
                </a:gridCol>
                <a:gridCol w="575713">
                  <a:extLst>
                    <a:ext uri="{9D8B030D-6E8A-4147-A177-3AD203B41FA5}">
                      <a16:colId xmlns:a16="http://schemas.microsoft.com/office/drawing/2014/main" val="151411919"/>
                    </a:ext>
                  </a:extLst>
                </a:gridCol>
                <a:gridCol w="1062776">
                  <a:extLst>
                    <a:ext uri="{9D8B030D-6E8A-4147-A177-3AD203B41FA5}">
                      <a16:colId xmlns:a16="http://schemas.microsoft.com/office/drawing/2014/main" val="1484700132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Mean</a:t>
                      </a:r>
                      <a:r>
                        <a:rPr lang="pt-BR" sz="1200" dirty="0">
                          <a:effectLst/>
                        </a:rPr>
                        <a:t> </a:t>
                      </a:r>
                      <a:r>
                        <a:rPr lang="pt-BR" sz="1200" dirty="0" err="1">
                          <a:effectLst/>
                        </a:rPr>
                        <a:t>values</a:t>
                      </a:r>
                      <a:r>
                        <a:rPr lang="pt-BR" sz="1200" dirty="0">
                          <a:effectLst/>
                        </a:rPr>
                        <a:t>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PRE (1ª)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p-value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2 - 3 years (6ª)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 p-</a:t>
                      </a:r>
                      <a:r>
                        <a:rPr lang="pt-BR" sz="1200" dirty="0" err="1">
                          <a:effectLst/>
                        </a:rPr>
                        <a:t>value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49937373"/>
                  </a:ext>
                </a:extLst>
              </a:tr>
              <a:tr h="250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 err="1">
                          <a:effectLst/>
                        </a:rPr>
                        <a:t>Variables</a:t>
                      </a:r>
                      <a:r>
                        <a:rPr lang="pt-BR" sz="1000" dirty="0">
                          <a:effectLst/>
                        </a:rPr>
                        <a:t>/A </a:t>
                      </a:r>
                      <a:r>
                        <a:rPr lang="pt-BR" sz="1000" dirty="0" err="1">
                          <a:effectLst/>
                        </a:rPr>
                        <a:t>subgroups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A1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A2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A2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0627971"/>
                  </a:ext>
                </a:extLst>
              </a:tr>
              <a:tr h="264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4.09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3.58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0.42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3.61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3.38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0.59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04759383"/>
                  </a:ext>
                </a:extLst>
              </a:tr>
              <a:tr h="264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CMAP  </a:t>
                      </a:r>
                      <a:r>
                        <a:rPr lang="pt-BR" sz="1000" dirty="0" err="1">
                          <a:solidFill>
                            <a:srgbClr val="FFFF00"/>
                          </a:solidFill>
                          <a:effectLst/>
                        </a:rPr>
                        <a:t>wrist</a:t>
                      </a:r>
                      <a:endParaRPr lang="pt-BR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3.27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5.11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0.11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3.66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3.25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accent2"/>
                          </a:solidFill>
                          <a:effectLst/>
                        </a:rPr>
                        <a:t>0.03</a:t>
                      </a:r>
                      <a:endParaRPr lang="pt-BR" sz="1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37678702"/>
                  </a:ext>
                </a:extLst>
              </a:tr>
              <a:tr h="264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CV </a:t>
                      </a:r>
                      <a:r>
                        <a:rPr lang="pt-BR" sz="1000" dirty="0" err="1">
                          <a:effectLst/>
                        </a:rPr>
                        <a:t>forearm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44.18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46.44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0.73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44.91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49.92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0.46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71665423"/>
                  </a:ext>
                </a:extLst>
              </a:tr>
              <a:tr h="264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CMAP </a:t>
                      </a:r>
                      <a:r>
                        <a:rPr lang="pt-BR" sz="1000" dirty="0" err="1">
                          <a:solidFill>
                            <a:srgbClr val="FFFF00"/>
                          </a:solidFill>
                          <a:effectLst/>
                        </a:rPr>
                        <a:t>elbow</a:t>
                      </a:r>
                      <a:endParaRPr lang="pt-BR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2.56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3.52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0.46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2.81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4.86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accent2"/>
                          </a:solidFill>
                          <a:effectLst/>
                        </a:rPr>
                        <a:t>0.04</a:t>
                      </a:r>
                      <a:endParaRPr lang="pt-BR" sz="1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8776930"/>
                  </a:ext>
                </a:extLst>
              </a:tr>
              <a:tr h="264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CV across elbow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29.52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33.88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0.18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33.41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36.75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0.32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8850250"/>
                  </a:ext>
                </a:extLst>
              </a:tr>
              <a:tr h="264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CMAP </a:t>
                      </a:r>
                      <a:r>
                        <a:rPr lang="pt-BR" sz="1000" dirty="0" err="1">
                          <a:solidFill>
                            <a:srgbClr val="FFFF00"/>
                          </a:solidFill>
                          <a:effectLst/>
                        </a:rPr>
                        <a:t>above</a:t>
                      </a: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pt-BR" sz="1000" dirty="0" err="1">
                          <a:solidFill>
                            <a:srgbClr val="FFFF00"/>
                          </a:solidFill>
                          <a:effectLst/>
                        </a:rPr>
                        <a:t>elbow</a:t>
                      </a:r>
                      <a:endParaRPr lang="pt-BR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2.15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3.04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0.4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2.57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4.39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accent2"/>
                          </a:solidFill>
                          <a:effectLst/>
                        </a:rPr>
                        <a:t>0.05</a:t>
                      </a:r>
                      <a:endParaRPr lang="pt-BR" sz="1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5933220"/>
                  </a:ext>
                </a:extLst>
              </a:tr>
              <a:tr h="264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TD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95.9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45.3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0.08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48.9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46.3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0.74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93837434"/>
                  </a:ext>
                </a:extLst>
              </a:tr>
              <a:tr h="264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 wave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39.62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32.96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0.27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38.33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35.04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0.59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4726288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860B74A7-ADAF-4009-B5E5-3C4FBB532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557881"/>
            <a:ext cx="4968552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</a:t>
            </a:r>
            <a:r>
              <a:rPr kumimoji="0" lang="en-US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pt-BR" sz="1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significativa</a:t>
            </a:r>
            <a:r>
              <a:rPr kumimoji="0" lang="en-US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 amplitudes dos CMPAs/PAMCs </a:t>
            </a:r>
            <a:r>
              <a:rPr kumimoji="0" lang="en-US" altLang="pt-B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kumimoji="0" lang="en-US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pt-B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</a:t>
            </a:r>
            <a:r>
              <a:rPr kumimoji="0" lang="en-US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altLang="pt-B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extensão</a:t>
            </a:r>
            <a:r>
              <a:rPr kumimoji="0" lang="en-US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kumimoji="0" lang="en-US" altLang="pt-B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nervo</a:t>
            </a:r>
            <a:r>
              <a:rPr kumimoji="0" lang="en-US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kumimoji="0" lang="en-US" altLang="pt-BR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 </a:t>
            </a:r>
            <a:r>
              <a:rPr kumimoji="0" lang="en-US" altLang="pt-BR" sz="1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Cirurgico</a:t>
            </a:r>
            <a:r>
              <a:rPr kumimoji="0" lang="en-US" altLang="pt-BR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pt-BR" sz="3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BFDF8961-6055-443A-9C45-D10ED7812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997692"/>
              </p:ext>
            </p:extLst>
          </p:nvPr>
        </p:nvGraphicFramePr>
        <p:xfrm>
          <a:off x="5724128" y="1689428"/>
          <a:ext cx="2856722" cy="170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r:id="rId3" imgW="5486400" imgH="3657600" progId="MtbGraph.Document.16">
                  <p:embed/>
                </p:oleObj>
              </mc:Choice>
              <mc:Fallback>
                <p:oleObj r:id="rId3" imgW="5486400" imgH="3657600" progId="MtbGraph.Document.1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689428"/>
                        <a:ext cx="2856722" cy="170296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9733617-5CF4-41CC-B5B2-979B13A38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197332"/>
              </p:ext>
            </p:extLst>
          </p:nvPr>
        </p:nvGraphicFramePr>
        <p:xfrm>
          <a:off x="5741240" y="3519445"/>
          <a:ext cx="2856722" cy="17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r:id="rId5" imgW="5486400" imgH="3657600" progId="MtbGraph.Document.16">
                  <p:embed/>
                </p:oleObj>
              </mc:Choice>
              <mc:Fallback>
                <p:oleObj r:id="rId5" imgW="5486400" imgH="3657600" progId="MtbGraph.Document.1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240" y="3519445"/>
                        <a:ext cx="2856722" cy="172672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700B41B1-D46F-49F4-AE03-BFB6C6B1D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97912"/>
            <a:ext cx="77565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58A6A6A-AC3B-4EAF-8455-8B7A5A311D4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00392" y="3228651"/>
            <a:ext cx="77565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3A87F2-F453-47EB-899E-CA92B829C9E2}"/>
              </a:ext>
            </a:extLst>
          </p:cNvPr>
          <p:cNvSpPr txBox="1"/>
          <p:nvPr/>
        </p:nvSpPr>
        <p:spPr>
          <a:xfrm>
            <a:off x="5741240" y="5388720"/>
            <a:ext cx="285672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Gravidade: todos os grupos melhoraram </a:t>
            </a:r>
            <a:r>
              <a:rPr lang="pt-BR" dirty="0">
                <a:solidFill>
                  <a:srgbClr val="FF0000"/>
                </a:solidFill>
              </a:rPr>
              <a:t>sem significância</a:t>
            </a:r>
            <a:r>
              <a:rPr lang="pt-BR" dirty="0"/>
              <a:t>, mas a lesão pronunciada: variação maior</a:t>
            </a:r>
          </a:p>
        </p:txBody>
      </p:sp>
    </p:spTree>
    <p:extLst>
      <p:ext uri="{BB962C8B-B14F-4D97-AF65-F5344CB8AC3E}">
        <p14:creationId xmlns:p14="http://schemas.microsoft.com/office/powerpoint/2010/main" val="160198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267609"/>
            <a:ext cx="1787703" cy="2308324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Subclínico</a:t>
            </a:r>
          </a:p>
          <a:p>
            <a:r>
              <a:rPr lang="pt-BR" b="1" dirty="0">
                <a:solidFill>
                  <a:srgbClr val="003300"/>
                </a:solidFill>
              </a:rPr>
              <a:t>O ML infecta</a:t>
            </a:r>
          </a:p>
          <a:p>
            <a:r>
              <a:rPr lang="pt-BR" b="1" dirty="0">
                <a:solidFill>
                  <a:srgbClr val="003300"/>
                </a:solidFill>
              </a:rPr>
              <a:t>a</a:t>
            </a:r>
          </a:p>
          <a:p>
            <a:r>
              <a:rPr lang="pt-BR" b="1" dirty="0">
                <a:solidFill>
                  <a:srgbClr val="003300"/>
                </a:solidFill>
              </a:rPr>
              <a:t>C Schwann</a:t>
            </a:r>
          </a:p>
          <a:p>
            <a:r>
              <a:rPr lang="pt-BR" b="1" dirty="0" err="1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Amielinicas</a:t>
            </a:r>
            <a:r>
              <a:rPr lang="pt-BR" b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&gt; mielinizadas</a:t>
            </a:r>
          </a:p>
          <a:p>
            <a:r>
              <a:rPr lang="pt-BR" b="1" dirty="0">
                <a:solidFill>
                  <a:srgbClr val="3366FF"/>
                </a:solidFill>
                <a:latin typeface="Calibri" pitchFamily="34" charset="0"/>
              </a:rPr>
              <a:t>5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até</a:t>
            </a:r>
            <a:r>
              <a:rPr lang="pt-BR" b="1" dirty="0">
                <a:solidFill>
                  <a:srgbClr val="3366FF"/>
                </a:solidFill>
                <a:latin typeface="Calibri" pitchFamily="34" charset="0"/>
              </a:rPr>
              <a:t> 10 anos</a:t>
            </a:r>
            <a:endParaRPr lang="pt-BR" b="1" dirty="0">
              <a:solidFill>
                <a:srgbClr val="3366FF"/>
              </a:solidFill>
            </a:endParaRPr>
          </a:p>
          <a:p>
            <a:r>
              <a:rPr lang="pt-BR" b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↘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16985" y="1274149"/>
            <a:ext cx="2447602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Reações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pt-BR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reactions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Processo inflamatório </a:t>
            </a:r>
            <a:r>
              <a:rPr lang="pt-BR" b="1" dirty="0">
                <a:solidFill>
                  <a:srgbClr val="FF0000"/>
                </a:solidFill>
              </a:rPr>
              <a:t>neurites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sz="2000" dirty="0"/>
              <a:t>sintomas exuberantes </a:t>
            </a:r>
            <a:r>
              <a:rPr lang="pt-BR" sz="2000" dirty="0">
                <a:solidFill>
                  <a:srgbClr val="FF0000"/>
                </a:solidFill>
              </a:rPr>
              <a:t>(dor)</a:t>
            </a:r>
          </a:p>
          <a:p>
            <a:pPr algn="ctr"/>
            <a:r>
              <a:rPr lang="pt-BR" sz="2000" b="1" dirty="0">
                <a:solidFill>
                  <a:srgbClr val="003300"/>
                </a:solidFill>
              </a:rPr>
              <a:t>recorrente 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</a:t>
            </a:r>
            <a:r>
              <a:rPr lang="pt-BR" sz="2000" b="1" dirty="0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 anos</a:t>
            </a:r>
            <a:endParaRPr lang="pt-BR" sz="2000" b="1" dirty="0">
              <a:solidFill>
                <a:srgbClr val="3366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7125" y="4019587"/>
            <a:ext cx="2793598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endParaRPr lang="pt-BR" sz="2000" b="1" dirty="0">
              <a:solidFill>
                <a:srgbClr val="003300"/>
              </a:solidFill>
            </a:endParaRPr>
          </a:p>
          <a:p>
            <a:r>
              <a:rPr lang="pt-BR" sz="2000" b="1" dirty="0">
                <a:solidFill>
                  <a:srgbClr val="003300"/>
                </a:solidFill>
              </a:rPr>
              <a:t>Fibrose </a:t>
            </a:r>
            <a:r>
              <a:rPr lang="pt-BR" sz="2000" b="1" dirty="0" err="1">
                <a:solidFill>
                  <a:srgbClr val="003300"/>
                </a:solidFill>
              </a:rPr>
              <a:t>intraneural</a:t>
            </a:r>
            <a:r>
              <a:rPr lang="pt-BR" sz="2000" b="1" dirty="0">
                <a:solidFill>
                  <a:srgbClr val="003300"/>
                </a:solidFill>
              </a:rPr>
              <a:t> </a:t>
            </a:r>
            <a:r>
              <a:rPr lang="pt-BR" sz="2000" dirty="0">
                <a:solidFill>
                  <a:srgbClr val="003300"/>
                </a:solidFill>
              </a:rPr>
              <a:t>chega a destruir </a:t>
            </a:r>
            <a:r>
              <a:rPr lang="pt-BR" sz="2000" dirty="0">
                <a:solidFill>
                  <a:srgbClr val="FF0000"/>
                </a:solidFill>
              </a:rPr>
              <a:t>todas as fibras</a:t>
            </a:r>
            <a:r>
              <a:rPr lang="pt-BR" sz="2000" dirty="0">
                <a:solidFill>
                  <a:srgbClr val="003300"/>
                </a:solidFill>
              </a:rPr>
              <a:t>/ todo o nervo </a:t>
            </a:r>
            <a:endParaRPr lang="pt-BR" sz="2000" b="1" dirty="0">
              <a:solidFill>
                <a:srgbClr val="3366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5" y="6018560"/>
            <a:ext cx="828092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muito crônica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5536" y="188640"/>
            <a:ext cx="842493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A  NEUROPATIA DA HANSENÍASE É </a:t>
            </a:r>
            <a:r>
              <a:rPr lang="pt-BR" sz="2800" b="1" i="1" dirty="0">
                <a:solidFill>
                  <a:schemeClr val="accent2"/>
                </a:solidFill>
              </a:rPr>
              <a:t>MULTICAUSAL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66" y="3500044"/>
            <a:ext cx="3034586" cy="22961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37" y="1268761"/>
            <a:ext cx="3523820" cy="2528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395536" y="711860"/>
            <a:ext cx="182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070C0"/>
                </a:solidFill>
              </a:rPr>
              <a:t>desmielinizante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76012" y="721091"/>
            <a:ext cx="2447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inflamatória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82486" y="756653"/>
            <a:ext cx="278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intersticial</a:t>
            </a:r>
          </a:p>
        </p:txBody>
      </p:sp>
      <p:pic>
        <p:nvPicPr>
          <p:cNvPr id="13" name="Picture 4" descr="expotes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7390"/>
            <a:ext cx="2585414" cy="15278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7">
            <a:extLst>
              <a:ext uri="{FF2B5EF4-FFF2-40B4-BE49-F238E27FC236}">
                <a16:creationId xmlns:a16="http://schemas.microsoft.com/office/drawing/2014/main" id="{0A531CD3-5AAF-4342-A2ED-C1388179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28" y="3749621"/>
            <a:ext cx="2865059" cy="1729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69" name="Imagem 5">
            <a:extLst>
              <a:ext uri="{FF2B5EF4-FFF2-40B4-BE49-F238E27FC236}">
                <a16:creationId xmlns:a16="http://schemas.microsoft.com/office/drawing/2014/main" id="{858E8077-788E-43F1-94F4-A86F978E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51" y="3766806"/>
            <a:ext cx="2639144" cy="1729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74408DB-DF07-4F56-9AE8-A874F010EA5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07604" y="5799748"/>
            <a:ext cx="7128792" cy="6463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A VC (</a:t>
            </a:r>
            <a:r>
              <a:rPr kumimoji="0" lang="en-US" altLang="pt-BR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velocidade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pt-BR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condução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pt-BR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pt-BR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média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pt-B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 m/s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(23.9 to 57 m/s), </a:t>
            </a:r>
            <a:r>
              <a:rPr kumimoji="0" lang="en-US" altLang="pt-BR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DT = </a:t>
            </a:r>
            <a:r>
              <a:rPr lang="en-US" altLang="pt-BR" sz="1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</a:t>
            </a:r>
            <a:r>
              <a:rPr lang="en-US" altLang="pt-BR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pt-BR" sz="1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esperado</a:t>
            </a:r>
            <a:r>
              <a:rPr lang="en-US" altLang="pt-BR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Se a CV nesses </a:t>
            </a:r>
            <a:r>
              <a:rPr kumimoji="0" lang="en-US" altLang="pt-BR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valores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kumimoji="0" lang="en-US" altLang="pt-BR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valores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alterados</a:t>
            </a:r>
            <a:r>
              <a:rPr lang="en-US" altLang="pt-BR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 ( </a:t>
            </a:r>
            <a:r>
              <a:rPr kumimoji="0" lang="en-US" altLang="pt-B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kumimoji="0" lang="en-US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48% </a:t>
            </a:r>
            <a:r>
              <a:rPr lang="en-US" altLang="pt-BR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reações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subluxação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nervo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cotovelo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CAECBAA-6BB6-4A4F-9E22-5C8909224646}"/>
              </a:ext>
            </a:extLst>
          </p:cNvPr>
          <p:cNvGraphicFramePr/>
          <p:nvPr>
            <p:extLst/>
          </p:nvPr>
        </p:nvGraphicFramePr>
        <p:xfrm>
          <a:off x="1810457" y="560594"/>
          <a:ext cx="4181112" cy="202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5959CE-929E-497C-A10C-7D6B2370D13B}"/>
              </a:ext>
            </a:extLst>
          </p:cNvPr>
          <p:cNvSpPr txBox="1"/>
          <p:nvPr/>
        </p:nvSpPr>
        <p:spPr>
          <a:xfrm>
            <a:off x="987132" y="2839722"/>
            <a:ext cx="734975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dispersão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temporal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(TD: temporal dispersion) no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longo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significativa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p= 0.08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por causa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intercorrencias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subluxação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nervo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cotovelo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374715-D102-4E4E-BBBD-8C85A0196890}"/>
              </a:ext>
            </a:extLst>
          </p:cNvPr>
          <p:cNvSpPr txBox="1"/>
          <p:nvPr/>
        </p:nvSpPr>
        <p:spPr>
          <a:xfrm>
            <a:off x="987132" y="5085574"/>
            <a:ext cx="40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DB5035-B28B-4D73-B404-B270C5DCE649}"/>
              </a:ext>
            </a:extLst>
          </p:cNvPr>
          <p:cNvSpPr txBox="1"/>
          <p:nvPr/>
        </p:nvSpPr>
        <p:spPr>
          <a:xfrm>
            <a:off x="4721912" y="5127249"/>
            <a:ext cx="55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endParaRPr lang="pt-BR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C72EE2F-B709-4D6A-BDA8-36FB0BBB2234}"/>
              </a:ext>
            </a:extLst>
          </p:cNvPr>
          <p:cNvCxnSpPr/>
          <p:nvPr/>
        </p:nvCxnSpPr>
        <p:spPr>
          <a:xfrm flipH="1" flipV="1">
            <a:off x="3952711" y="1359709"/>
            <a:ext cx="72008" cy="3693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4D57B151-6E61-4923-AD63-07761ED86C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00401" y="764704"/>
          <a:ext cx="1940774" cy="144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Worksheet" r:id="rId6" imgW="5400675" imgH="3019577" progId="Excel.Sheet.8">
                  <p:embed/>
                </p:oleObj>
              </mc:Choice>
              <mc:Fallback>
                <p:oleObj name="Worksheet" r:id="rId6" imgW="5400675" imgH="3019577" progId="Excel.Shee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4D57B151-6E61-4923-AD63-07761ED86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401" y="764704"/>
                        <a:ext cx="1940774" cy="144790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165603D-D250-4EDB-959A-16091D98C910}"/>
              </a:ext>
            </a:extLst>
          </p:cNvPr>
          <p:cNvSpPr txBox="1"/>
          <p:nvPr/>
        </p:nvSpPr>
        <p:spPr>
          <a:xfrm>
            <a:off x="6660232" y="2212609"/>
            <a:ext cx="102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6 meses</a:t>
            </a:r>
          </a:p>
        </p:txBody>
      </p:sp>
    </p:spTree>
    <p:extLst>
      <p:ext uri="{BB962C8B-B14F-4D97-AF65-F5344CB8AC3E}">
        <p14:creationId xmlns:p14="http://schemas.microsoft.com/office/powerpoint/2010/main" val="2953177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55793-2227-43F0-B612-9BF2A1BA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68" y="116632"/>
            <a:ext cx="8373616" cy="150304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Conformidades /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parecenças</a:t>
            </a:r>
            <a:r>
              <a:rPr lang="pt-BR" dirty="0"/>
              <a:t>                    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50CBA0-1F3F-4323-9156-321F3288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9305"/>
            <a:ext cx="8229600" cy="42484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Usar os  </a:t>
            </a:r>
            <a:r>
              <a:rPr lang="pt-BR" dirty="0">
                <a:solidFill>
                  <a:srgbClr val="FF0000"/>
                </a:solidFill>
              </a:rPr>
              <a:t>Exames Seriados </a:t>
            </a:r>
            <a:r>
              <a:rPr lang="pt-BR" dirty="0"/>
              <a:t>no seguimento e atenção – grau da piora - para não perder o tempo/</a:t>
            </a:r>
            <a:r>
              <a:rPr lang="pt-B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timming</a:t>
            </a:r>
            <a:endParaRPr lang="pt-B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observando</a:t>
            </a:r>
            <a:r>
              <a:rPr lang="en-US" dirty="0"/>
              <a:t> o </a:t>
            </a:r>
            <a:r>
              <a:rPr lang="en-US" dirty="0" err="1"/>
              <a:t>padrão</a:t>
            </a:r>
            <a:r>
              <a:rPr lang="en-US" dirty="0"/>
              <a:t> 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melhora</a:t>
            </a:r>
            <a:r>
              <a:rPr lang="en-US" dirty="0">
                <a:solidFill>
                  <a:srgbClr val="FF0000"/>
                </a:solidFill>
              </a:rPr>
              <a:t> da </a:t>
            </a:r>
            <a:r>
              <a:rPr lang="en-US" dirty="0" err="1">
                <a:solidFill>
                  <a:srgbClr val="FF0000"/>
                </a:solidFill>
              </a:rPr>
              <a:t>função</a:t>
            </a:r>
            <a:r>
              <a:rPr lang="en-US" dirty="0">
                <a:solidFill>
                  <a:srgbClr val="FF0000"/>
                </a:solidFill>
              </a:rPr>
              <a:t> neural </a:t>
            </a:r>
            <a:r>
              <a:rPr lang="en-US" dirty="0" err="1"/>
              <a:t>esperado</a:t>
            </a:r>
            <a:r>
              <a:rPr lang="en-US" dirty="0"/>
              <a:t> dentro dos </a:t>
            </a:r>
            <a:r>
              <a:rPr lang="en-US" dirty="0" err="1">
                <a:solidFill>
                  <a:srgbClr val="FF0000"/>
                </a:solidFill>
              </a:rPr>
              <a:t>primeiros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deve</a:t>
            </a:r>
            <a:r>
              <a:rPr lang="en-US" dirty="0"/>
              <a:t>-se </a:t>
            </a:r>
            <a:r>
              <a:rPr lang="en-US" dirty="0" err="1">
                <a:solidFill>
                  <a:srgbClr val="FF0000"/>
                </a:solidFill>
              </a:rPr>
              <a:t>avaliar</a:t>
            </a:r>
            <a:r>
              <a:rPr lang="en-US" dirty="0"/>
              <a:t> o </a:t>
            </a:r>
            <a:r>
              <a:rPr lang="en-US" dirty="0" err="1"/>
              <a:t>paciente</a:t>
            </a:r>
            <a:r>
              <a:rPr lang="en-US" dirty="0"/>
              <a:t> para a </a:t>
            </a:r>
            <a:r>
              <a:rPr lang="en-US" dirty="0" err="1"/>
              <a:t>descompressão</a:t>
            </a:r>
            <a:r>
              <a:rPr lang="en-US" dirty="0"/>
              <a:t> de </a:t>
            </a:r>
            <a:r>
              <a:rPr lang="en-US" dirty="0" err="1"/>
              <a:t>nervo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EFBA06-0C84-4744-9ED8-A6262D63062B}"/>
              </a:ext>
            </a:extLst>
          </p:cNvPr>
          <p:cNvSpPr txBox="1"/>
          <p:nvPr/>
        </p:nvSpPr>
        <p:spPr>
          <a:xfrm>
            <a:off x="6156176" y="610777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ook Antiqua" panose="02040602050305030304" pitchFamily="18" charset="0"/>
              </a:rPr>
              <a:t>Grupo do ILSL</a:t>
            </a:r>
          </a:p>
        </p:txBody>
      </p:sp>
    </p:spTree>
    <p:extLst>
      <p:ext uri="{BB962C8B-B14F-4D97-AF65-F5344CB8AC3E}">
        <p14:creationId xmlns:p14="http://schemas.microsoft.com/office/powerpoint/2010/main" val="37298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03544" y="332656"/>
            <a:ext cx="8229600" cy="1143000"/>
          </a:xfrm>
        </p:spPr>
        <p:txBody>
          <a:bodyPr>
            <a:noAutofit/>
          </a:bodyPr>
          <a:lstStyle/>
          <a:p>
            <a:r>
              <a:rPr lang="pt-BR" altLang="pt-BR" sz="3600" b="1" dirty="0"/>
              <a:t>Espectro </a:t>
            </a:r>
            <a:r>
              <a:rPr lang="pt-BR" altLang="pt-BR" sz="3600" dirty="0"/>
              <a:t>das reações - </a:t>
            </a:r>
            <a:r>
              <a:rPr lang="pt-BR" altLang="pt-BR" sz="3600" dirty="0">
                <a:solidFill>
                  <a:srgbClr val="FF0000"/>
                </a:solidFill>
              </a:rPr>
              <a:t>Neurites</a:t>
            </a:r>
            <a:r>
              <a:rPr lang="pt-BR" altLang="pt-BR" sz="3600" dirty="0"/>
              <a:t>: imunidade individual dependente</a:t>
            </a:r>
            <a:r>
              <a:rPr lang="pt-BR" altLang="pt-BR" sz="3600" b="1" baseline="30000" dirty="0"/>
              <a:t>1</a:t>
            </a:r>
            <a:endParaRPr lang="pt-BR" sz="3600" b="1" baseline="30000" dirty="0"/>
          </a:p>
        </p:txBody>
      </p:sp>
      <p:sp>
        <p:nvSpPr>
          <p:cNvPr id="7" name="CaixaDeTexto 5"/>
          <p:cNvSpPr txBox="1">
            <a:spLocks noGrp="1" noChangeArrowheads="1"/>
          </p:cNvSpPr>
          <p:nvPr>
            <p:ph idx="1"/>
          </p:nvPr>
        </p:nvSpPr>
        <p:spPr bwMode="auto">
          <a:xfrm>
            <a:off x="400931" y="1695902"/>
            <a:ext cx="8453863" cy="2785378"/>
          </a:xfrm>
          <a:prstGeom prst="rect">
            <a:avLst/>
          </a:prstGeom>
          <a:ln w="1270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500" dirty="0" err="1">
                <a:solidFill>
                  <a:srgbClr val="FF5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Paucibacilar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altLang="pt-BR" sz="2500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500" dirty="0" err="1">
                <a:ea typeface="Calibri" panose="020F0502020204030204" pitchFamily="34" charset="0"/>
                <a:cs typeface="Calibri" panose="020F0502020204030204" pitchFamily="34" charset="0"/>
              </a:rPr>
              <a:t>tuberculoide</a:t>
            </a:r>
            <a:r>
              <a:rPr lang="pt-BR" altLang="pt-BR" sz="2500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(T e DT)   → </a:t>
            </a:r>
            <a:r>
              <a:rPr lang="pt-BR" altLang="pt-BR" sz="2500" dirty="0" err="1">
                <a:solidFill>
                  <a:srgbClr val="FF33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Multibacilar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altLang="pt-BR" sz="25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DD, DV e 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5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500" dirty="0"/>
              <a:t>Um nervo </a:t>
            </a:r>
            <a:r>
              <a:rPr lang="pt-BR" altLang="pt-BR" sz="2500" dirty="0">
                <a:solidFill>
                  <a:srgbClr val="FF0000"/>
                </a:solidFill>
              </a:rPr>
              <a:t>mononeuropatia     </a:t>
            </a:r>
            <a:r>
              <a:rPr lang="pt-BR" altLang="pt-BR" sz="2500" dirty="0"/>
              <a:t>    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→     + nervos </a:t>
            </a:r>
            <a:r>
              <a:rPr lang="pt-BR" altLang="pt-BR" sz="2500" dirty="0">
                <a:solidFill>
                  <a:srgbClr val="FF0000"/>
                </a:solidFill>
              </a:rPr>
              <a:t>m múltipla</a:t>
            </a:r>
          </a:p>
          <a:p>
            <a:pPr>
              <a:spcBef>
                <a:spcPct val="0"/>
              </a:spcBef>
              <a:buNone/>
            </a:pPr>
            <a:endParaRPr lang="pt-BR" altLang="pt-BR" sz="25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sz="2500" dirty="0"/>
              <a:t>Reações:</a:t>
            </a:r>
            <a:r>
              <a:rPr lang="pt-BR" altLang="pt-BR" sz="2500" dirty="0">
                <a:solidFill>
                  <a:schemeClr val="tx2"/>
                </a:solidFill>
              </a:rPr>
              <a:t> </a:t>
            </a:r>
            <a:r>
              <a:rPr lang="pt-BR" altLang="pt-BR" sz="2500" b="1" dirty="0">
                <a:solidFill>
                  <a:srgbClr val="FF0000"/>
                </a:solidFill>
              </a:rPr>
              <a:t>Tipo 1</a:t>
            </a:r>
            <a:r>
              <a:rPr lang="pt-BR" altLang="pt-BR" sz="2500" dirty="0">
                <a:solidFill>
                  <a:srgbClr val="FF0000"/>
                </a:solidFill>
              </a:rPr>
              <a:t> </a:t>
            </a:r>
            <a:r>
              <a:rPr lang="pt-BR" altLang="pt-BR" sz="2500" dirty="0"/>
              <a:t>DT,</a:t>
            </a:r>
            <a:r>
              <a:rPr lang="pt-BR" altLang="pt-BR" sz="2500" dirty="0">
                <a:solidFill>
                  <a:srgbClr val="FF0000"/>
                </a:solidFill>
              </a:rPr>
              <a:t> </a:t>
            </a:r>
            <a:r>
              <a:rPr lang="pt-BR" altLang="pt-BR" sz="2500" dirty="0"/>
              <a:t>DD a DV (</a:t>
            </a:r>
            <a:r>
              <a:rPr lang="pt-BR" altLang="pt-BR" sz="2500" dirty="0">
                <a:solidFill>
                  <a:srgbClr val="FF0000"/>
                </a:solidFill>
              </a:rPr>
              <a:t>6 m - &gt;</a:t>
            </a:r>
            <a:r>
              <a:rPr lang="pt-BR" altLang="pt-BR" sz="2500" dirty="0"/>
              <a:t>) </a:t>
            </a:r>
            <a:r>
              <a:rPr lang="pt-BR" altLang="pt-BR" sz="2500" dirty="0"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altLang="pt-BR" sz="2500" b="1" dirty="0">
                <a:solidFill>
                  <a:srgbClr val="FF0000"/>
                </a:solidFill>
              </a:rPr>
              <a:t>Tipo 2 </a:t>
            </a:r>
            <a:r>
              <a:rPr lang="pt-BR" altLang="pt-BR" sz="2500" dirty="0"/>
              <a:t>DV e VV</a:t>
            </a:r>
            <a:r>
              <a:rPr lang="pt-BR" altLang="pt-BR" sz="2500" dirty="0">
                <a:solidFill>
                  <a:srgbClr val="FF0000"/>
                </a:solidFill>
              </a:rPr>
              <a:t> </a:t>
            </a:r>
            <a:r>
              <a:rPr lang="pt-BR" altLang="pt-BR" sz="2500" dirty="0"/>
              <a:t>(</a:t>
            </a:r>
            <a:r>
              <a:rPr lang="pt-BR" altLang="pt-BR" sz="2500" dirty="0">
                <a:solidFill>
                  <a:srgbClr val="FF0000"/>
                </a:solidFill>
              </a:rPr>
              <a:t>1 </a:t>
            </a:r>
            <a:r>
              <a:rPr lang="pt-BR" altLang="pt-BR" sz="2500" dirty="0" err="1">
                <a:solidFill>
                  <a:srgbClr val="FF0000"/>
                </a:solidFill>
              </a:rPr>
              <a:t>mes</a:t>
            </a:r>
            <a:r>
              <a:rPr lang="pt-BR" altLang="pt-BR" sz="2500" dirty="0"/>
              <a:t>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15160" y="5805264"/>
            <a:ext cx="833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1. Marques </a:t>
            </a:r>
            <a:r>
              <a:rPr lang="pt-BR" sz="1200" dirty="0" err="1"/>
              <a:t>JrW</a:t>
            </a:r>
            <a:r>
              <a:rPr lang="pt-BR" sz="1200" dirty="0"/>
              <a:t>, Garbino J A. </a:t>
            </a:r>
            <a:r>
              <a:rPr lang="pt-BR" sz="1200" dirty="0">
                <a:solidFill>
                  <a:srgbClr val="FF0000"/>
                </a:solidFill>
              </a:rPr>
              <a:t>Neurites da Hanseníase</a:t>
            </a:r>
            <a:r>
              <a:rPr lang="pt-BR" sz="1200" dirty="0"/>
              <a:t>. In: Sebastião Eurico de Melo-Souza; Eliseu </a:t>
            </a:r>
            <a:r>
              <a:rPr lang="pt-BR" sz="1200" dirty="0" err="1"/>
              <a:t>Pagioli</a:t>
            </a:r>
            <a:r>
              <a:rPr lang="pt-BR" sz="1200" dirty="0"/>
              <a:t> Neto; </a:t>
            </a:r>
            <a:r>
              <a:rPr lang="pt-BR" sz="1200" dirty="0" err="1"/>
              <a:t>Fernado</a:t>
            </a:r>
            <a:r>
              <a:rPr lang="pt-BR" sz="1200" dirty="0"/>
              <a:t> </a:t>
            </a:r>
            <a:r>
              <a:rPr lang="pt-BR" sz="1200" dirty="0" err="1"/>
              <a:t>Cendes</a:t>
            </a:r>
            <a:r>
              <a:rPr lang="pt-BR" sz="1200" dirty="0"/>
              <a:t>. (Org.). Tratamento das Doenças Neurológicas. 3ed.Rio de Janeiro: Guanabara Koogan, 2013, v. 1, p. 635-638.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17773" y="4642793"/>
            <a:ext cx="265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DD</a:t>
            </a:r>
            <a:r>
              <a:rPr lang="pt-BR" dirty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dimorfo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dimorfo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DV</a:t>
            </a:r>
            <a:r>
              <a:rPr lang="pt-BR" dirty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dimorfo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virchoviano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V</a:t>
            </a:r>
            <a:r>
              <a:rPr lang="pt-BR" dirty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virchoviano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6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322" y="260648"/>
            <a:ext cx="8712968" cy="10021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t-BR" sz="2400" b="1" dirty="0">
                <a:latin typeface="Arial" pitchFamily="34" charset="0"/>
                <a:cs typeface="Arial" pitchFamily="34" charset="0"/>
              </a:rPr>
              <a:t>Neurocondução (NC)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durante as reações subagudas  -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neurites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–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períodos de intensa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inflamação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desmielinização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1340768"/>
            <a:ext cx="3636064" cy="3480376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ixaDeTexto 7"/>
          <p:cNvSpPr txBox="1"/>
          <p:nvPr/>
        </p:nvSpPr>
        <p:spPr>
          <a:xfrm>
            <a:off x="4823520" y="4968928"/>
            <a:ext cx="4123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Tibial PLANTAR MEDIAL e LATERAL</a:t>
            </a:r>
            <a:r>
              <a:rPr lang="pt-BR" b="1" baseline="30000" dirty="0"/>
              <a:t>2</a:t>
            </a:r>
            <a:r>
              <a:rPr lang="pt-BR" b="1" dirty="0"/>
              <a:t>: </a:t>
            </a:r>
            <a:r>
              <a:rPr lang="pt-BR" dirty="0"/>
              <a:t>dispersão temporal abaixo do Túnel do Tarso e acima</a:t>
            </a:r>
            <a:r>
              <a:rPr lang="pt-BR" dirty="0">
                <a:solidFill>
                  <a:srgbClr val="FF0000"/>
                </a:solidFill>
                <a:latin typeface="Calibri"/>
              </a:rPr>
              <a:t>↑↑</a:t>
            </a:r>
            <a:r>
              <a:rPr lang="pt-BR" dirty="0"/>
              <a:t>e VC </a:t>
            </a:r>
            <a:r>
              <a:rPr lang="pt-BR" dirty="0">
                <a:solidFill>
                  <a:srgbClr val="FF0000"/>
                </a:solidFill>
                <a:latin typeface="Calibri"/>
              </a:rPr>
              <a:t>↓↓↓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0" y="1340768"/>
            <a:ext cx="3979246" cy="346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503040" y="507458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ULNAR</a:t>
            </a:r>
            <a:r>
              <a:rPr lang="pt-BR" b="1" baseline="30000" dirty="0"/>
              <a:t>1</a:t>
            </a:r>
            <a:r>
              <a:rPr lang="pt-BR" b="1" dirty="0"/>
              <a:t> : </a:t>
            </a:r>
            <a:r>
              <a:rPr lang="pt-BR" dirty="0"/>
              <a:t>dispersão temporal no Túnel do Cotovelo e acima </a:t>
            </a:r>
            <a:r>
              <a:rPr lang="pt-BR" dirty="0">
                <a:solidFill>
                  <a:srgbClr val="FF0000"/>
                </a:solidFill>
              </a:rPr>
              <a:t>↑↑↑</a:t>
            </a:r>
            <a:r>
              <a:rPr lang="pt-BR" dirty="0"/>
              <a:t>e VC </a:t>
            </a:r>
            <a:r>
              <a:rPr lang="pt-BR" dirty="0">
                <a:solidFill>
                  <a:srgbClr val="FF0000"/>
                </a:solidFill>
                <a:latin typeface="Calibri"/>
              </a:rPr>
              <a:t>↓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8439" y="6033091"/>
            <a:ext cx="85326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altLang="pt-BR" sz="1050" dirty="0">
                <a:latin typeface="Arial" panose="020B0604020202020204" pitchFamily="34" charset="0"/>
              </a:rPr>
              <a:t>Garbino JA et al. </a:t>
            </a:r>
            <a:r>
              <a:rPr lang="pt-BR" altLang="pt-BR" sz="1050" dirty="0" err="1">
                <a:solidFill>
                  <a:srgbClr val="FF0000"/>
                </a:solidFill>
                <a:latin typeface="Arial" panose="020B0604020202020204" pitchFamily="34" charset="0"/>
              </a:rPr>
              <a:t>Neurophysiological</a:t>
            </a:r>
            <a:r>
              <a:rPr lang="pt-BR" altLang="pt-BR" sz="105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50" dirty="0" err="1">
                <a:solidFill>
                  <a:srgbClr val="FF0000"/>
                </a:solidFill>
                <a:latin typeface="Arial" panose="020B0604020202020204" pitchFamily="34" charset="0"/>
              </a:rPr>
              <a:t>patterns</a:t>
            </a:r>
            <a:r>
              <a:rPr lang="pt-BR" altLang="pt-BR" sz="105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50" dirty="0">
                <a:latin typeface="Arial" panose="020B0604020202020204" pitchFamily="34" charset="0"/>
              </a:rPr>
              <a:t>of ulnar </a:t>
            </a:r>
            <a:r>
              <a:rPr lang="pt-BR" altLang="pt-BR" sz="1050" dirty="0" err="1">
                <a:latin typeface="Arial" panose="020B0604020202020204" pitchFamily="34" charset="0"/>
              </a:rPr>
              <a:t>nerve</a:t>
            </a:r>
            <a:r>
              <a:rPr lang="pt-BR" altLang="pt-BR" sz="1050" dirty="0">
                <a:latin typeface="Arial" panose="020B0604020202020204" pitchFamily="34" charset="0"/>
              </a:rPr>
              <a:t> </a:t>
            </a:r>
            <a:r>
              <a:rPr lang="pt-BR" altLang="pt-BR" sz="1050" dirty="0" err="1">
                <a:latin typeface="Arial" panose="020B0604020202020204" pitchFamily="34" charset="0"/>
              </a:rPr>
              <a:t>neuropathy</a:t>
            </a:r>
            <a:r>
              <a:rPr lang="pt-BR" altLang="pt-BR" sz="1050" dirty="0">
                <a:latin typeface="Arial" panose="020B0604020202020204" pitchFamily="34" charset="0"/>
              </a:rPr>
              <a:t> in </a:t>
            </a:r>
            <a:r>
              <a:rPr lang="pt-BR" altLang="pt-BR" sz="1050" dirty="0" err="1">
                <a:latin typeface="Arial" panose="020B0604020202020204" pitchFamily="34" charset="0"/>
              </a:rPr>
              <a:t>leprosy</a:t>
            </a:r>
            <a:r>
              <a:rPr lang="pt-BR" altLang="pt-BR" sz="1050" dirty="0">
                <a:latin typeface="Arial" panose="020B0604020202020204" pitchFamily="34" charset="0"/>
              </a:rPr>
              <a:t> </a:t>
            </a:r>
            <a:r>
              <a:rPr lang="pt-BR" altLang="pt-BR" sz="1050" dirty="0" err="1">
                <a:latin typeface="Arial" panose="020B0604020202020204" pitchFamily="34" charset="0"/>
              </a:rPr>
              <a:t>reactions</a:t>
            </a:r>
            <a:r>
              <a:rPr lang="pt-BR" altLang="pt-BR" sz="1050" dirty="0">
                <a:latin typeface="Arial" panose="020B0604020202020204" pitchFamily="34" charset="0"/>
              </a:rPr>
              <a:t>. Leprosy </a:t>
            </a:r>
            <a:r>
              <a:rPr lang="pt-BR" altLang="pt-BR" sz="1050" dirty="0" err="1">
                <a:latin typeface="Arial" panose="020B0604020202020204" pitchFamily="34" charset="0"/>
              </a:rPr>
              <a:t>Review</a:t>
            </a:r>
            <a:r>
              <a:rPr lang="pt-BR" altLang="pt-BR" sz="1050" baseline="30000" dirty="0">
                <a:latin typeface="Arial" panose="020B0604020202020204" pitchFamily="34" charset="0"/>
              </a:rPr>
              <a:t>  </a:t>
            </a:r>
            <a:r>
              <a:rPr lang="pt-BR" altLang="pt-BR" sz="1050" dirty="0">
                <a:latin typeface="Arial" panose="020B0604020202020204" pitchFamily="34" charset="0"/>
              </a:rPr>
              <a:t>, v. 81, p. 206-215, 2010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Robinson RGG, Alexandre PL, Kirchner DR, Garbino JA. 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Nerve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conduction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 tibial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nerve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across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tarsal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tunnel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in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leprosy</a:t>
            </a:r>
            <a:br>
              <a:rPr lang="pt-BR" sz="1050" dirty="0">
                <a:latin typeface="Arial" pitchFamily="34" charset="0"/>
                <a:cs typeface="Arial" pitchFamily="34" charset="0"/>
              </a:rPr>
            </a:br>
            <a:r>
              <a:rPr lang="pt-BR" sz="1050" dirty="0" err="1">
                <a:latin typeface="Arial" pitchFamily="34" charset="0"/>
                <a:cs typeface="Arial" pitchFamily="34" charset="0"/>
              </a:rPr>
              <a:t>patients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. Hansen Int. 2015; 40 (1): p. 3-8</a:t>
            </a:r>
            <a:endParaRPr lang="pt-BR" altLang="pt-BR" baseline="30000" dirty="0"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18" y="1772816"/>
            <a:ext cx="1051796" cy="2352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01824" y="1340769"/>
            <a:ext cx="7772400" cy="3672408"/>
          </a:xfrm>
        </p:spPr>
        <p:txBody>
          <a:bodyPr>
            <a:normAutofit fontScale="90000"/>
          </a:bodyPr>
          <a:lstStyle/>
          <a:p>
            <a:br>
              <a:rPr lang="pt-BR" sz="4000" dirty="0"/>
            </a:br>
            <a:r>
              <a:rPr lang="pt-BR" sz="4000" dirty="0"/>
              <a:t>Neuropatia inflamatória </a:t>
            </a:r>
            <a:r>
              <a:rPr lang="pt-BR" sz="4000" dirty="0" err="1"/>
              <a:t>desmielinizante</a:t>
            </a:r>
            <a:r>
              <a:rPr lang="pt-BR" sz="4000" dirty="0"/>
              <a:t> subaguda (recorrente)</a:t>
            </a:r>
            <a:r>
              <a:rPr lang="pt-BR" sz="4000" baseline="30000" dirty="0"/>
              <a:t>1,2</a:t>
            </a:r>
            <a:br>
              <a:rPr lang="pt-BR" sz="4000" dirty="0"/>
            </a:br>
            <a:r>
              <a:rPr lang="pt-BR" sz="4000" dirty="0"/>
              <a:t>+</a:t>
            </a:r>
            <a:br>
              <a:rPr lang="pt-BR" sz="4000" dirty="0"/>
            </a:br>
            <a:r>
              <a:rPr lang="pt-BR" sz="4000" dirty="0"/>
              <a:t>Síndromes compressivas / </a:t>
            </a:r>
            <a:r>
              <a:rPr lang="pt-BR" sz="4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entrapments</a:t>
            </a:r>
            <a:b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53012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Robles MM, Baldisserotto CM, Garbino JA. 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Neuropatia da hanseníase versus CIDP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Hansenologia </a:t>
            </a:r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Internationalis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Hanseníase e outras doenças infecciosas, v. 37, p. 97, 2012. 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Garbino JA et al. </a:t>
            </a:r>
            <a:r>
              <a:rPr lang="pt-BR" altLang="pt-BR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Neurophysiological</a:t>
            </a:r>
            <a:r>
              <a:rPr lang="pt-BR" alt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pt-BR" alt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ulnar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  <a:r>
              <a:rPr lang="pt-BR" altLang="pt-B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v. 81, p. 206-215, 2010</a:t>
            </a:r>
          </a:p>
          <a:p>
            <a:pPr marL="228600" indent="-228600">
              <a:buAutoNum type="arabicPeriod"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193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A3F10B-B916-4008-A3A7-E69069BA6F09}"/>
              </a:ext>
            </a:extLst>
          </p:cNvPr>
          <p:cNvSpPr txBox="1"/>
          <p:nvPr/>
        </p:nvSpPr>
        <p:spPr>
          <a:xfrm>
            <a:off x="428954" y="1124744"/>
            <a:ext cx="8286092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nervos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apresentam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doses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esteroides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a 2 mg/Kg/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MS, 2000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mg/Kg/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2008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 1,5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mg/Kg/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/>
              <a:t> MS, 2010.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2AAC39-DC61-4A23-BA8F-09AE6D34BF55}"/>
              </a:ext>
            </a:extLst>
          </p:cNvPr>
          <p:cNvSpPr txBox="1"/>
          <p:nvPr/>
        </p:nvSpPr>
        <p:spPr>
          <a:xfrm>
            <a:off x="4788024" y="56612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pt-BR" dirty="0">
                <a:solidFill>
                  <a:srgbClr val="292929"/>
                </a:solidFill>
              </a:rPr>
              <a:t>Garbino JA, Virmond M  et al. </a:t>
            </a:r>
            <a:r>
              <a:rPr lang="en-US" altLang="pt-BR" dirty="0">
                <a:solidFill>
                  <a:srgbClr val="292929"/>
                </a:solidFill>
              </a:rPr>
              <a:t>2008</a:t>
            </a:r>
          </a:p>
          <a:p>
            <a:r>
              <a:rPr lang="pt-BR" altLang="pt-BR" dirty="0"/>
              <a:t>Garbino J A</a:t>
            </a:r>
            <a:r>
              <a:rPr lang="pt-BR" altLang="pt-BR" b="1" dirty="0"/>
              <a:t>.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FF0000"/>
                </a:solidFill>
              </a:rPr>
              <a:t>Revisão Histórica. </a:t>
            </a:r>
            <a:r>
              <a:rPr lang="pt-BR" altLang="pt-BR" dirty="0"/>
              <a:t>2012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00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Ac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22297"/>
            <a:ext cx="4113334" cy="203876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555" name="Picture 2" descr="fab fe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2" y="1124216"/>
            <a:ext cx="4105275" cy="201914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3556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292659"/>
              </p:ext>
            </p:extLst>
          </p:nvPr>
        </p:nvGraphicFramePr>
        <p:xfrm>
          <a:off x="5565063" y="589299"/>
          <a:ext cx="3187099" cy="187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Gráfico" r:id="rId5" imgW="9525076" imgH="5095837" progId="Excel.Chart.8">
                  <p:embed/>
                </p:oleObj>
              </mc:Choice>
              <mc:Fallback>
                <p:oleObj name="Gráfico" r:id="rId5" imgW="9525076" imgH="509583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063" y="589299"/>
                        <a:ext cx="3187099" cy="1874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22272029"/>
              </p:ext>
            </p:extLst>
          </p:nvPr>
        </p:nvGraphicFramePr>
        <p:xfrm>
          <a:off x="5565063" y="2312463"/>
          <a:ext cx="3271265" cy="185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Gráfico" r:id="rId7" imgW="9525076" imgH="5095837" progId="Excel.Chart.8">
                  <p:embed/>
                </p:oleObj>
              </mc:Choice>
              <mc:Fallback>
                <p:oleObj name="Gráfico" r:id="rId7" imgW="9525076" imgH="509583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063" y="2312463"/>
                        <a:ext cx="3271265" cy="1857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5960976" y="1971192"/>
            <a:ext cx="226260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300" b="1" dirty="0">
                <a:solidFill>
                  <a:srgbClr val="4D4D4D"/>
                </a:solidFill>
              </a:rPr>
              <a:t>Amplitude PAMC </a:t>
            </a:r>
            <a:r>
              <a:rPr lang="pt-BR" altLang="pt-BR" sz="1300" b="1" dirty="0" err="1">
                <a:solidFill>
                  <a:srgbClr val="4D4D4D"/>
                </a:solidFill>
              </a:rPr>
              <a:t>ab</a:t>
            </a:r>
            <a:r>
              <a:rPr lang="pt-BR" altLang="pt-BR" sz="1300" b="1" dirty="0">
                <a:solidFill>
                  <a:srgbClr val="4D4D4D"/>
                </a:solidFill>
              </a:rPr>
              <a:t> </a:t>
            </a:r>
            <a:r>
              <a:rPr lang="pt-BR" altLang="pt-BR" sz="1300" b="1" dirty="0" err="1">
                <a:solidFill>
                  <a:srgbClr val="4D4D4D"/>
                </a:solidFill>
              </a:rPr>
              <a:t>cotov</a:t>
            </a:r>
            <a:endParaRPr lang="pt-BR" altLang="pt-BR" sz="1300" b="1" dirty="0">
              <a:solidFill>
                <a:srgbClr val="4D4D4D"/>
              </a:solidFill>
            </a:endParaRPr>
          </a:p>
        </p:txBody>
      </p:sp>
      <p:graphicFrame>
        <p:nvGraphicFramePr>
          <p:cNvPr id="23559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97149368"/>
              </p:ext>
            </p:extLst>
          </p:nvPr>
        </p:nvGraphicFramePr>
        <p:xfrm>
          <a:off x="5437776" y="4169764"/>
          <a:ext cx="3525838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Planilha" r:id="rId9" imgW="4724592" imgH="2581346" progId="Excel.Sheet.8">
                  <p:embed/>
                </p:oleObj>
              </mc:Choice>
              <mc:Fallback>
                <p:oleObj name="Planilha" r:id="rId9" imgW="4724592" imgH="258134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776" y="4169764"/>
                        <a:ext cx="3525838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6084168" y="3614370"/>
            <a:ext cx="2304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300" b="1" dirty="0">
                <a:solidFill>
                  <a:srgbClr val="4D4D4D"/>
                </a:solidFill>
              </a:rPr>
              <a:t>Amplitude PAMC ac </a:t>
            </a:r>
            <a:r>
              <a:rPr lang="pt-BR" altLang="pt-BR" sz="1300" b="1" dirty="0" err="1">
                <a:solidFill>
                  <a:srgbClr val="4D4D4D"/>
                </a:solidFill>
              </a:rPr>
              <a:t>cotov</a:t>
            </a:r>
            <a:endParaRPr lang="pt-BR" altLang="pt-BR" sz="1300" b="1" dirty="0">
              <a:solidFill>
                <a:srgbClr val="4D4D4D"/>
              </a:solidFill>
            </a:endParaRPr>
          </a:p>
        </p:txBody>
      </p:sp>
      <p:sp>
        <p:nvSpPr>
          <p:cNvPr id="15369" name="Text Box 18"/>
          <p:cNvSpPr txBox="1">
            <a:spLocks noChangeArrowheads="1"/>
          </p:cNvSpPr>
          <p:nvPr/>
        </p:nvSpPr>
        <p:spPr bwMode="auto">
          <a:xfrm>
            <a:off x="393923" y="95775"/>
            <a:ext cx="75624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400" dirty="0"/>
              <a:t>Respostas das reações </a:t>
            </a:r>
            <a:r>
              <a:rPr lang="pt-BR" altLang="pt-BR" sz="2400" b="1" dirty="0">
                <a:solidFill>
                  <a:srgbClr val="3366FF"/>
                </a:solidFill>
              </a:rPr>
              <a:t>RT1 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altLang="pt-BR" sz="2400" b="1" dirty="0">
                <a:solidFill>
                  <a:srgbClr val="3366FF"/>
                </a:solidFill>
              </a:rPr>
              <a:t> </a:t>
            </a:r>
            <a:r>
              <a:rPr lang="pt-BR" altLang="pt-BR" sz="2400" b="1" dirty="0">
                <a:solidFill>
                  <a:srgbClr val="FF3300"/>
                </a:solidFill>
              </a:rPr>
              <a:t>RT2  </a:t>
            </a:r>
            <a:r>
              <a:rPr lang="pt-BR" altLang="pt-BR" sz="2400" dirty="0"/>
              <a:t>ao tratamento com esteroides</a:t>
            </a:r>
            <a:endParaRPr lang="en-GB" altLang="pt-BR" sz="2400" dirty="0"/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322263" y="6080125"/>
            <a:ext cx="4535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>
                <a:solidFill>
                  <a:srgbClr val="4D4D4D"/>
                </a:solidFill>
              </a:rPr>
              <a:t>BC</a:t>
            </a:r>
            <a:r>
              <a:rPr lang="pt-BR" altLang="pt-BR" sz="1800" dirty="0">
                <a:solidFill>
                  <a:srgbClr val="4D4D4D"/>
                </a:solidFill>
              </a:rPr>
              <a:t> e </a:t>
            </a:r>
            <a:r>
              <a:rPr lang="pt-BR" altLang="pt-BR" sz="1800" dirty="0">
                <a:solidFill>
                  <a:srgbClr val="4D4D4D"/>
                </a:solidFill>
                <a:sym typeface="Symbol" panose="05050102010706020507" pitchFamily="18" charset="2"/>
              </a:rPr>
              <a:t> </a:t>
            </a:r>
            <a:r>
              <a:rPr lang="pt-BR" altLang="pt-BR" sz="1800" b="1" dirty="0">
                <a:solidFill>
                  <a:srgbClr val="4D4D4D"/>
                </a:solidFill>
              </a:rPr>
              <a:t>VC</a:t>
            </a:r>
            <a:r>
              <a:rPr lang="pt-BR" altLang="pt-BR" sz="1800" dirty="0">
                <a:solidFill>
                  <a:srgbClr val="4D4D4D"/>
                </a:solidFill>
              </a:rPr>
              <a:t> temporários, </a:t>
            </a:r>
            <a:r>
              <a:rPr lang="pt-BR" altLang="pt-BR" sz="1800" dirty="0">
                <a:solidFill>
                  <a:srgbClr val="FF5050"/>
                </a:solidFill>
              </a:rPr>
              <a:t>agudos</a:t>
            </a:r>
            <a:r>
              <a:rPr lang="pt-BR" altLang="pt-BR" sz="1800" b="1" dirty="0">
                <a:solidFill>
                  <a:srgbClr val="4D4D4D"/>
                </a:solidFill>
              </a:rPr>
              <a:t> </a:t>
            </a:r>
            <a:r>
              <a:rPr lang="pt-BR" altLang="pt-BR" sz="1800" dirty="0">
                <a:solidFill>
                  <a:srgbClr val="4D4D4D"/>
                </a:solidFill>
              </a:rPr>
              <a:t>da</a:t>
            </a:r>
            <a:r>
              <a:rPr lang="pt-BR" altLang="pt-BR" sz="1800" dirty="0">
                <a:solidFill>
                  <a:srgbClr val="292929"/>
                </a:solidFill>
              </a:rPr>
              <a:t> </a:t>
            </a:r>
            <a:r>
              <a:rPr lang="pt-BR" altLang="pt-BR" sz="1800" b="1" dirty="0">
                <a:solidFill>
                  <a:srgbClr val="FF0000"/>
                </a:solidFill>
              </a:rPr>
              <a:t>RT2</a:t>
            </a:r>
            <a:endParaRPr lang="en-GB" altLang="pt-BR" sz="1800" b="1" dirty="0">
              <a:solidFill>
                <a:srgbClr val="FF0000"/>
              </a:solidFill>
            </a:endParaRPr>
          </a:p>
        </p:txBody>
      </p:sp>
      <p:sp>
        <p:nvSpPr>
          <p:cNvPr id="23563" name="Text Box 20"/>
          <p:cNvSpPr txBox="1">
            <a:spLocks noChangeArrowheads="1"/>
          </p:cNvSpPr>
          <p:nvPr/>
        </p:nvSpPr>
        <p:spPr bwMode="auto">
          <a:xfrm>
            <a:off x="425685" y="3262427"/>
            <a:ext cx="4103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dirty="0" err="1"/>
              <a:t>desmielinização</a:t>
            </a:r>
            <a:r>
              <a:rPr lang="pt-BR" altLang="pt-BR" sz="1800" dirty="0"/>
              <a:t> </a:t>
            </a:r>
            <a:r>
              <a:rPr lang="pt-BR" altLang="pt-BR" sz="1800" dirty="0">
                <a:solidFill>
                  <a:srgbClr val="FF5050"/>
                </a:solidFill>
              </a:rPr>
              <a:t>subaguda</a:t>
            </a:r>
            <a:r>
              <a:rPr lang="pt-BR" altLang="pt-BR" sz="1800" dirty="0">
                <a:solidFill>
                  <a:srgbClr val="292929"/>
                </a:solidFill>
              </a:rPr>
              <a:t> da</a:t>
            </a:r>
            <a:r>
              <a:rPr lang="pt-BR" altLang="pt-BR" sz="1800" b="1" dirty="0">
                <a:solidFill>
                  <a:srgbClr val="292929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RT1</a:t>
            </a:r>
            <a:endParaRPr lang="en-GB" altLang="pt-BR" sz="1800" dirty="0">
              <a:solidFill>
                <a:srgbClr val="292929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67854" y="6449077"/>
            <a:ext cx="2848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altLang="pt-BR" sz="1200" b="1" dirty="0">
                <a:latin typeface="Arial" panose="020B0604020202020204" pitchFamily="34" charset="0"/>
              </a:rPr>
              <a:t>Garbino JA et al, 2010 </a:t>
            </a:r>
            <a:endParaRPr lang="pt-BR" sz="1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868143" y="605543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Dispersão Temporal</a:t>
            </a:r>
          </a:p>
        </p:txBody>
      </p:sp>
    </p:spTree>
    <p:extLst>
      <p:ext uri="{BB962C8B-B14F-4D97-AF65-F5344CB8AC3E}">
        <p14:creationId xmlns:p14="http://schemas.microsoft.com/office/powerpoint/2010/main" val="270660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B76F3BA5-7F0A-4B09-BC34-46BDC3FC3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2963863"/>
            <a:ext cx="8291513" cy="5762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pt-BR" sz="1800" dirty="0">
                <a:latin typeface="Arial Rounded MT Bold" panose="020F0704030504030204" pitchFamily="34" charset="0"/>
              </a:rPr>
              <a:t>a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condução com </a:t>
            </a: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decomposição do potencial motor = Dispersão Temporal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(DT)</a:t>
            </a:r>
            <a:b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condução motora normal no ulnar direito através do cotovelo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5" descr="zy">
            <a:extLst>
              <a:ext uri="{FF2B5EF4-FFF2-40B4-BE49-F238E27FC236}">
                <a16:creationId xmlns:a16="http://schemas.microsoft.com/office/drawing/2014/main" id="{ED6C8737-4ABF-4F2D-AB2A-DDB0F1444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77888"/>
            <a:ext cx="2862262" cy="1944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6" descr="zz">
            <a:extLst>
              <a:ext uri="{FF2B5EF4-FFF2-40B4-BE49-F238E27FC236}">
                <a16:creationId xmlns:a16="http://schemas.microsoft.com/office/drawing/2014/main" id="{1573DDC8-6A0C-4413-BC66-499BED7F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835025"/>
            <a:ext cx="2774950" cy="1987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7">
            <a:extLst>
              <a:ext uri="{FF2B5EF4-FFF2-40B4-BE49-F238E27FC236}">
                <a16:creationId xmlns:a16="http://schemas.microsoft.com/office/drawing/2014/main" id="{194E0A3C-9C9E-4A3F-9E16-AD17D8002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42" y="2211388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a)</a:t>
            </a:r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E0C594ED-85BE-4C09-88F1-01A95406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369" y="2247622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/>
              <a:t>b)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CD70EAC3-9022-437E-886E-BA7E54F7ABE3}"/>
              </a:ext>
            </a:extLst>
          </p:cNvPr>
          <p:cNvCxnSpPr/>
          <p:nvPr/>
        </p:nvCxnSpPr>
        <p:spPr>
          <a:xfrm flipH="1" flipV="1">
            <a:off x="2082800" y="1962150"/>
            <a:ext cx="177800" cy="3778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F115EA0-1F9E-44C1-842A-EB292C4AD410}"/>
              </a:ext>
            </a:extLst>
          </p:cNvPr>
          <p:cNvCxnSpPr/>
          <p:nvPr/>
        </p:nvCxnSpPr>
        <p:spPr>
          <a:xfrm flipH="1" flipV="1">
            <a:off x="5457825" y="1979613"/>
            <a:ext cx="300038" cy="415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CaixaDeTexto 3">
            <a:extLst>
              <a:ext uri="{FF2B5EF4-FFF2-40B4-BE49-F238E27FC236}">
                <a16:creationId xmlns:a16="http://schemas.microsoft.com/office/drawing/2014/main" id="{8A5CEEB5-258A-4EA3-8DF9-53BF3441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6" y="269875"/>
            <a:ext cx="816947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900" dirty="0"/>
              <a:t>RESPOSTA </a:t>
            </a:r>
            <a:r>
              <a:rPr lang="pt-BR" altLang="pt-BR" sz="1900" dirty="0">
                <a:solidFill>
                  <a:srgbClr val="FF0000"/>
                </a:solidFill>
              </a:rPr>
              <a:t>recente</a:t>
            </a:r>
            <a:r>
              <a:rPr lang="pt-BR" altLang="pt-BR" sz="1900" dirty="0"/>
              <a:t> NEUROFISIOLÓGICA AO TRATAMENTO CLINICO</a:t>
            </a:r>
          </a:p>
        </p:txBody>
      </p:sp>
      <p:graphicFrame>
        <p:nvGraphicFramePr>
          <p:cNvPr id="28682" name="Object 3">
            <a:extLst>
              <a:ext uri="{FF2B5EF4-FFF2-40B4-BE49-F238E27FC236}">
                <a16:creationId xmlns:a16="http://schemas.microsoft.com/office/drawing/2014/main" id="{D753DA35-D7BF-45DD-80F4-9463F46F4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587539"/>
              </p:ext>
            </p:extLst>
          </p:nvPr>
        </p:nvGraphicFramePr>
        <p:xfrm>
          <a:off x="4787900" y="3666751"/>
          <a:ext cx="28194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Planilha" r:id="rId6" imgW="5400675" imgH="3019577" progId="Excel.Sheet.8">
                  <p:embed/>
                </p:oleObj>
              </mc:Choice>
              <mc:Fallback>
                <p:oleObj name="Planilha" r:id="rId6" imgW="5400675" imgH="3019577" progId="Excel.Sheet.8">
                  <p:embed/>
                  <p:pic>
                    <p:nvPicPr>
                      <p:cNvPr id="28682" name="Object 3">
                        <a:extLst>
                          <a:ext uri="{FF2B5EF4-FFF2-40B4-BE49-F238E27FC236}">
                            <a16:creationId xmlns:a16="http://schemas.microsoft.com/office/drawing/2014/main" id="{D753DA35-D7BF-45DD-80F4-9463F46F44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666751"/>
                        <a:ext cx="2819400" cy="1930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3" name="Picture 4" descr="Little cellularity">
            <a:extLst>
              <a:ext uri="{FF2B5EF4-FFF2-40B4-BE49-F238E27FC236}">
                <a16:creationId xmlns:a16="http://schemas.microsoft.com/office/drawing/2014/main" id="{47062A3E-AB07-4F9F-80B6-6630DC9C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81413"/>
            <a:ext cx="2862262" cy="1915738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5FEF8DA-8A2D-4A1B-A38C-60CE9620AB88}"/>
              </a:ext>
            </a:extLst>
          </p:cNvPr>
          <p:cNvCxnSpPr>
            <a:cxnSpLocks/>
          </p:cNvCxnSpPr>
          <p:nvPr/>
        </p:nvCxnSpPr>
        <p:spPr>
          <a:xfrm flipV="1">
            <a:off x="5457825" y="4365105"/>
            <a:ext cx="149225" cy="354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EB76203E-3937-4C8D-B683-D2B2F2368E56}"/>
              </a:ext>
            </a:extLst>
          </p:cNvPr>
          <p:cNvCxnSpPr>
            <a:cxnSpLocks/>
          </p:cNvCxnSpPr>
          <p:nvPr/>
        </p:nvCxnSpPr>
        <p:spPr>
          <a:xfrm flipV="1">
            <a:off x="2171700" y="4941168"/>
            <a:ext cx="302419" cy="3626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6" name="Text Box 7">
            <a:extLst>
              <a:ext uri="{FF2B5EF4-FFF2-40B4-BE49-F238E27FC236}">
                <a16:creationId xmlns:a16="http://schemas.microsoft.com/office/drawing/2014/main" id="{D9DACBF5-85AE-416B-9BC2-77D288B0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0" y="4757018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/>
              <a:t>a)</a:t>
            </a:r>
          </a:p>
        </p:txBody>
      </p:sp>
      <p:sp>
        <p:nvSpPr>
          <p:cNvPr id="28687" name="Text Box 7">
            <a:extLst>
              <a:ext uri="{FF2B5EF4-FFF2-40B4-BE49-F238E27FC236}">
                <a16:creationId xmlns:a16="http://schemas.microsoft.com/office/drawing/2014/main" id="{14D16E79-FDF8-4542-992D-22AF4CAE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152" y="471963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/>
              <a:t>b)</a:t>
            </a:r>
          </a:p>
        </p:txBody>
      </p:sp>
      <p:sp>
        <p:nvSpPr>
          <p:cNvPr id="28688" name="Rectangle 4">
            <a:extLst>
              <a:ext uri="{FF2B5EF4-FFF2-40B4-BE49-F238E27FC236}">
                <a16:creationId xmlns:a16="http://schemas.microsoft.com/office/drawing/2014/main" id="{0085F753-A7D8-47AF-9677-8C77A2BB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21388"/>
            <a:ext cx="82915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cs typeface="Arial" panose="020B0604020202020204" pitchFamily="34" charset="0"/>
              </a:rPr>
              <a:t>a) curva da resposta ao tratamento da lesão da pele em </a:t>
            </a:r>
            <a:r>
              <a:rPr lang="pt-BR" altLang="pt-BR" sz="1600" dirty="0">
                <a:solidFill>
                  <a:srgbClr val="FF0000"/>
                </a:solidFill>
                <a:cs typeface="Arial" panose="020B0604020202020204" pitchFamily="34" charset="0"/>
              </a:rPr>
              <a:t>seis meses </a:t>
            </a:r>
            <a:r>
              <a:rPr lang="pt-BR" altLang="pt-BR" sz="1600" dirty="0">
                <a:cs typeface="Arial" panose="020B0604020202020204" pitchFamily="34" charset="0"/>
              </a:rPr>
              <a:t>na </a:t>
            </a:r>
            <a:r>
              <a:rPr lang="pt-BR" altLang="pt-BR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RT1</a:t>
            </a:r>
            <a:br>
              <a:rPr lang="pt-BR" altLang="pt-BR" sz="1600" dirty="0">
                <a:latin typeface="Arial Rounded MT Bold" panose="020F0704030504030204" pitchFamily="34" charset="0"/>
              </a:rPr>
            </a:br>
            <a:r>
              <a:rPr lang="pt-BR" altLang="pt-BR" sz="1600" dirty="0">
                <a:cs typeface="Arial" panose="020B0604020202020204" pitchFamily="34" charset="0"/>
              </a:rPr>
              <a:t>b) curva da resposta ao tratamento da lesão do nervo em </a:t>
            </a:r>
            <a:r>
              <a:rPr lang="pt-BR" altLang="pt-BR" sz="1600" dirty="0">
                <a:solidFill>
                  <a:srgbClr val="FF0000"/>
                </a:solidFill>
                <a:cs typeface="Arial" panose="020B0604020202020204" pitchFamily="34" charset="0"/>
              </a:rPr>
              <a:t>seis meses</a:t>
            </a:r>
            <a:r>
              <a:rPr lang="pt-BR" altLang="pt-BR" sz="1600" dirty="0">
                <a:cs typeface="Arial" panose="020B0604020202020204" pitchFamily="34" charset="0"/>
              </a:rPr>
              <a:t> na </a:t>
            </a:r>
            <a:r>
              <a:rPr lang="pt-BR" altLang="pt-BR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RT1</a:t>
            </a:r>
            <a:br>
              <a:rPr lang="pt-BR" altLang="pt-BR" sz="1600" dirty="0">
                <a:latin typeface="Arial Rounded MT Bold" panose="020F0704030504030204" pitchFamily="34" charset="0"/>
              </a:rPr>
            </a:br>
            <a:endParaRPr lang="pt-BR" altLang="pt-BR" sz="1600" dirty="0">
              <a:latin typeface="Arial Rounded MT Bold" panose="020F070403050403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30FAACF-5E19-443C-B2FF-50C06A8280A8}"/>
              </a:ext>
            </a:extLst>
          </p:cNvPr>
          <p:cNvSpPr txBox="1"/>
          <p:nvPr/>
        </p:nvSpPr>
        <p:spPr>
          <a:xfrm>
            <a:off x="6948264" y="5634096"/>
            <a:ext cx="1589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altLang="pt-BR" sz="1100" dirty="0">
                <a:latin typeface="Arial" panose="020B0604020202020204" pitchFamily="34" charset="0"/>
              </a:rPr>
              <a:t>Garbino JA et al, 2010 </a:t>
            </a:r>
            <a:endParaRPr lang="pt-BR" sz="1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538163" y="317500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pt-BR" altLang="pt-B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IMUNOSSUPRESSORES </a:t>
            </a:r>
            <a:r>
              <a:rPr lang="pt-BR" altLang="pt-BR" sz="3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638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01813"/>
            <a:ext cx="3960812" cy="297497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638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2925"/>
            <a:ext cx="4195763" cy="297497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389" name="CaixaDeTexto 4"/>
          <p:cNvSpPr txBox="1">
            <a:spLocks noChangeArrowheads="1"/>
          </p:cNvSpPr>
          <p:nvPr/>
        </p:nvSpPr>
        <p:spPr bwMode="auto">
          <a:xfrm>
            <a:off x="407930" y="6109613"/>
            <a:ext cx="85074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1. Garbino J A</a:t>
            </a:r>
            <a:r>
              <a:rPr lang="pt-BR" altLang="pt-BR" sz="1100" b="1" dirty="0"/>
              <a:t>.</a:t>
            </a:r>
            <a:r>
              <a:rPr lang="pt-BR" altLang="pt-BR" sz="1100" dirty="0"/>
              <a:t> </a:t>
            </a:r>
            <a:r>
              <a:rPr lang="pt-BR" altLang="pt-BR" sz="1100" b="1" dirty="0"/>
              <a:t>Tratamento clínico da reações da hanseníase com repercussão neurológica - </a:t>
            </a:r>
            <a:r>
              <a:rPr lang="pt-BR" altLang="pt-BR" sz="1100" b="1" dirty="0">
                <a:solidFill>
                  <a:srgbClr val="0070C0"/>
                </a:solidFill>
              </a:rPr>
              <a:t>Revisão Histórica</a:t>
            </a:r>
            <a:r>
              <a:rPr lang="pt-BR" altLang="pt-BR" sz="1100" dirty="0"/>
              <a:t>. Hansenologia </a:t>
            </a:r>
            <a:r>
              <a:rPr lang="pt-BR" altLang="pt-BR" sz="1100" dirty="0" err="1"/>
              <a:t>Internationalis</a:t>
            </a:r>
            <a:r>
              <a:rPr lang="pt-BR" altLang="pt-BR" sz="1100" dirty="0"/>
              <a:t>: Hanseníase e outras doenças infecciosas, v. 37, p. 69-77, 2012.</a:t>
            </a:r>
            <a:endParaRPr lang="pt-BR" altLang="pt-BR" sz="1200" dirty="0"/>
          </a:p>
        </p:txBody>
      </p:sp>
      <p:sp>
        <p:nvSpPr>
          <p:cNvPr id="16390" name="CaixaDeTexto 1"/>
          <p:cNvSpPr txBox="1">
            <a:spLocks noChangeArrowheads="1"/>
          </p:cNvSpPr>
          <p:nvPr/>
        </p:nvSpPr>
        <p:spPr bwMode="auto">
          <a:xfrm>
            <a:off x="538163" y="1123950"/>
            <a:ext cx="820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/>
              <a:t>Neurite por RT1 do Ulnar direito tratada com </a:t>
            </a:r>
            <a:r>
              <a:rPr lang="pt-BR" altLang="pt-BR" sz="2000" b="1" dirty="0">
                <a:solidFill>
                  <a:srgbClr val="0070C0"/>
                </a:solidFill>
              </a:rPr>
              <a:t>ciclosporina VO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8150" y="5026025"/>
            <a:ext cx="4214813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Antes </a:t>
            </a:r>
            <a:r>
              <a:rPr lang="pt-BR" dirty="0">
                <a:solidFill>
                  <a:srgbClr val="FF0000"/>
                </a:solidFill>
              </a:rPr>
              <a:t>03/</a:t>
            </a:r>
            <a:r>
              <a:rPr lang="pt-BR" dirty="0" err="1">
                <a:solidFill>
                  <a:srgbClr val="FF0000"/>
                </a:solidFill>
              </a:rPr>
              <a:t>jun</a:t>
            </a:r>
            <a:r>
              <a:rPr lang="pt-BR" dirty="0">
                <a:solidFill>
                  <a:srgbClr val="FF0000"/>
                </a:solidFill>
              </a:rPr>
              <a:t>/14</a:t>
            </a:r>
            <a:r>
              <a:rPr lang="pt-BR" dirty="0"/>
              <a:t>: 3º. potencial com dispersão temporal = </a:t>
            </a:r>
            <a:r>
              <a:rPr lang="pt-BR" dirty="0" err="1"/>
              <a:t>desmielinização</a:t>
            </a:r>
            <a:r>
              <a:rPr lang="pt-BR" dirty="0"/>
              <a:t> segmentar no cotovelo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59338" y="5026025"/>
            <a:ext cx="4047331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Depois </a:t>
            </a:r>
            <a:r>
              <a:rPr lang="pt-BR" dirty="0">
                <a:solidFill>
                  <a:srgbClr val="FF0000"/>
                </a:solidFill>
              </a:rPr>
              <a:t>07/</a:t>
            </a:r>
            <a:r>
              <a:rPr lang="pt-BR" dirty="0" err="1">
                <a:solidFill>
                  <a:srgbClr val="FF0000"/>
                </a:solidFill>
              </a:rPr>
              <a:t>ago</a:t>
            </a:r>
            <a:r>
              <a:rPr lang="pt-BR" dirty="0">
                <a:solidFill>
                  <a:srgbClr val="FF0000"/>
                </a:solidFill>
              </a:rPr>
              <a:t>/14</a:t>
            </a:r>
            <a:r>
              <a:rPr lang="pt-BR" dirty="0"/>
              <a:t>: redução significativa da dispersão do </a:t>
            </a:r>
            <a:r>
              <a:rPr lang="pt-BR" b="1" dirty="0"/>
              <a:t>3º</a:t>
            </a:r>
            <a:r>
              <a:rPr lang="pt-BR" dirty="0"/>
              <a:t> potencial</a:t>
            </a:r>
          </a:p>
        </p:txBody>
      </p:sp>
    </p:spTree>
    <p:extLst>
      <p:ext uri="{BB962C8B-B14F-4D97-AF65-F5344CB8AC3E}">
        <p14:creationId xmlns:p14="http://schemas.microsoft.com/office/powerpoint/2010/main" val="605646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8937</TotalTime>
  <Words>1580</Words>
  <Application>Microsoft Office PowerPoint</Application>
  <PresentationFormat>Apresentação na tela (4:3)</PresentationFormat>
  <Paragraphs>220</Paragraphs>
  <Slides>21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Arial</vt:lpstr>
      <vt:lpstr>Arial Rounded MT Bold</vt:lpstr>
      <vt:lpstr>Book Antiqua</vt:lpstr>
      <vt:lpstr>Calibri</vt:lpstr>
      <vt:lpstr>Chiller</vt:lpstr>
      <vt:lpstr>Times New Roman</vt:lpstr>
      <vt:lpstr>Tema do Office</vt:lpstr>
      <vt:lpstr>Gráfico</vt:lpstr>
      <vt:lpstr>Planilha</vt:lpstr>
      <vt:lpstr>MtbGraph.Document.16</vt:lpstr>
      <vt:lpstr>Worksheet</vt:lpstr>
      <vt:lpstr>Apresentação do PowerPoint</vt:lpstr>
      <vt:lpstr>Apresentação do PowerPoint</vt:lpstr>
      <vt:lpstr>Espectro das reações - Neurites: imunidade individual dependente1</vt:lpstr>
      <vt:lpstr>Neurocondução (NC)durante as reações subagudas  -neurites – períodos de intensa inflamação e desmielinização</vt:lpstr>
      <vt:lpstr> Neuropatia inflamatória desmielinizante subaguda (recorrente)1,2 + Síndromes compressivas / entrapments  </vt:lpstr>
      <vt:lpstr>Apresentação do PowerPoint</vt:lpstr>
      <vt:lpstr>Apresentação do PowerPoint</vt:lpstr>
      <vt:lpstr>a) condução com decomposição do potencial motor = Dispersão Temporal (DT) b) condução motora normal no ulnar direito através do cotovelo</vt:lpstr>
      <vt:lpstr>IMUNOSSUPRESSORES 1</vt:lpstr>
      <vt:lpstr>Melhora do ESCORE CLINICO das reações sob trata/o com ESTEROIDES das RT1 e RT21</vt:lpstr>
      <vt:lpstr>SOBREPOSIÇÃO ENG e ENS</vt:lpstr>
      <vt:lpstr>Reação T1 crônica: recidiva incidiosa anos depois da PQT e após tratamento com esteróides e medicação para dor</vt:lpstr>
      <vt:lpstr>Apresentação do PowerPoint</vt:lpstr>
      <vt:lpstr>Apresentação do PowerPoint</vt:lpstr>
      <vt:lpstr>MS - Manual de Cirurgias.  Série J. Cadernos de Reabilitação em Hanseníase; n. 4. 2ª. Ed, Brasilia, DF, 2008 Organização da Profa. Dra. Baccarelli R PqC do ILSL</vt:lpstr>
      <vt:lpstr>PROSPECTIVE AND RANDOMIZED TRIAL TO DETERMINE THE ROLE OF NERVE DECOMPRESSION IN LEPROSY NEUROPATHY</vt:lpstr>
      <vt:lpstr> PROSPECTIVE AND RANDOMIZED TRIAL TO DETERMINE THE ROLE OF NERVE DECOMPRESSION IN LEPROSY NEUROPATHY – partial results   (1o recorte) </vt:lpstr>
      <vt:lpstr>Discussão</vt:lpstr>
      <vt:lpstr>2º recorte (Borela et al, 2018) desse estudo só com ulnar e neurofisiologia (ECN) tardiamente (n: 27 nervos)</vt:lpstr>
      <vt:lpstr>Apresentação do PowerPoint</vt:lpstr>
      <vt:lpstr>Conformidades /parecenças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HANSENÍASE NEURAL PRIMÁRIA (HNP) – Revisão sistemática</dc:title>
  <dc:creator>Celso</dc:creator>
  <cp:lastModifiedBy>Garbino</cp:lastModifiedBy>
  <cp:revision>717</cp:revision>
  <cp:lastPrinted>2018-11-12T22:57:57Z</cp:lastPrinted>
  <dcterms:created xsi:type="dcterms:W3CDTF">2011-04-10T13:28:24Z</dcterms:created>
  <dcterms:modified xsi:type="dcterms:W3CDTF">2018-12-17T19:43:32Z</dcterms:modified>
</cp:coreProperties>
</file>