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93" r:id="rId3"/>
    <p:sldId id="327" r:id="rId4"/>
    <p:sldId id="369" r:id="rId5"/>
    <p:sldId id="370" r:id="rId6"/>
    <p:sldId id="364" r:id="rId7"/>
    <p:sldId id="343" r:id="rId8"/>
    <p:sldId id="360" r:id="rId9"/>
    <p:sldId id="353" r:id="rId10"/>
    <p:sldId id="396" r:id="rId11"/>
    <p:sldId id="397" r:id="rId12"/>
    <p:sldId id="398" r:id="rId13"/>
    <p:sldId id="362" r:id="rId14"/>
    <p:sldId id="347" r:id="rId15"/>
    <p:sldId id="377" r:id="rId16"/>
    <p:sldId id="379" r:id="rId17"/>
    <p:sldId id="380" r:id="rId18"/>
    <p:sldId id="395" r:id="rId19"/>
    <p:sldId id="365" r:id="rId20"/>
    <p:sldId id="384" r:id="rId21"/>
    <p:sldId id="386" r:id="rId22"/>
    <p:sldId id="387" r:id="rId23"/>
    <p:sldId id="388" r:id="rId24"/>
    <p:sldId id="357" r:id="rId25"/>
    <p:sldId id="321" r:id="rId26"/>
    <p:sldId id="366" r:id="rId27"/>
    <p:sldId id="367" r:id="rId28"/>
    <p:sldId id="368" r:id="rId29"/>
    <p:sldId id="375" r:id="rId30"/>
    <p:sldId id="376" r:id="rId31"/>
    <p:sldId id="373" r:id="rId32"/>
    <p:sldId id="374" r:id="rId33"/>
    <p:sldId id="394" r:id="rId34"/>
  </p:sldIdLst>
  <p:sldSz cx="9144000" cy="6858000" type="screen4x3"/>
  <p:notesSz cx="6858000" cy="9734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7DF"/>
    <a:srgbClr val="2B16AA"/>
    <a:srgbClr val="191CA7"/>
    <a:srgbClr val="FF5050"/>
    <a:srgbClr val="FF7C80"/>
    <a:srgbClr val="FFFFCC"/>
    <a:srgbClr val="E1EBF7"/>
    <a:srgbClr val="FF33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27" autoAdjust="0"/>
    <p:restoredTop sz="93849" autoAdjust="0"/>
  </p:normalViewPr>
  <p:slideViewPr>
    <p:cSldViewPr>
      <p:cViewPr varScale="1">
        <p:scale>
          <a:sx n="109" d="100"/>
          <a:sy n="109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254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ARQ\DEPARTAMENTOS$\DIV_REABILITACAO\A-%20PROSPECTIVE%20NERVE\ARQUIVO%20FINAL%20JUL%2023\Nervos%20Cirurgicos%20todos%20juntos-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-ARQ\DEPARTAMENTOS$\DIV_REABILITACAO\A-%20PROSPECTIVE%20NERVE\ARQUIVO%20FINAL%20JUL%2023\Nervos%20Cirurgicos%20todos%20juntos-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lso\AppData\Local\Microsoft\Windows\Temporary%20Internet%20Files\Content.Outlook\VOSYLM3G\Resultado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PAMC </a:t>
            </a:r>
            <a:r>
              <a:rPr lang="en-US" dirty="0" err="1" smtClean="0"/>
              <a:t>punho</a:t>
            </a:r>
            <a:endParaRPr lang="en-US" dirty="0"/>
          </a:p>
        </c:rich>
      </c:tx>
      <c:layout>
        <c:manualLayout>
          <c:xMode val="edge"/>
          <c:yMode val="edge"/>
          <c:x val="0.45244618789633395"/>
          <c:y val="6.753245497634913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Plan1!$A$17</c:f>
              <c:strCache>
                <c:ptCount val="1"/>
                <c:pt idx="0">
                  <c:v>Amp wrist</c:v>
                </c:pt>
              </c:strCache>
            </c:strRef>
          </c:tx>
          <c:marker>
            <c:symbol val="none"/>
          </c:marker>
          <c:val>
            <c:numRef>
              <c:f>Plan1!$B$17:$G$17</c:f>
              <c:numCache>
                <c:formatCode>General</c:formatCode>
                <c:ptCount val="6"/>
                <c:pt idx="0">
                  <c:v>1.04</c:v>
                </c:pt>
                <c:pt idx="1">
                  <c:v>1.18</c:v>
                </c:pt>
                <c:pt idx="2">
                  <c:v>1.23</c:v>
                </c:pt>
                <c:pt idx="3">
                  <c:v>1.42</c:v>
                </c:pt>
                <c:pt idx="4">
                  <c:v>2.99</c:v>
                </c:pt>
                <c:pt idx="5">
                  <c:v>4.1500000000000004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8414496"/>
        <c:axId val="828416128"/>
      </c:lineChart>
      <c:catAx>
        <c:axId val="82841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828416128"/>
        <c:crosses val="autoZero"/>
        <c:auto val="1"/>
        <c:lblAlgn val="ctr"/>
        <c:lblOffset val="100"/>
        <c:noMultiLvlLbl val="0"/>
      </c:catAx>
      <c:valAx>
        <c:axId val="82841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41449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54418953449616725"/>
          <c:y val="0.72989290039083743"/>
          <c:w val="0.21367635234503135"/>
          <c:h val="0.11101668491541523"/>
        </c:manualLayout>
      </c:layout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138818199055915"/>
          <c:y val="6.8724623707750815E-2"/>
          <c:w val="0.65413887907810997"/>
          <c:h val="0.7885718916718622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Plan1!$B$21:$G$21</c:f>
              <c:numCache>
                <c:formatCode>General</c:formatCode>
                <c:ptCount val="6"/>
                <c:pt idx="0">
                  <c:v>42.3</c:v>
                </c:pt>
                <c:pt idx="1">
                  <c:v>36.700000000000003</c:v>
                </c:pt>
                <c:pt idx="2">
                  <c:v>44</c:v>
                </c:pt>
                <c:pt idx="3">
                  <c:v>41.5</c:v>
                </c:pt>
                <c:pt idx="4">
                  <c:v>37.9</c:v>
                </c:pt>
                <c:pt idx="5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0216704"/>
        <c:axId val="830206912"/>
      </c:lineChart>
      <c:catAx>
        <c:axId val="83021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830206912"/>
        <c:crosses val="autoZero"/>
        <c:auto val="1"/>
        <c:lblAlgn val="ctr"/>
        <c:lblOffset val="100"/>
        <c:noMultiLvlLbl val="0"/>
      </c:catAx>
      <c:valAx>
        <c:axId val="83020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021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16250012474681"/>
          <c:y val="0.71740478868712843"/>
          <c:w val="0.28083749987525325"/>
          <c:h val="0.1230130162301141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400" b="0" dirty="0">
                <a:latin typeface="Arial Rounded MT Bold" pitchFamily="34" charset="0"/>
              </a:rPr>
              <a:t>patient</a:t>
            </a:r>
            <a:r>
              <a:rPr lang="pt-BR" sz="1400" b="0" baseline="0" dirty="0">
                <a:latin typeface="Arial Rounded MT Bold" pitchFamily="34" charset="0"/>
              </a:rPr>
              <a:t> </a:t>
            </a:r>
            <a:r>
              <a:rPr lang="pt-BR" sz="1400" b="0" dirty="0">
                <a:latin typeface="Arial Rounded MT Bold" pitchFamily="34" charset="0"/>
              </a:rPr>
              <a:t>AB -</a:t>
            </a:r>
            <a:r>
              <a:rPr lang="pt-BR" sz="1400" b="0" baseline="0" dirty="0">
                <a:latin typeface="Arial Rounded MT Bold" pitchFamily="34" charset="0"/>
              </a:rPr>
              <a:t> Upper limbs follow-up</a:t>
            </a:r>
            <a:endParaRPr lang="pt-BR" sz="1400" b="0" dirty="0">
              <a:latin typeface="Arial Rounded MT Bold" pitchFamily="34" charset="0"/>
            </a:endParaRPr>
          </a:p>
        </c:rich>
      </c:tx>
      <c:layout>
        <c:manualLayout>
          <c:xMode val="edge"/>
          <c:yMode val="edge"/>
          <c:x val="0.368608414578673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964030202094951E-2"/>
          <c:y val="7.8960335824755118E-2"/>
          <c:w val="0.85023437314521666"/>
          <c:h val="0.81064054152209042"/>
        </c:manualLayout>
      </c:layout>
      <c:lineChart>
        <c:grouping val="standard"/>
        <c:varyColors val="0"/>
        <c:ser>
          <c:idx val="0"/>
          <c:order val="0"/>
          <c:tx>
            <c:strRef>
              <c:f>Anderson!$C$1</c:f>
              <c:strCache>
                <c:ptCount val="1"/>
                <c:pt idx="0">
                  <c:v>Left median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chemeClr val="accent1"/>
              </a:solidFill>
            </c:spPr>
          </c:marker>
          <c:cat>
            <c:numRef>
              <c:f>Anderson!$B$2:$B$11</c:f>
              <c:numCache>
                <c:formatCode>dd/mm/yyyy</c:formatCode>
                <c:ptCount val="10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41310</c:v>
                </c:pt>
                <c:pt idx="5">
                  <c:v>41345</c:v>
                </c:pt>
                <c:pt idx="6">
                  <c:v>41345</c:v>
                </c:pt>
                <c:pt idx="7">
                  <c:v>41396</c:v>
                </c:pt>
                <c:pt idx="8">
                  <c:v>41423.454664351862</c:v>
                </c:pt>
                <c:pt idx="9">
                  <c:v>41508</c:v>
                </c:pt>
              </c:numCache>
            </c:numRef>
          </c:cat>
          <c:val>
            <c:numRef>
              <c:f>Anderson!$C$2:$C$11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A9-492C-BE41-838BEC27E421}"/>
            </c:ext>
          </c:extLst>
        </c:ser>
        <c:ser>
          <c:idx val="1"/>
          <c:order val="1"/>
          <c:tx>
            <c:strRef>
              <c:f>Anderson!$D$1</c:f>
              <c:strCache>
                <c:ptCount val="1"/>
                <c:pt idx="0">
                  <c:v>Left ulnar </c:v>
                </c:pt>
              </c:strCache>
            </c:strRef>
          </c:tx>
          <c:spPr>
            <a:ln w="25400"/>
          </c:spPr>
          <c:cat>
            <c:numRef>
              <c:f>Anderson!$B$2:$B$11</c:f>
              <c:numCache>
                <c:formatCode>dd/mm/yyyy</c:formatCode>
                <c:ptCount val="10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41310</c:v>
                </c:pt>
                <c:pt idx="5">
                  <c:v>41345</c:v>
                </c:pt>
                <c:pt idx="6">
                  <c:v>41345</c:v>
                </c:pt>
                <c:pt idx="7">
                  <c:v>41396</c:v>
                </c:pt>
                <c:pt idx="8">
                  <c:v>41423.454664351862</c:v>
                </c:pt>
                <c:pt idx="9">
                  <c:v>41508</c:v>
                </c:pt>
              </c:numCache>
            </c:numRef>
          </c:cat>
          <c:val>
            <c:numRef>
              <c:f>Anderson!$D$2:$D$11</c:f>
              <c:numCache>
                <c:formatCode>General</c:formatCode>
                <c:ptCount val="10"/>
                <c:pt idx="0">
                  <c:v>8</c:v>
                </c:pt>
                <c:pt idx="1">
                  <c:v>0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A9-492C-BE41-838BEC27E421}"/>
            </c:ext>
          </c:extLst>
        </c:ser>
        <c:ser>
          <c:idx val="2"/>
          <c:order val="2"/>
          <c:tx>
            <c:strRef>
              <c:f>Anderson!$E$1</c:f>
              <c:strCache>
                <c:ptCount val="1"/>
                <c:pt idx="0">
                  <c:v>Right median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Anderson!$B$2:$B$11</c:f>
              <c:numCache>
                <c:formatCode>dd/mm/yyyy</c:formatCode>
                <c:ptCount val="10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41310</c:v>
                </c:pt>
                <c:pt idx="5">
                  <c:v>41345</c:v>
                </c:pt>
                <c:pt idx="6">
                  <c:v>41345</c:v>
                </c:pt>
                <c:pt idx="7">
                  <c:v>41396</c:v>
                </c:pt>
                <c:pt idx="8">
                  <c:v>41423.454664351862</c:v>
                </c:pt>
                <c:pt idx="9">
                  <c:v>41508</c:v>
                </c:pt>
              </c:numCache>
            </c:numRef>
          </c:cat>
          <c:val>
            <c:numRef>
              <c:f>Anderson!$E$2:$E$11</c:f>
              <c:numCache>
                <c:formatCode>General</c:formatCode>
                <c:ptCount val="10"/>
                <c:pt idx="0">
                  <c:v>14</c:v>
                </c:pt>
                <c:pt idx="1">
                  <c:v>10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11</c:v>
                </c:pt>
                <c:pt idx="8">
                  <c:v>11</c:v>
                </c:pt>
                <c:pt idx="9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5A9-492C-BE41-838BEC27E421}"/>
            </c:ext>
          </c:extLst>
        </c:ser>
        <c:ser>
          <c:idx val="3"/>
          <c:order val="3"/>
          <c:tx>
            <c:strRef>
              <c:f>Anderson!$F$1</c:f>
              <c:strCache>
                <c:ptCount val="1"/>
                <c:pt idx="0">
                  <c:v>Right ulnar</c:v>
                </c:pt>
              </c:strCache>
            </c:strRef>
          </c:tx>
          <c:cat>
            <c:numRef>
              <c:f>Anderson!$B$2:$B$11</c:f>
              <c:numCache>
                <c:formatCode>dd/mm/yyyy</c:formatCode>
                <c:ptCount val="10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41310</c:v>
                </c:pt>
                <c:pt idx="5">
                  <c:v>41345</c:v>
                </c:pt>
                <c:pt idx="6">
                  <c:v>41345</c:v>
                </c:pt>
                <c:pt idx="7">
                  <c:v>41396</c:v>
                </c:pt>
                <c:pt idx="8">
                  <c:v>41423.454664351862</c:v>
                </c:pt>
                <c:pt idx="9">
                  <c:v>41508</c:v>
                </c:pt>
              </c:numCache>
            </c:numRef>
          </c:cat>
          <c:val>
            <c:numRef>
              <c:f>Anderson!$F$2:$F$11</c:f>
              <c:numCache>
                <c:formatCode>General</c:formatCode>
                <c:ptCount val="10"/>
                <c:pt idx="0">
                  <c:v>43</c:v>
                </c:pt>
                <c:pt idx="1">
                  <c:v>43</c:v>
                </c:pt>
                <c:pt idx="2">
                  <c:v>36</c:v>
                </c:pt>
                <c:pt idx="3">
                  <c:v>33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45</c:v>
                </c:pt>
                <c:pt idx="8">
                  <c:v>45</c:v>
                </c:pt>
                <c:pt idx="9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5A9-492C-BE41-838BEC27E421}"/>
            </c:ext>
          </c:extLst>
        </c:ser>
        <c:ser>
          <c:idx val="4"/>
          <c:order val="4"/>
          <c:tx>
            <c:strRef>
              <c:f>Anderson!$G$1</c:f>
              <c:strCache>
                <c:ptCount val="1"/>
                <c:pt idx="0">
                  <c:v>Prednisone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Anderson!$B$2:$B$11</c:f>
              <c:numCache>
                <c:formatCode>dd/mm/yyyy</c:formatCode>
                <c:ptCount val="10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41310</c:v>
                </c:pt>
                <c:pt idx="5">
                  <c:v>41345</c:v>
                </c:pt>
                <c:pt idx="6">
                  <c:v>41345</c:v>
                </c:pt>
                <c:pt idx="7">
                  <c:v>41396</c:v>
                </c:pt>
                <c:pt idx="8">
                  <c:v>41423.454664351862</c:v>
                </c:pt>
                <c:pt idx="9">
                  <c:v>41508</c:v>
                </c:pt>
              </c:numCache>
            </c:numRef>
          </c:cat>
          <c:val>
            <c:numRef>
              <c:f>Anderson!$G$2:$G$11</c:f>
              <c:numCache>
                <c:formatCode>General</c:formatCode>
                <c:ptCount val="10"/>
                <c:pt idx="0">
                  <c:v>60</c:v>
                </c:pt>
                <c:pt idx="1">
                  <c:v>50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40</c:v>
                </c:pt>
                <c:pt idx="9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5A9-492C-BE41-838BEC27E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212896"/>
        <c:axId val="830219968"/>
      </c:lineChart>
      <c:catAx>
        <c:axId val="83021289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830219968"/>
        <c:crosses val="autoZero"/>
        <c:auto val="0"/>
        <c:lblAlgn val="ctr"/>
        <c:lblOffset val="100"/>
        <c:noMultiLvlLbl val="0"/>
      </c:catAx>
      <c:valAx>
        <c:axId val="8302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0212896"/>
        <c:crosses val="autoZero"/>
        <c:crossBetween val="between"/>
      </c:valAx>
      <c:spPr>
        <a:solidFill>
          <a:srgbClr val="FFFFFF"/>
        </a:solidFill>
        <a:ln w="3175" cmpd="thickThin"/>
      </c:spPr>
    </c:plotArea>
    <c:legend>
      <c:legendPos val="r"/>
      <c:layout>
        <c:manualLayout>
          <c:xMode val="edge"/>
          <c:yMode val="edge"/>
          <c:x val="0.89760508196503297"/>
          <c:y val="0.32902725785656511"/>
          <c:w val="0.10058387259686888"/>
          <c:h val="0.48220989749544918"/>
        </c:manualLayout>
      </c:layout>
      <c:overlay val="0"/>
    </c:legend>
    <c:plotVisOnly val="1"/>
    <c:dispBlanksAs val="gap"/>
    <c:showDLblsOverMax val="0"/>
  </c:chart>
  <c:spPr>
    <a:ln w="15875" cmpd="sng">
      <a:solidFill>
        <a:schemeClr val="tx1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0.03704</cdr:y>
    </cdr:from>
    <cdr:to>
      <cdr:x>0.32203</cdr:x>
      <cdr:y>0.33333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72008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/>
            <a:t>VC cotovelo</a:t>
          </a:r>
          <a:endParaRPr lang="pt-BR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2EFAE-459E-4E06-9C8A-168CE9D4D5F9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F1C4-9B4B-4BD3-9D0A-4B8A80ED9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07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4FD3-0FF5-4B13-B729-EA6FA037529D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23911"/>
            <a:ext cx="5486400" cy="438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05BE-079B-4C94-ADD9-7D7820EF5A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0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44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F13AEF-16C2-418D-8A4F-1E248153668E}" type="slidenum">
              <a:rPr lang="en-GB" altLang="pt-BR"/>
              <a:pPr/>
              <a:t>22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6424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2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5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87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150E8-ED96-4EDD-BA7E-211F640A27C3}" type="slidenum">
              <a:rPr lang="pt-BR" altLang="pt-BR" smtClean="0"/>
              <a:pPr/>
              <a:t>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0266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5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89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43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EF5620-8497-4580-9323-A89E0D7FEF85}" type="slidenum">
              <a:rPr lang="pt-BR" altLang="pt-BR">
                <a:ea typeface="ＭＳ Ｐゴシック" panose="020B0600070205080204" pitchFamily="34" charset="-128"/>
              </a:rPr>
              <a:pPr/>
              <a:t>17</a:t>
            </a:fld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66750"/>
            <a:ext cx="4645025" cy="34845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356100"/>
            <a:ext cx="54864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marL="361950" lvl="1" indent="-182563" eaLnBrk="1" hangingPunct="1">
              <a:lnSpc>
                <a:spcPct val="110000"/>
              </a:lnSpc>
              <a:buFontTx/>
              <a:buChar char="•"/>
            </a:pPr>
            <a:r>
              <a:rPr lang="en-GB" altLang="pt-BR" sz="9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co-existence of pain types has been referred to as “mixed” or “combined” pain.</a:t>
            </a:r>
          </a:p>
          <a:p>
            <a:pPr marL="361950" lvl="1" indent="-182563" eaLnBrk="1" hangingPunct="1">
              <a:lnSpc>
                <a:spcPct val="110000"/>
              </a:lnSpc>
              <a:buFontTx/>
              <a:buChar char="•"/>
            </a:pPr>
            <a:r>
              <a:rPr lang="en-GB" altLang="pt-BR" sz="9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Examples of these conditions include low back pain with associated lumbar radiculopathy, cancer pain and carpal tunnel syndrome.</a:t>
            </a:r>
          </a:p>
          <a:p>
            <a:pPr eaLnBrk="1" hangingPunct="1">
              <a:lnSpc>
                <a:spcPct val="110000"/>
              </a:lnSpc>
            </a:pPr>
            <a:endParaRPr lang="en-US" altLang="pt-BR" sz="9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95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00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851994-5273-47E7-9E15-E53472F4A2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562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6493" y="760220"/>
            <a:ext cx="6640395" cy="111625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492" y="2009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3753" y="760221"/>
            <a:ext cx="1958497" cy="499506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 algn="l"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 algn="l"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B136CC-2DC6-4A5A-A014-80BB2BD56B6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16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EF29-D2BD-49AB-95B0-E652F3C0EA68}" type="datetimeFigureOut">
              <a:rPr lang="pt-BR" smtClean="0"/>
              <a:pPr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endas@sorribauru.com.br" TargetMode="External"/><Relationship Id="rId2" Type="http://schemas.openxmlformats.org/officeDocument/2006/relationships/hyperlink" Target="https://scholar.google.com/citations?view_op=view_citation&amp;hl=en&amp;user=btdYlAsAAAAJ&amp;citation_for_view=btdYlAsAAAAJ:zYLM7Y9cAGg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ciencedirect.com/science/article/pii/S0738081X15001972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t&amp;rct=j&amp;q=prymary%20neural%20leprosy%20%E2%80%93%20systematic%20review&amp;source=web&amp;cd=3&amp;cad=rja&amp;ved=0CEMQFjAC&amp;url=http://www.scielo.br/scielo.php?pid=S0004-282X2013000600397&amp;script=sci_arttext&amp;ei=6QT3Ue-ADIiA9QTT14C4Ag&amp;usg=AFQjCNHsRCDMcGsrVBWFFNaBJHhM8J_Siw" TargetMode="External"/><Relationship Id="rId2" Type="http://schemas.openxmlformats.org/officeDocument/2006/relationships/hyperlink" Target="http://www.projetodiretrizes.org.br/.../hanseniase_neural_primaria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t&amp;rct=j&amp;q=prymary%20neural%20leprosy%20%E2%80%93%20systematic%20review&amp;source=web&amp;cd=3&amp;cad=rja&amp;ved=0CEMQFjAC&amp;url=http://www.scielo.br/scielo.php?pid=S0004-282X2013000600397&amp;script=sci_arttext&amp;ei=6QT3Ue-ADIiA9QTT14C4Ag&amp;usg=AFQjCNHsRCDMcGsrVBWFFNaBJHhM8J_Siw" TargetMode="External"/><Relationship Id="rId2" Type="http://schemas.openxmlformats.org/officeDocument/2006/relationships/hyperlink" Target="http://www.projetodiretrizes.org.br/.../hanseniase_neural_primaria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1916832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Experiência de Bauru: </a:t>
            </a:r>
            <a:r>
              <a:rPr 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Neuropatia</a:t>
            </a:r>
          </a:p>
          <a:p>
            <a:pPr algn="ctr"/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Três décadas buscando entender, tratar e ensinar sobre o </a:t>
            </a:r>
            <a:r>
              <a:rPr lang="pt-B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comprometimento neurológico</a:t>
            </a:r>
            <a:r>
              <a:rPr lang="pt-B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 hanseníase</a:t>
            </a:r>
          </a:p>
          <a:p>
            <a:pPr algn="r"/>
            <a:r>
              <a:rPr lang="pt-BR" sz="2800" b="1" i="1" dirty="0" smtClean="0">
                <a:latin typeface="Chiller" panose="04020404031007020602" pitchFamily="82" charset="0"/>
              </a:rPr>
              <a:t>Garbino </a:t>
            </a:r>
            <a:r>
              <a:rPr lang="pt-BR" sz="2800" b="1" i="1" dirty="0">
                <a:latin typeface="Chiller" panose="04020404031007020602" pitchFamily="82" charset="0"/>
              </a:rPr>
              <a:t>- </a:t>
            </a:r>
            <a:r>
              <a:rPr lang="pt-BR" sz="2800" b="1" i="1" dirty="0" smtClean="0">
                <a:latin typeface="Chiller" panose="04020404031007020602" pitchFamily="82" charset="0"/>
              </a:rPr>
              <a:t>ILSL</a:t>
            </a:r>
            <a:endParaRPr lang="pt-BR" sz="3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0705"/>
            <a:ext cx="8280920" cy="166876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4410" y="5949280"/>
            <a:ext cx="8031163" cy="676275"/>
          </a:xfrm>
          <a:prstGeom prst="rect">
            <a:avLst/>
          </a:prstGeom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Secretaria de Estado da </a:t>
            </a:r>
            <a:r>
              <a:rPr lang="pt-BR" alt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Saude</a:t>
            </a:r>
            <a:r>
              <a:rPr lang="pt-BR" alt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São Paulo –  </a:t>
            </a:r>
            <a:r>
              <a:rPr lang="pt-BR" alt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ag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7836"/>
            <a:ext cx="3931152" cy="30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33245" y="267655"/>
            <a:ext cx="8243211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Compressão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entrapment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3600" b="1" dirty="0" smtClean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58318" y="5804774"/>
            <a:ext cx="7993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pt-BR" altLang="pt-BR" sz="1000" dirty="0" smtClean="0"/>
              <a:t>  Garbino </a:t>
            </a:r>
            <a:r>
              <a:rPr lang="pt-BR" altLang="pt-BR" sz="1000" dirty="0"/>
              <a:t>JA. </a:t>
            </a:r>
            <a:r>
              <a:rPr lang="pt-BR" altLang="pt-BR" sz="1000" dirty="0">
                <a:solidFill>
                  <a:srgbClr val="FF0000"/>
                </a:solidFill>
              </a:rPr>
              <a:t>Neuropatia </a:t>
            </a:r>
            <a:r>
              <a:rPr lang="pt-BR" altLang="pt-BR" sz="1000" dirty="0" smtClean="0">
                <a:solidFill>
                  <a:srgbClr val="FF0000"/>
                </a:solidFill>
              </a:rPr>
              <a:t>Hanseniana. Aspectos clínicos, fisiopatológicos, dano neural e regeneração</a:t>
            </a:r>
            <a:r>
              <a:rPr lang="pt-BR" altLang="pt-BR" sz="1000" dirty="0" smtClean="0"/>
              <a:t>. </a:t>
            </a:r>
            <a:r>
              <a:rPr lang="pt-BR" altLang="pt-BR" sz="1000" dirty="0"/>
              <a:t>In: Opromolla DVA. Noções de Hansenologia. </a:t>
            </a:r>
            <a:r>
              <a:rPr lang="pt-BR" altLang="pt-BR" sz="1000" dirty="0" smtClean="0"/>
              <a:t>2000, p. 79-89.</a:t>
            </a:r>
            <a:endParaRPr lang="pt-BR" altLang="pt-BR" sz="10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pt-BR" sz="1000" dirty="0" smtClean="0"/>
              <a:t>Garbino </a:t>
            </a:r>
            <a:r>
              <a:rPr lang="pt-BR" sz="1000" dirty="0"/>
              <a:t>JA, Marques </a:t>
            </a:r>
            <a:r>
              <a:rPr lang="pt-BR" sz="1000" dirty="0" err="1" smtClean="0"/>
              <a:t>JrW</a:t>
            </a: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1000" dirty="0"/>
              <a:t>A neuropatia da </a:t>
            </a:r>
            <a:r>
              <a:rPr lang="pt-BR" sz="1000" dirty="0" smtClean="0"/>
              <a:t>hanseníase. In: Alves ED; Ferreira TL; Ferreira IN. </a:t>
            </a:r>
            <a:r>
              <a:rPr lang="pt-BR" sz="1000" dirty="0"/>
              <a:t>(Org.). </a:t>
            </a:r>
            <a:r>
              <a:rPr lang="pt-BR" sz="1000" dirty="0">
                <a:solidFill>
                  <a:srgbClr val="FF0000"/>
                </a:solidFill>
              </a:rPr>
              <a:t>Hanseníase - Avanços e Desafios</a:t>
            </a:r>
            <a:r>
              <a:rPr lang="pt-BR" sz="1000" dirty="0"/>
              <a:t>. 1ed.Brasília: Universidade de Brasília – UnB, p. 215-229. 2015 </a:t>
            </a:r>
          </a:p>
        </p:txBody>
      </p:sp>
      <p:pic>
        <p:nvPicPr>
          <p:cNvPr id="20485" name="Picture 8" descr="Image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96" y="3647378"/>
            <a:ext cx="2443510" cy="147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expotes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74" y="1897836"/>
            <a:ext cx="2448272" cy="14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33245" y="1096693"/>
            <a:ext cx="8243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Edema e aumento da pressão </a:t>
            </a:r>
            <a:r>
              <a:rPr lang="pt-BR" alt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intraneural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compressão extrínseca nos </a:t>
            </a:r>
            <a:r>
              <a:rPr lang="pt-BR" alt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túneis anatômicos </a:t>
            </a:r>
            <a:endParaRPr lang="pt-BR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547664" y="5072297"/>
            <a:ext cx="4896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solidFill>
                  <a:srgbClr val="C00000"/>
                </a:solidFill>
              </a:rPr>
              <a:t>Mecânico incialmente ► </a:t>
            </a:r>
            <a:r>
              <a:rPr lang="pt-BR" altLang="pt-BR" sz="2400" dirty="0">
                <a:solidFill>
                  <a:srgbClr val="C00000"/>
                </a:solidFill>
              </a:rPr>
              <a:t>vascular</a:t>
            </a:r>
          </a:p>
        </p:txBody>
      </p:sp>
    </p:spTree>
    <p:extLst>
      <p:ext uri="{BB962C8B-B14F-4D97-AF65-F5344CB8AC3E}">
        <p14:creationId xmlns:p14="http://schemas.microsoft.com/office/powerpoint/2010/main" val="1480871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339752" y="1340768"/>
            <a:ext cx="6715125" cy="2808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pt-BR" sz="3000" b="1" dirty="0" smtClean="0"/>
              <a:t/>
            </a:r>
            <a:br>
              <a:rPr lang="en-US" altLang="pt-BR" sz="3000" b="1" dirty="0" smtClean="0"/>
            </a:br>
            <a:r>
              <a:rPr lang="en-US" altLang="pt-BR" sz="3000" b="1" dirty="0" smtClean="0"/>
              <a:t>PROSPECTIVE AND </a:t>
            </a:r>
            <a:r>
              <a:rPr lang="en-US" altLang="pt-BR" sz="3000" b="1" dirty="0" smtClean="0">
                <a:solidFill>
                  <a:srgbClr val="FFFF00"/>
                </a:solidFill>
              </a:rPr>
              <a:t>RANDOMIZED</a:t>
            </a:r>
            <a:r>
              <a:rPr lang="en-US" altLang="pt-BR" sz="3000" b="1" dirty="0" smtClean="0"/>
              <a:t> TRIAL TO DETERMINE THE ROLE OF NERVE DECOMPRESSION IN LEPROSY NEUROPATHY – </a:t>
            </a:r>
            <a:r>
              <a:rPr lang="en-US" altLang="pt-BR" sz="3000" b="1" dirty="0" smtClean="0">
                <a:solidFill>
                  <a:srgbClr val="FFFF00"/>
                </a:solidFill>
              </a:rPr>
              <a:t>partial results </a:t>
            </a:r>
            <a:r>
              <a:rPr lang="pt-BR" altLang="pt-BR" sz="3000" dirty="0" smtClean="0">
                <a:solidFill>
                  <a:srgbClr val="FFFF00"/>
                </a:solidFill>
              </a:rPr>
              <a:t/>
            </a:r>
            <a:br>
              <a:rPr lang="pt-BR" altLang="pt-BR" sz="3000" dirty="0" smtClean="0">
                <a:solidFill>
                  <a:srgbClr val="FFFF00"/>
                </a:solidFill>
              </a:rPr>
            </a:br>
            <a:endParaRPr lang="en-US" altLang="pt-BR" sz="3000" dirty="0" smtClean="0">
              <a:solidFill>
                <a:srgbClr val="FFFF00"/>
              </a:solidFill>
            </a:endParaRPr>
          </a:p>
        </p:txBody>
      </p:sp>
      <p:sp>
        <p:nvSpPr>
          <p:cNvPr id="62467" name="Content Placeholder 4"/>
          <p:cNvSpPr>
            <a:spLocks noGrp="1"/>
          </p:cNvSpPr>
          <p:nvPr>
            <p:ph sz="quarter" idx="13"/>
          </p:nvPr>
        </p:nvSpPr>
        <p:spPr>
          <a:xfrm>
            <a:off x="107950" y="1700213"/>
            <a:ext cx="2016125" cy="2808287"/>
          </a:xfrm>
        </p:spPr>
        <p:txBody>
          <a:bodyPr/>
          <a:lstStyle/>
          <a:p>
            <a:r>
              <a:rPr lang="pt-BR" altLang="pt-BR" sz="2000" b="1" smtClean="0"/>
              <a:t>Virmond MCL, </a:t>
            </a:r>
          </a:p>
          <a:p>
            <a:r>
              <a:rPr lang="pt-BR" altLang="pt-BR" sz="2000" u="sng" smtClean="0"/>
              <a:t>Garbino JA</a:t>
            </a:r>
            <a:r>
              <a:rPr lang="pt-BR" altLang="pt-BR" sz="2000" smtClean="0"/>
              <a:t>, </a:t>
            </a:r>
          </a:p>
          <a:p>
            <a:r>
              <a:rPr lang="pt-BR" altLang="pt-BR" sz="2000" smtClean="0"/>
              <a:t>Cury Fo M, </a:t>
            </a:r>
          </a:p>
          <a:p>
            <a:r>
              <a:rPr lang="pt-BR" altLang="pt-BR" sz="2000" smtClean="0"/>
              <a:t>Delanina WFB, </a:t>
            </a:r>
          </a:p>
          <a:p>
            <a:r>
              <a:rPr lang="pt-BR" altLang="pt-BR" sz="2000" smtClean="0"/>
              <a:t>Almeida SND, Torquato MT</a:t>
            </a:r>
          </a:p>
          <a:p>
            <a:endParaRPr lang="en-US" altLang="pt-BR" sz="2000" smtClean="0"/>
          </a:p>
        </p:txBody>
      </p:sp>
      <p:sp>
        <p:nvSpPr>
          <p:cNvPr id="62468" name="CaixaDeTexto 5"/>
          <p:cNvSpPr txBox="1">
            <a:spLocks noChangeArrowheads="1"/>
          </p:cNvSpPr>
          <p:nvPr/>
        </p:nvSpPr>
        <p:spPr bwMode="auto">
          <a:xfrm>
            <a:off x="2627784" y="5301208"/>
            <a:ext cx="5924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FF99"/>
                </a:solidFill>
              </a:rPr>
              <a:t>INSTITUTO LAURO DE SOUZA LIMA (ILSL), BAURU – SP - BRASIL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62469" name="CaixaDeTexto 2"/>
          <p:cNvSpPr txBox="1">
            <a:spLocks noChangeArrowheads="1"/>
          </p:cNvSpPr>
          <p:nvPr/>
        </p:nvSpPr>
        <p:spPr bwMode="auto">
          <a:xfrm>
            <a:off x="3923928" y="4149055"/>
            <a:ext cx="3025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FF00"/>
                </a:solidFill>
              </a:rPr>
              <a:t>n = 29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952767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051" y="332656"/>
            <a:ext cx="8326123" cy="950261"/>
          </a:xfrm>
          <a:solidFill>
            <a:srgbClr val="FF5050"/>
          </a:solidFill>
          <a:ln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Conclusão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738" y="1628775"/>
            <a:ext cx="8355012" cy="46805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pt-BR" b="1" dirty="0" smtClean="0"/>
              <a:t>OPINIÕES DESFAVORAVEIS </a:t>
            </a:r>
          </a:p>
          <a:p>
            <a:pPr>
              <a:defRPr/>
            </a:pPr>
            <a:endParaRPr lang="pt-BR" b="1" dirty="0"/>
          </a:p>
          <a:p>
            <a:pPr>
              <a:defRPr/>
            </a:pPr>
            <a:r>
              <a:rPr lang="pt-BR" b="1" dirty="0" err="1" smtClean="0"/>
              <a:t>Mondelli</a:t>
            </a:r>
            <a:r>
              <a:rPr lang="pt-BR" b="1" dirty="0" smtClean="0"/>
              <a:t> </a:t>
            </a:r>
            <a:r>
              <a:rPr lang="pt-BR" b="1" dirty="0"/>
              <a:t>M et al. 1998, </a:t>
            </a:r>
            <a:r>
              <a:rPr lang="pt-BR" b="1" dirty="0" smtClean="0"/>
              <a:t>2004: </a:t>
            </a:r>
            <a:r>
              <a:rPr lang="pt-BR" dirty="0" smtClean="0"/>
              <a:t>afirmam </a:t>
            </a:r>
            <a:r>
              <a:rPr lang="pt-BR" dirty="0"/>
              <a:t>que a </a:t>
            </a:r>
            <a:r>
              <a:rPr lang="pt-BR" dirty="0">
                <a:solidFill>
                  <a:schemeClr val="tx1"/>
                </a:solidFill>
              </a:rPr>
              <a:t>cirurgia </a:t>
            </a:r>
            <a:r>
              <a:rPr lang="pt-BR" dirty="0" smtClean="0">
                <a:solidFill>
                  <a:schemeClr val="tx1"/>
                </a:solidFill>
              </a:rPr>
              <a:t>deva </a:t>
            </a:r>
            <a:r>
              <a:rPr lang="pt-BR" dirty="0">
                <a:solidFill>
                  <a:schemeClr val="tx1"/>
                </a:solidFill>
              </a:rPr>
              <a:t>ser </a:t>
            </a:r>
            <a:r>
              <a:rPr lang="pt-BR" dirty="0">
                <a:solidFill>
                  <a:srgbClr val="FF0000"/>
                </a:solidFill>
              </a:rPr>
              <a:t>restrita </a:t>
            </a:r>
            <a:r>
              <a:rPr lang="pt-BR" dirty="0" smtClean="0">
                <a:solidFill>
                  <a:srgbClr val="FF0000"/>
                </a:solidFill>
              </a:rPr>
              <a:t>a </a:t>
            </a:r>
            <a:r>
              <a:rPr lang="pt-BR" dirty="0">
                <a:solidFill>
                  <a:srgbClr val="FF0000"/>
                </a:solidFill>
              </a:rPr>
              <a:t>nervos somente com lesões </a:t>
            </a:r>
            <a:r>
              <a:rPr lang="pt-BR" dirty="0" smtClean="0">
                <a:solidFill>
                  <a:srgbClr val="FF0000"/>
                </a:solidFill>
              </a:rPr>
              <a:t>por compressão</a:t>
            </a: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 marL="0" indent="0">
              <a:buNone/>
              <a:defRPr/>
            </a:pPr>
            <a:r>
              <a:rPr lang="pt-BR" b="1"/>
              <a:t>OPINIÕES </a:t>
            </a:r>
            <a:r>
              <a:rPr lang="pt-BR" b="1" smtClean="0"/>
              <a:t>FAVORAVEIS </a:t>
            </a:r>
            <a:endParaRPr lang="pt-BR" b="1" dirty="0" smtClean="0"/>
          </a:p>
          <a:p>
            <a:pPr marL="0" indent="0">
              <a:buNone/>
              <a:defRPr/>
            </a:pPr>
            <a:endParaRPr lang="pt-BR" b="1" dirty="0"/>
          </a:p>
          <a:p>
            <a:pPr>
              <a:defRPr/>
            </a:pPr>
            <a:r>
              <a:rPr lang="pt-BR" b="1" dirty="0" err="1" smtClean="0"/>
              <a:t>Eason</a:t>
            </a:r>
            <a:r>
              <a:rPr lang="pt-BR" b="1" dirty="0" smtClean="0"/>
              <a:t> </a:t>
            </a:r>
            <a:r>
              <a:rPr lang="pt-BR" b="1" dirty="0"/>
              <a:t>et al, </a:t>
            </a:r>
            <a:r>
              <a:rPr lang="pt-BR" b="1" dirty="0" smtClean="0"/>
              <a:t>1985: </a:t>
            </a:r>
            <a:r>
              <a:rPr lang="pt-BR" dirty="0"/>
              <a:t>já afirmavam que </a:t>
            </a:r>
            <a:r>
              <a:rPr lang="pt-BR" dirty="0">
                <a:solidFill>
                  <a:srgbClr val="FF0000"/>
                </a:solidFill>
              </a:rPr>
              <a:t>a diabetes não influiu nos resultados da descompressão  do mediano no túnel do carpo</a:t>
            </a:r>
            <a:r>
              <a:rPr lang="pt-BR" dirty="0"/>
              <a:t>.</a:t>
            </a:r>
          </a:p>
          <a:p>
            <a:pPr>
              <a:defRPr/>
            </a:pPr>
            <a:r>
              <a:rPr lang="pt-BR" b="1" dirty="0" err="1" smtClean="0"/>
              <a:t>Chaleskson</a:t>
            </a:r>
            <a:r>
              <a:rPr lang="pt-BR" b="1" dirty="0" smtClean="0"/>
              <a:t> </a:t>
            </a:r>
            <a:r>
              <a:rPr lang="pt-BR" b="1" dirty="0"/>
              <a:t>CP et al </a:t>
            </a:r>
            <a:r>
              <a:rPr lang="pt-BR" b="1" dirty="0" smtClean="0"/>
              <a:t>1999: </a:t>
            </a:r>
            <a:r>
              <a:rPr lang="pt-BR" dirty="0" smtClean="0"/>
              <a:t>em neuropatia genética </a:t>
            </a:r>
            <a:r>
              <a:rPr lang="pt-BR" dirty="0"/>
              <a:t>e </a:t>
            </a:r>
            <a:r>
              <a:rPr lang="pt-BR" dirty="0" smtClean="0"/>
              <a:t>progressiva (</a:t>
            </a:r>
            <a:r>
              <a:rPr lang="pt-BR" dirty="0" err="1" smtClean="0"/>
              <a:t>Charcot</a:t>
            </a:r>
            <a:r>
              <a:rPr lang="pt-BR" dirty="0" smtClean="0"/>
              <a:t>-Marie-</a:t>
            </a:r>
            <a:r>
              <a:rPr lang="pt-BR" dirty="0" err="1" smtClean="0"/>
              <a:t>Tooth</a:t>
            </a:r>
            <a:r>
              <a:rPr lang="pt-BR" dirty="0" smtClean="0"/>
              <a:t>) afirmam que </a:t>
            </a:r>
            <a:r>
              <a:rPr lang="pt-BR" dirty="0" smtClean="0">
                <a:solidFill>
                  <a:srgbClr val="FF0000"/>
                </a:solidFill>
              </a:rPr>
              <a:t>os </a:t>
            </a:r>
            <a:r>
              <a:rPr lang="pt-BR" dirty="0">
                <a:solidFill>
                  <a:srgbClr val="FF0000"/>
                </a:solidFill>
              </a:rPr>
              <a:t>nervos podem ser protegidos pela cirurgia </a:t>
            </a:r>
            <a:endParaRPr lang="pt-BR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t-BR" dirty="0"/>
              <a:t> </a:t>
            </a:r>
          </a:p>
          <a:p>
            <a:pPr marL="0" indent="0">
              <a:buNone/>
              <a:defRPr/>
            </a:pPr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Neste Estudo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apesar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hanseníase,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doença crônica e progressiva 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subjacente,  a </a:t>
            </a:r>
            <a:r>
              <a:rPr lang="pt-BR" sz="3600" dirty="0">
                <a:solidFill>
                  <a:srgbClr val="FF0000"/>
                </a:solidFill>
              </a:rPr>
              <a:t>melhoria </a:t>
            </a:r>
            <a:r>
              <a:rPr lang="pt-BR" sz="3600" dirty="0" smtClean="0">
                <a:solidFill>
                  <a:srgbClr val="FF0000"/>
                </a:solidFill>
              </a:rPr>
              <a:t>da função do nervo foi observada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a </a:t>
            </a:r>
            <a:r>
              <a:rPr lang="pt-BR" sz="3600" dirty="0" smtClean="0">
                <a:solidFill>
                  <a:srgbClr val="FF0000"/>
                </a:solidFill>
              </a:rPr>
              <a:t>cirurgia de descompressão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15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742" y="260648"/>
            <a:ext cx="8229600" cy="6207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Tardiamente</a:t>
            </a:r>
            <a:r>
              <a:rPr lang="pt-BR" sz="3200" dirty="0"/>
              <a:t> como ficam os </a:t>
            </a:r>
            <a:r>
              <a:rPr lang="pt-BR" sz="3200" dirty="0" smtClean="0"/>
              <a:t>parâmetros</a:t>
            </a:r>
            <a:endParaRPr lang="pt-BR" sz="32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75713"/>
              </p:ext>
            </p:extLst>
          </p:nvPr>
        </p:nvGraphicFramePr>
        <p:xfrm>
          <a:off x="500038" y="2708920"/>
          <a:ext cx="3672408" cy="206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033575"/>
              </p:ext>
            </p:extLst>
          </p:nvPr>
        </p:nvGraphicFramePr>
        <p:xfrm>
          <a:off x="4355976" y="2708920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15006" y="1118548"/>
            <a:ext cx="813690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r>
              <a:rPr lang="pt-BR" sz="1600" dirty="0" smtClean="0"/>
              <a:t>. Nos nervos em geral houve correlação positiva </a:t>
            </a:r>
            <a:r>
              <a:rPr lang="pt-BR" sz="1600" dirty="0"/>
              <a:t>para amplitudes do </a:t>
            </a:r>
            <a:r>
              <a:rPr lang="pt-BR" sz="1600" b="1" dirty="0">
                <a:solidFill>
                  <a:srgbClr val="FF0000"/>
                </a:solidFill>
              </a:rPr>
              <a:t>PAMC</a:t>
            </a:r>
            <a:r>
              <a:rPr lang="pt-BR" sz="1600" b="1" dirty="0"/>
              <a:t> </a:t>
            </a:r>
            <a:r>
              <a:rPr lang="pt-BR" sz="1600" b="1" dirty="0">
                <a:solidFill>
                  <a:srgbClr val="FF0000"/>
                </a:solidFill>
              </a:rPr>
              <a:t>distal</a:t>
            </a:r>
            <a:r>
              <a:rPr lang="pt-BR" sz="1600" dirty="0"/>
              <a:t> com os </a:t>
            </a:r>
            <a:r>
              <a:rPr lang="pt-BR" sz="1600" dirty="0" err="1">
                <a:solidFill>
                  <a:srgbClr val="FF0000"/>
                </a:solidFill>
              </a:rPr>
              <a:t>PAMCs</a:t>
            </a:r>
            <a:r>
              <a:rPr lang="pt-BR" sz="1600" dirty="0">
                <a:solidFill>
                  <a:srgbClr val="FF0000"/>
                </a:solidFill>
              </a:rPr>
              <a:t> proximais </a:t>
            </a:r>
            <a:r>
              <a:rPr lang="pt-BR" sz="1600" dirty="0"/>
              <a:t>(</a:t>
            </a:r>
            <a:r>
              <a:rPr lang="pt-BR" sz="1600" b="1" dirty="0"/>
              <a:t>p=0,006</a:t>
            </a:r>
            <a:r>
              <a:rPr lang="pt-BR" sz="1600" dirty="0"/>
              <a:t>) e as </a:t>
            </a:r>
            <a:r>
              <a:rPr lang="pt-BR" sz="1600" b="1" dirty="0">
                <a:solidFill>
                  <a:srgbClr val="FF0000"/>
                </a:solidFill>
              </a:rPr>
              <a:t>CV</a:t>
            </a:r>
            <a:r>
              <a:rPr lang="pt-BR" sz="1600" dirty="0">
                <a:solidFill>
                  <a:srgbClr val="FF0000"/>
                </a:solidFill>
              </a:rPr>
              <a:t>s proximais </a:t>
            </a:r>
            <a:r>
              <a:rPr lang="pt-BR" sz="1600" dirty="0"/>
              <a:t>(</a:t>
            </a:r>
            <a:r>
              <a:rPr lang="pt-BR" sz="1600" b="1" dirty="0"/>
              <a:t>p=0,018</a:t>
            </a:r>
            <a:r>
              <a:rPr lang="pt-BR" sz="1600" dirty="0"/>
              <a:t>) ao </a:t>
            </a:r>
            <a:r>
              <a:rPr lang="pt-BR" sz="1600" dirty="0" smtClean="0"/>
              <a:t>distal. </a:t>
            </a:r>
            <a:r>
              <a:rPr lang="pt-BR" sz="1600" b="1" dirty="0" smtClean="0">
                <a:solidFill>
                  <a:srgbClr val="FF0000"/>
                </a:solidFill>
              </a:rPr>
              <a:t>Onda F</a:t>
            </a:r>
            <a:r>
              <a:rPr lang="pt-BR" sz="1600" dirty="0" smtClean="0">
                <a:solidFill>
                  <a:srgbClr val="FF0000"/>
                </a:solidFill>
              </a:rPr>
              <a:t>: </a:t>
            </a:r>
            <a:r>
              <a:rPr lang="pt-BR" sz="1600" dirty="0" smtClean="0"/>
              <a:t>1ª/ultima</a:t>
            </a:r>
            <a:r>
              <a:rPr lang="pt-BR" sz="1600" dirty="0"/>
              <a:t>: onda F, </a:t>
            </a:r>
            <a:r>
              <a:rPr lang="pt-BR" sz="1600" b="1" dirty="0" smtClean="0"/>
              <a:t>p=0,049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/>
              <a:t>nos grupos cirúrgicos e clínicos </a:t>
            </a:r>
            <a:r>
              <a:rPr lang="pt-BR" sz="1600" b="1" baseline="30000" dirty="0" smtClean="0"/>
              <a:t>1</a:t>
            </a:r>
          </a:p>
          <a:p>
            <a:endParaRPr lang="pt-BR" sz="1600" b="1" baseline="300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cs typeface="Arial" pitchFamily="34" charset="0"/>
              </a:rPr>
              <a:t>2</a:t>
            </a:r>
            <a:r>
              <a:rPr lang="pt-BR" sz="1600" baseline="30000" dirty="0" smtClean="0">
                <a:cs typeface="Arial" pitchFamily="34" charset="0"/>
              </a:rPr>
              <a:t>.</a:t>
            </a:r>
            <a:r>
              <a:rPr lang="pt-BR" sz="1600" baseline="30000" dirty="0" smtClean="0"/>
              <a:t> </a:t>
            </a:r>
            <a:r>
              <a:rPr lang="pt-BR" sz="1600" dirty="0" smtClean="0"/>
              <a:t>No Ulnar as </a:t>
            </a:r>
            <a:r>
              <a:rPr lang="pt-BR" sz="1600" b="1" dirty="0">
                <a:solidFill>
                  <a:srgbClr val="FF0000"/>
                </a:solidFill>
              </a:rPr>
              <a:t>VC</a:t>
            </a:r>
            <a:r>
              <a:rPr lang="pt-BR" sz="1600" dirty="0">
                <a:solidFill>
                  <a:srgbClr val="FF0000"/>
                </a:solidFill>
              </a:rPr>
              <a:t> no </a:t>
            </a:r>
            <a:r>
              <a:rPr lang="pt-BR" sz="1600" dirty="0" smtClean="0">
                <a:solidFill>
                  <a:srgbClr val="FF0000"/>
                </a:solidFill>
              </a:rPr>
              <a:t>túnel </a:t>
            </a:r>
            <a:r>
              <a:rPr lang="pt-BR" sz="1600" dirty="0">
                <a:solidFill>
                  <a:srgbClr val="FF0000"/>
                </a:solidFill>
              </a:rPr>
              <a:t>do cotovelo</a:t>
            </a:r>
            <a:r>
              <a:rPr lang="pt-BR" sz="1600" dirty="0"/>
              <a:t>, </a:t>
            </a:r>
            <a:r>
              <a:rPr lang="pt-BR" sz="1600" dirty="0" smtClean="0"/>
              <a:t>menos variaram e se </a:t>
            </a:r>
            <a:r>
              <a:rPr lang="pt-BR" sz="1600" dirty="0"/>
              <a:t>mantiveram baixas nos </a:t>
            </a:r>
            <a:r>
              <a:rPr lang="pt-BR" sz="1600" dirty="0" smtClean="0"/>
              <a:t>grupos cirúrgicos </a:t>
            </a:r>
            <a:r>
              <a:rPr lang="pt-BR" sz="1600" dirty="0"/>
              <a:t>e </a:t>
            </a:r>
            <a:r>
              <a:rPr lang="pt-BR" sz="1600" dirty="0" smtClean="0"/>
              <a:t>clínicos  </a:t>
            </a:r>
            <a:r>
              <a:rPr lang="pt-BR" sz="1600" b="1" baseline="30000" dirty="0" smtClean="0"/>
              <a:t>2</a:t>
            </a:r>
            <a:endParaRPr lang="pt-BR" b="1" baseline="30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8199" y="589381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/>
              <a:t>Virmond M, Garbino JA et al. </a:t>
            </a:r>
            <a:r>
              <a:rPr lang="pt-BR" sz="1200" dirty="0"/>
              <a:t>In: 18th INTERNATIONAL LEPROSY CONGRESS - </a:t>
            </a:r>
            <a:r>
              <a:rPr lang="pt-BR" sz="1200" dirty="0" err="1"/>
              <a:t>Hidden</a:t>
            </a:r>
            <a:r>
              <a:rPr lang="pt-BR" sz="1200" dirty="0"/>
              <a:t> </a:t>
            </a:r>
            <a:r>
              <a:rPr lang="pt-BR" sz="1200" dirty="0" err="1"/>
              <a:t>Challenges</a:t>
            </a:r>
            <a:r>
              <a:rPr lang="pt-BR" sz="1200" dirty="0"/>
              <a:t>, 2013, </a:t>
            </a:r>
            <a:r>
              <a:rPr lang="pt-BR" sz="1200" dirty="0" smtClean="0"/>
              <a:t>Bruxelas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Borela M, Urriola MJA, Kirchner DN, Garbino, JA. </a:t>
            </a:r>
            <a:r>
              <a:rPr lang="pt-BR" sz="1200" dirty="0"/>
              <a:t>Padrão neurofisiológico da resposta da neuropatia ulnar da </a:t>
            </a:r>
            <a:r>
              <a:rPr lang="pt-BR" sz="1200" dirty="0" err="1"/>
              <a:t>hanseniase</a:t>
            </a:r>
            <a:r>
              <a:rPr lang="pt-BR" sz="1200" dirty="0"/>
              <a:t> ao tratamento clinico e cirúrgico no longo </a:t>
            </a:r>
            <a:r>
              <a:rPr lang="pt-BR" sz="1200" dirty="0" smtClean="0"/>
              <a:t>prazo. Anais do XXV Congresso da SBNC, 2015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0038" y="5014691"/>
            <a:ext cx="356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PAMC distal aumentou: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endParaRPr lang="pt-BR" sz="1600" dirty="0" smtClean="0">
              <a:solidFill>
                <a:srgbClr val="FF0000"/>
              </a:solidFill>
            </a:endParaRPr>
          </a:p>
          <a:p>
            <a:r>
              <a:rPr lang="pt-BR" sz="1600" b="1" dirty="0" smtClean="0">
                <a:solidFill>
                  <a:srgbClr val="FF0000"/>
                </a:solidFill>
              </a:rPr>
              <a:t>28</a:t>
            </a:r>
            <a:r>
              <a:rPr lang="pt-BR" sz="1600" b="1" dirty="0">
                <a:solidFill>
                  <a:srgbClr val="FF0000"/>
                </a:solidFill>
              </a:rPr>
              <a:t>%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no </a:t>
            </a:r>
            <a:r>
              <a:rPr lang="pt-BR" sz="1600" dirty="0" smtClean="0"/>
              <a:t>cirúrgico &gt;</a:t>
            </a:r>
            <a:r>
              <a:rPr lang="pt-BR" b="1" dirty="0">
                <a:solidFill>
                  <a:srgbClr val="FF0000"/>
                </a:solidFill>
              </a:rPr>
              <a:t> 19%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no </a:t>
            </a:r>
            <a:r>
              <a:rPr lang="pt-BR" dirty="0" smtClean="0"/>
              <a:t>  clinico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55976" y="494116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VC </a:t>
            </a:r>
            <a:r>
              <a:rPr lang="pt-BR" sz="1600" dirty="0" smtClean="0"/>
              <a:t>aumento 3,4</a:t>
            </a:r>
            <a:r>
              <a:rPr lang="pt-BR" sz="1600" dirty="0"/>
              <a:t>% no grupo clinico e 7% no </a:t>
            </a:r>
            <a:r>
              <a:rPr lang="pt-BR" sz="1600" dirty="0" smtClean="0"/>
              <a:t>cirúrgico e mantiveram-se </a:t>
            </a:r>
            <a:r>
              <a:rPr lang="pt-BR" sz="1600" dirty="0"/>
              <a:t>em </a:t>
            </a:r>
            <a:r>
              <a:rPr lang="pt-BR" sz="1600" b="1" dirty="0">
                <a:solidFill>
                  <a:srgbClr val="FF0000"/>
                </a:solidFill>
              </a:rPr>
              <a:t>29,8 m/s 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/>
              <a:t>e </a:t>
            </a:r>
            <a:r>
              <a:rPr lang="pt-BR" sz="1600" b="1" dirty="0" smtClean="0">
                <a:solidFill>
                  <a:srgbClr val="FF0000"/>
                </a:solidFill>
              </a:rPr>
              <a:t>32,2m/s 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90854"/>
            <a:ext cx="8279492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800" b="1" dirty="0"/>
              <a:t>Exame</a:t>
            </a:r>
            <a:r>
              <a:rPr lang="pt-BR" sz="2800" dirty="0"/>
              <a:t> em 14/08/2015 inicio do </a:t>
            </a:r>
            <a:r>
              <a:rPr lang="pt-BR" sz="2800" dirty="0" smtClean="0"/>
              <a:t>tratamento </a:t>
            </a:r>
            <a:r>
              <a:rPr lang="pt-BR" sz="2800" dirty="0"/>
              <a:t>03/06/2009 </a:t>
            </a:r>
            <a:r>
              <a:rPr lang="pt-BR" sz="2800" dirty="0" smtClean="0"/>
              <a:t>evolução </a:t>
            </a:r>
            <a:r>
              <a:rPr lang="pt-BR" sz="2800" dirty="0"/>
              <a:t>de</a:t>
            </a:r>
            <a:r>
              <a:rPr lang="pt-BR" sz="2800" dirty="0">
                <a:solidFill>
                  <a:srgbClr val="FF0000"/>
                </a:solidFill>
              </a:rPr>
              <a:t> seis (6) anos 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1" y="1513066"/>
            <a:ext cx="5279646" cy="3598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467544" y="5397584"/>
            <a:ext cx="82794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Os </a:t>
            </a:r>
            <a:r>
              <a:rPr lang="pt-BR" b="1" dirty="0" err="1" smtClean="0"/>
              <a:t>PAMC</a:t>
            </a:r>
            <a:r>
              <a:rPr lang="pt-BR" dirty="0" err="1" smtClean="0"/>
              <a:t>s</a:t>
            </a:r>
            <a:r>
              <a:rPr lang="pt-BR" dirty="0" smtClean="0"/>
              <a:t> </a:t>
            </a:r>
            <a:r>
              <a:rPr lang="pt-BR" dirty="0">
                <a:solidFill>
                  <a:srgbClr val="FF0000"/>
                </a:solidFill>
              </a:rPr>
              <a:t>sem dispersão temporal</a:t>
            </a:r>
            <a:r>
              <a:rPr lang="pt-BR" dirty="0"/>
              <a:t> </a:t>
            </a:r>
            <a:r>
              <a:rPr lang="pt-BR" dirty="0" smtClean="0"/>
              <a:t>e a </a:t>
            </a:r>
            <a:r>
              <a:rPr lang="pt-BR" b="1" dirty="0"/>
              <a:t>VC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</a:rPr>
              <a:t>no epicentro da lesão</a:t>
            </a:r>
            <a:r>
              <a:rPr lang="pt-BR" dirty="0"/>
              <a:t>, túnel do cotovelo, </a:t>
            </a:r>
            <a:r>
              <a:rPr lang="pt-BR" dirty="0" smtClean="0"/>
              <a:t> mantidas </a:t>
            </a:r>
            <a:r>
              <a:rPr lang="pt-BR" dirty="0"/>
              <a:t>baixas </a:t>
            </a:r>
            <a:r>
              <a:rPr lang="pt-BR" dirty="0" smtClean="0"/>
              <a:t> -  não interpretar </a:t>
            </a:r>
            <a:r>
              <a:rPr lang="pt-BR" dirty="0"/>
              <a:t>como </a:t>
            </a:r>
            <a:r>
              <a:rPr lang="pt-BR" dirty="0" smtClean="0"/>
              <a:t>SINAL de atividade</a:t>
            </a:r>
            <a:r>
              <a:rPr lang="pt-BR" dirty="0"/>
              <a:t>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12752" y="624135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Borela </a:t>
            </a:r>
            <a:r>
              <a:rPr lang="pt-BR" sz="1200" dirty="0" smtClean="0"/>
              <a:t>M et al. </a:t>
            </a:r>
            <a:r>
              <a:rPr lang="pt-BR" sz="1200" dirty="0"/>
              <a:t>Anais do XXV Congresso da SBNC, </a:t>
            </a:r>
            <a:r>
              <a:rPr lang="pt-BR" sz="1200" dirty="0" smtClean="0"/>
              <a:t>2015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7234868" y="2348880"/>
            <a:ext cx="1512168" cy="584776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234868" y="2348881"/>
            <a:ext cx="15121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32,8</a:t>
            </a:r>
            <a:r>
              <a:rPr lang="pt-BR" sz="2800" dirty="0" smtClean="0"/>
              <a:t>m/s</a:t>
            </a:r>
            <a:endParaRPr lang="pt-BR" sz="2800" dirty="0"/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5004048" y="2348880"/>
            <a:ext cx="2230820" cy="102900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5004048" y="2933656"/>
            <a:ext cx="2230820" cy="5673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5436096" y="2933656"/>
            <a:ext cx="3310940" cy="5673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26196" y="360542"/>
            <a:ext cx="7952779" cy="3017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Dor neuropática </a:t>
            </a:r>
            <a:r>
              <a:rPr lang="pt-BR" sz="6000" dirty="0" smtClean="0">
                <a:solidFill>
                  <a:srgbClr val="003399"/>
                </a:solidFill>
              </a:rPr>
              <a:t>(</a:t>
            </a:r>
            <a:r>
              <a:rPr lang="pt-BR" sz="6000" dirty="0" smtClean="0">
                <a:solidFill>
                  <a:srgbClr val="003399"/>
                </a:solidFill>
                <a:ea typeface="ＭＳ Ｐゴシック" charset="-128"/>
                <a:cs typeface="Calibri" pitchFamily="34" charset="0"/>
              </a:rPr>
              <a:t>DN)</a:t>
            </a:r>
            <a:r>
              <a:rPr lang="pt-BR" sz="6000" dirty="0" smtClean="0">
                <a:solidFill>
                  <a:srgbClr val="003399"/>
                </a:solidFill>
              </a:rPr>
              <a:t/>
            </a:r>
            <a:br>
              <a:rPr lang="pt-BR" sz="6000" dirty="0" smtClean="0">
                <a:solidFill>
                  <a:srgbClr val="003399"/>
                </a:solidFill>
              </a:rPr>
            </a:br>
            <a:endParaRPr lang="pt-BR" sz="6000" dirty="0">
              <a:solidFill>
                <a:srgbClr val="003399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98420" y="3753309"/>
            <a:ext cx="8280400" cy="864096"/>
          </a:xfrm>
        </p:spPr>
        <p:txBody>
          <a:bodyPr/>
          <a:lstStyle/>
          <a:p>
            <a:pPr algn="just">
              <a:defRPr/>
            </a:pPr>
            <a:r>
              <a:rPr lang="pt-BR" sz="1100" b="1" dirty="0" smtClean="0"/>
              <a:t>(1) Christian </a:t>
            </a:r>
            <a:r>
              <a:rPr lang="pt-BR" sz="1100" b="1" dirty="0" err="1" smtClean="0"/>
              <a:t>Geber</a:t>
            </a:r>
            <a:r>
              <a:rPr lang="pt-BR" sz="1100" b="1" dirty="0" smtClean="0"/>
              <a:t> et al. </a:t>
            </a:r>
            <a:r>
              <a:rPr lang="en-US" sz="1100" b="1" dirty="0" smtClean="0"/>
              <a:t>Revised Definition of Neuropathic Pain and Its Grading System: An Open Case Series Illustrating Its Use in </a:t>
            </a:r>
            <a:r>
              <a:rPr lang="pt-BR" sz="1100" b="1" dirty="0" err="1" smtClean="0"/>
              <a:t>Clinical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Practice</a:t>
            </a:r>
            <a:r>
              <a:rPr lang="pt-BR" sz="1100" b="1" dirty="0" smtClean="0"/>
              <a:t>. </a:t>
            </a:r>
            <a:r>
              <a:rPr lang="en-US" sz="1100" dirty="0" smtClean="0"/>
              <a:t>The American Journal of Medicine, 2009.  </a:t>
            </a:r>
          </a:p>
          <a:p>
            <a:pPr>
              <a:defRPr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Revised by an expert committee of the Neuropathic</a:t>
            </a:r>
          </a:p>
          <a:p>
            <a:pPr>
              <a:defRPr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Pain Special Interest Group of the International Association for the Study of Pain (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NeuPSIG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430213" y="548680"/>
            <a:ext cx="8351837" cy="35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2800" dirty="0" smtClean="0">
                <a:latin typeface="Adobe Garamond Pro Bold" panose="02020702060506020403" pitchFamily="18" charset="0"/>
              </a:rPr>
              <a:t> </a:t>
            </a:r>
          </a:p>
          <a:p>
            <a:pPr algn="l"/>
            <a:endParaRPr lang="pt-BR" altLang="pt-BR" sz="2800" dirty="0">
              <a:latin typeface="Adobe Garamond Pro Bold" panose="02020702060506020403" pitchFamily="18" charset="0"/>
            </a:endParaRPr>
          </a:p>
          <a:p>
            <a:pPr algn="l"/>
            <a:endParaRPr lang="pt-BR" altLang="pt-BR" sz="2800" dirty="0" smtClean="0">
              <a:latin typeface="Adobe Garamond Pro Bold" panose="02020702060506020403" pitchFamily="18" charset="0"/>
            </a:endParaRPr>
          </a:p>
          <a:p>
            <a:pPr algn="l"/>
            <a:r>
              <a:rPr lang="pt-BR" altLang="pt-BR" sz="2800" dirty="0" smtClean="0">
                <a:latin typeface="Adobe Garamond Pro Bold" panose="02020702060506020403" pitchFamily="18" charset="0"/>
              </a:rPr>
              <a:t>“Dor iniciada ou causada como consequência de direta lesão ou doença que afeta o </a:t>
            </a:r>
            <a:r>
              <a:rPr lang="pt-BR" altLang="pt-BR" sz="2800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sistema </a:t>
            </a:r>
            <a:r>
              <a:rPr lang="pt-BR" altLang="pt-BR" sz="2800" dirty="0" err="1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somatossensitivo</a:t>
            </a:r>
            <a:r>
              <a:rPr lang="pt-BR" altLang="pt-BR" sz="2800" dirty="0" smtClean="0">
                <a:latin typeface="Adobe Garamond Pro Bold" panose="02020702060506020403" pitchFamily="18" charset="0"/>
              </a:rPr>
              <a:t>”</a:t>
            </a:r>
            <a:r>
              <a:rPr lang="pt-BR" altLang="pt-BR" sz="2800" b="1" dirty="0" smtClean="0">
                <a:solidFill>
                  <a:srgbClr val="0066FF"/>
                </a:solidFill>
              </a:rPr>
              <a:t> </a:t>
            </a:r>
            <a:r>
              <a:rPr lang="pt-BR" altLang="pt-BR" sz="2800" b="1" baseline="30000" dirty="0" smtClean="0"/>
              <a:t>(1)</a:t>
            </a:r>
            <a:endParaRPr lang="pt-BR" altLang="pt-BR" sz="2800" baseline="30000" dirty="0" smtClean="0"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3746" y="522920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Garbino </a:t>
            </a:r>
            <a:r>
              <a:rPr lang="pt-BR" sz="1200" dirty="0" err="1" smtClean="0"/>
              <a:t>JA,Naafs</a:t>
            </a:r>
            <a:r>
              <a:rPr lang="pt-BR" sz="1200" dirty="0" smtClean="0"/>
              <a:t> B, </a:t>
            </a:r>
            <a:r>
              <a:rPr lang="pt-BR" sz="1200" dirty="0" err="1" smtClean="0"/>
              <a:t>Schestatsky</a:t>
            </a:r>
            <a:r>
              <a:rPr lang="pt-BR" sz="1200" dirty="0" smtClean="0"/>
              <a:t> P. </a:t>
            </a:r>
            <a:r>
              <a:rPr lang="pt-BR" sz="1200" dirty="0" err="1">
                <a:solidFill>
                  <a:srgbClr val="FF0000"/>
                </a:solidFill>
              </a:rPr>
              <a:t>Chronic</a:t>
            </a:r>
            <a:r>
              <a:rPr lang="pt-BR" sz="1200" dirty="0">
                <a:solidFill>
                  <a:srgbClr val="FF0000"/>
                </a:solidFill>
              </a:rPr>
              <a:t> </a:t>
            </a:r>
            <a:r>
              <a:rPr lang="pt-BR" sz="1200" dirty="0" err="1">
                <a:solidFill>
                  <a:srgbClr val="FF0000"/>
                </a:solidFill>
              </a:rPr>
              <a:t>Neuropathic</a:t>
            </a:r>
            <a:r>
              <a:rPr lang="pt-BR" sz="1200" dirty="0">
                <a:solidFill>
                  <a:srgbClr val="FF0000"/>
                </a:solidFill>
              </a:rPr>
              <a:t> Pain in </a:t>
            </a:r>
            <a:r>
              <a:rPr lang="pt-BR" sz="1200" dirty="0" err="1">
                <a:solidFill>
                  <a:srgbClr val="FF0000"/>
                </a:solidFill>
              </a:rPr>
              <a:t>Leprosy</a:t>
            </a:r>
            <a:r>
              <a:rPr lang="pt-BR" sz="1200" dirty="0"/>
              <a:t>. In: E </a:t>
            </a:r>
            <a:r>
              <a:rPr lang="pt-BR" sz="1200" dirty="0" err="1"/>
              <a:t>Nunzi</a:t>
            </a:r>
            <a:r>
              <a:rPr lang="pt-BR" sz="1200" dirty="0"/>
              <a:t>; C </a:t>
            </a:r>
            <a:r>
              <a:rPr lang="pt-BR" sz="1200" dirty="0" err="1"/>
              <a:t>Massone</a:t>
            </a:r>
            <a:r>
              <a:rPr lang="pt-BR" sz="1200" dirty="0"/>
              <a:t>. (Org.). </a:t>
            </a:r>
            <a:r>
              <a:rPr lang="pt-BR" sz="1200" dirty="0" err="1"/>
              <a:t>Leprosy</a:t>
            </a:r>
            <a:r>
              <a:rPr lang="pt-BR" sz="1200" dirty="0"/>
              <a:t>. : </a:t>
            </a:r>
            <a:r>
              <a:rPr lang="pt-BR" sz="1200" dirty="0" err="1" smtClean="0"/>
              <a:t>Spinger-Verlag</a:t>
            </a:r>
            <a:r>
              <a:rPr lang="pt-BR" sz="1200" dirty="0" smtClean="0"/>
              <a:t>, </a:t>
            </a:r>
            <a:r>
              <a:rPr lang="pt-BR" sz="1200" dirty="0" err="1" smtClean="0">
                <a:solidFill>
                  <a:srgbClr val="FF0000"/>
                </a:solidFill>
              </a:rPr>
              <a:t>Italia</a:t>
            </a:r>
            <a:r>
              <a:rPr lang="pt-BR" sz="1200" dirty="0" smtClean="0"/>
              <a:t>, 2012.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/>
              <a:t>Garbino JA, Marques </a:t>
            </a:r>
            <a:r>
              <a:rPr lang="pt-BR" sz="1200" dirty="0" err="1"/>
              <a:t>JrW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pt-BR" sz="1200" dirty="0" smtClean="0"/>
              <a:t>. </a:t>
            </a:r>
            <a:r>
              <a:rPr lang="pt-BR" sz="1200" dirty="0"/>
              <a:t>Tratamento Clinico da Neuropatia da Hanseníase: controle das reações com repercussão neurológica e da </a:t>
            </a:r>
            <a:r>
              <a:rPr lang="pt-BR" sz="1200" dirty="0">
                <a:solidFill>
                  <a:srgbClr val="FF0000"/>
                </a:solidFill>
              </a:rPr>
              <a:t>dor neuropática crônica</a:t>
            </a:r>
            <a:r>
              <a:rPr lang="pt-BR" sz="1200" dirty="0"/>
              <a:t>. In: Eleonai Dornelles Alves; Telma Leonel Ferreira; Isaias Nery Ferreira. (Org.). Hanseníase - Avanços e Desafios. 1ed</a:t>
            </a:r>
            <a:r>
              <a:rPr lang="pt-BR" sz="1200" dirty="0" smtClean="0"/>
              <a:t>. Brasília</a:t>
            </a:r>
            <a:r>
              <a:rPr lang="pt-BR" sz="1200" dirty="0"/>
              <a:t>: </a:t>
            </a:r>
            <a:r>
              <a:rPr lang="pt-BR" sz="1200" dirty="0" smtClean="0"/>
              <a:t>UnB</a:t>
            </a:r>
            <a:r>
              <a:rPr lang="pt-BR" sz="1200" dirty="0"/>
              <a:t>, </a:t>
            </a:r>
            <a:r>
              <a:rPr lang="pt-BR" sz="1200" dirty="0" smtClean="0"/>
              <a:t>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26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39188" cy="52562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F7A7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68313" y="5791200"/>
            <a:ext cx="8277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E a hanseníase?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/>
              <a:t>Garbino JA</a:t>
            </a:r>
            <a:r>
              <a:rPr lang="pt-BR" altLang="pt-BR" sz="1400" i="1" dirty="0"/>
              <a:t>.</a:t>
            </a:r>
            <a:r>
              <a:rPr lang="pt-BR" altLang="pt-BR" sz="1400" dirty="0"/>
              <a:t> </a:t>
            </a:r>
            <a:r>
              <a:rPr lang="pt-BR" altLang="pt-BR" sz="1400" dirty="0" err="1"/>
              <a:t>Hansenol</a:t>
            </a:r>
            <a:r>
              <a:rPr lang="pt-BR" altLang="pt-BR" sz="1400" dirty="0"/>
              <a:t> Int. </a:t>
            </a:r>
            <a:r>
              <a:rPr lang="pt-BR" altLang="pt-BR" sz="1400" b="1" dirty="0"/>
              <a:t>1998</a:t>
            </a:r>
            <a:r>
              <a:rPr lang="pt-BR" altLang="pt-BR" sz="1400" dirty="0"/>
              <a:t> </a:t>
            </a:r>
            <a:r>
              <a:rPr lang="pt-BR" altLang="pt-BR" sz="1400" i="1" dirty="0"/>
              <a:t>e</a:t>
            </a:r>
            <a:r>
              <a:rPr lang="en-GB" altLang="pt-BR" sz="1400" dirty="0"/>
              <a:t> Stump P et al</a:t>
            </a:r>
            <a:r>
              <a:rPr lang="pt-BR" altLang="pt-BR" sz="1400" dirty="0"/>
              <a:t>. I</a:t>
            </a:r>
            <a:r>
              <a:rPr lang="en-GB" altLang="pt-BR" sz="1400" dirty="0" err="1"/>
              <a:t>nt</a:t>
            </a:r>
            <a:r>
              <a:rPr lang="en-GB" altLang="pt-BR" sz="1400" dirty="0"/>
              <a:t> J </a:t>
            </a:r>
            <a:r>
              <a:rPr lang="en-GB" altLang="pt-BR" sz="1400" dirty="0" err="1"/>
              <a:t>Lepr</a:t>
            </a:r>
            <a:r>
              <a:rPr lang="en-GB" altLang="pt-BR" sz="1400" dirty="0"/>
              <a:t>. Other </a:t>
            </a:r>
            <a:r>
              <a:rPr lang="en-GB" altLang="pt-BR" sz="1400" dirty="0" err="1"/>
              <a:t>Mycobact</a:t>
            </a:r>
            <a:r>
              <a:rPr lang="en-GB" altLang="pt-BR" sz="1400" dirty="0"/>
              <a:t> Dis. </a:t>
            </a:r>
            <a:r>
              <a:rPr lang="en-GB" altLang="pt-BR" sz="1400" b="1" dirty="0"/>
              <a:t>2004 </a:t>
            </a:r>
            <a:r>
              <a:rPr lang="en-GB" altLang="pt-BR" sz="1400" dirty="0"/>
              <a:t>no </a:t>
            </a:r>
            <a:r>
              <a:rPr lang="en-GB" altLang="pt-BR" sz="1400" b="1" dirty="0"/>
              <a:t>ILSL</a:t>
            </a:r>
          </a:p>
        </p:txBody>
      </p:sp>
      <p:cxnSp>
        <p:nvCxnSpPr>
          <p:cNvPr id="24580" name="Conector de seta reta 2"/>
          <p:cNvCxnSpPr>
            <a:cxnSpLocks noChangeShapeType="1"/>
          </p:cNvCxnSpPr>
          <p:nvPr/>
        </p:nvCxnSpPr>
        <p:spPr bwMode="auto">
          <a:xfrm flipH="1">
            <a:off x="2268538" y="3716338"/>
            <a:ext cx="1871662" cy="0"/>
          </a:xfrm>
          <a:prstGeom prst="straightConnector1">
            <a:avLst/>
          </a:prstGeom>
          <a:noFill/>
          <a:ln w="19050" algn="ctr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Conector de seta reta 5"/>
          <p:cNvCxnSpPr>
            <a:cxnSpLocks noChangeShapeType="1"/>
          </p:cNvCxnSpPr>
          <p:nvPr/>
        </p:nvCxnSpPr>
        <p:spPr bwMode="auto">
          <a:xfrm flipH="1">
            <a:off x="2411413" y="1700213"/>
            <a:ext cx="1728787" cy="0"/>
          </a:xfrm>
          <a:prstGeom prst="straightConnector1">
            <a:avLst/>
          </a:prstGeom>
          <a:noFill/>
          <a:ln w="19050" algn="ctr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2" name="CaixaDeTexto 1"/>
          <p:cNvSpPr txBox="1">
            <a:spLocks noChangeArrowheads="1"/>
          </p:cNvSpPr>
          <p:nvPr/>
        </p:nvSpPr>
        <p:spPr bwMode="auto">
          <a:xfrm>
            <a:off x="4591050" y="549275"/>
            <a:ext cx="4138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</a:rPr>
              <a:t>             </a:t>
            </a:r>
            <a:r>
              <a:rPr lang="pt-BR" altLang="pt-BR" sz="1800" i="1">
                <a:solidFill>
                  <a:srgbClr val="FF0000"/>
                </a:solidFill>
              </a:rPr>
              <a:t>A dor é trans-etiológica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6263" y="2400300"/>
            <a:ext cx="3384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itchFamily="34" charset="0"/>
              </a:rPr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50287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9"/>
          <p:cNvGrpSpPr>
            <a:grpSpLocks/>
          </p:cNvGrpSpPr>
          <p:nvPr/>
        </p:nvGrpSpPr>
        <p:grpSpPr bwMode="auto">
          <a:xfrm>
            <a:off x="900113" y="1844675"/>
            <a:ext cx="7126287" cy="2362200"/>
            <a:chOff x="669" y="788"/>
            <a:chExt cx="4198" cy="1690"/>
          </a:xfrm>
        </p:grpSpPr>
        <p:pic>
          <p:nvPicPr>
            <p:cNvPr id="36872" name="Picture 10" descr="1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788"/>
              <a:ext cx="2537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11" descr="CircleYellow OrangeTrans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853"/>
              <a:ext cx="2455" cy="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95288"/>
            <a:ext cx="8323263" cy="863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pt-BR" sz="32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Exemplos de coexistência de</a:t>
            </a:r>
            <a:br>
              <a:rPr lang="en-GB" altLang="pt-BR" sz="320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GB" altLang="pt-BR" sz="32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Dor por excesso de </a:t>
            </a:r>
            <a:r>
              <a:rPr lang="en-GB" altLang="pt-BR" sz="3200" b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nocicepção</a:t>
            </a:r>
            <a:r>
              <a:rPr lang="en-GB" altLang="pt-BR" sz="32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e </a:t>
            </a:r>
            <a:r>
              <a:rPr lang="en-GB" altLang="pt-BR" sz="3200" b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neuropática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715963" y="4378325"/>
            <a:ext cx="78025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SzPct val="120000"/>
              <a:buFontTx/>
              <a:buNone/>
            </a:pPr>
            <a:r>
              <a:rPr lang="es-ES" altLang="pt-BR" sz="200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Cervicobraquialgia e Lombociatalgia</a:t>
            </a:r>
          </a:p>
          <a:p>
            <a:pPr>
              <a:spcBef>
                <a:spcPct val="0"/>
              </a:spcBef>
              <a:buClr>
                <a:srgbClr val="CC0000"/>
              </a:buClr>
              <a:buSzPct val="120000"/>
              <a:buFontTx/>
              <a:buNone/>
            </a:pPr>
            <a:r>
              <a:rPr lang="es-ES" altLang="pt-BR" sz="200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Radiculopatia cervical, torácica e lombar</a:t>
            </a:r>
          </a:p>
          <a:p>
            <a:pPr>
              <a:spcBef>
                <a:spcPct val="0"/>
              </a:spcBef>
              <a:buClr>
                <a:srgbClr val="CC0000"/>
              </a:buClr>
              <a:buSzPct val="120000"/>
              <a:buFontTx/>
              <a:buNone/>
            </a:pPr>
            <a:r>
              <a:rPr lang="es-ES" altLang="pt-BR" sz="200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 no câncer</a:t>
            </a:r>
          </a:p>
          <a:p>
            <a:pPr>
              <a:spcBef>
                <a:spcPct val="0"/>
              </a:spcBef>
              <a:buClr>
                <a:srgbClr val="CC0000"/>
              </a:buClr>
              <a:buSzPct val="120000"/>
              <a:buFontTx/>
              <a:buNone/>
            </a:pPr>
            <a:r>
              <a:rPr lang="es-ES" altLang="pt-BR" sz="200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Neuropatias traumáticas</a:t>
            </a:r>
          </a:p>
          <a:p>
            <a:pPr>
              <a:spcBef>
                <a:spcPct val="0"/>
              </a:spcBef>
              <a:buClr>
                <a:srgbClr val="CC0000"/>
              </a:buClr>
              <a:buSzPct val="120000"/>
              <a:buFontTx/>
              <a:buNone/>
            </a:pPr>
            <a:r>
              <a:rPr lang="es-ES" altLang="pt-BR" sz="200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Neuropatia compressiva (ex. Síndrome do túnel do carpo)</a:t>
            </a:r>
          </a:p>
          <a:p>
            <a:pPr algn="r">
              <a:spcBef>
                <a:spcPct val="0"/>
              </a:spcBef>
              <a:buClr>
                <a:srgbClr val="CC0000"/>
              </a:buClr>
              <a:buSzPct val="120000"/>
              <a:buFontTx/>
              <a:buNone/>
            </a:pPr>
            <a:endParaRPr lang="es-ES" altLang="pt-BR" sz="20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>
                <a:srgbClr val="CC0000"/>
              </a:buClr>
              <a:buSzPct val="120000"/>
              <a:buFontTx/>
              <a:buNone/>
            </a:pPr>
            <a:r>
              <a:rPr lang="es-ES" altLang="pt-B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hanseníase como é?</a:t>
            </a: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387350" y="2481263"/>
            <a:ext cx="2185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Dor por excesso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 </a:t>
            </a:r>
            <a:r>
              <a:rPr lang="pt-BR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nocicepção</a:t>
            </a:r>
            <a:endParaRPr lang="pt-BR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3571875" y="2665413"/>
            <a:ext cx="188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DOR MISTA</a:t>
            </a:r>
          </a:p>
        </p:txBody>
      </p:sp>
      <p:sp>
        <p:nvSpPr>
          <p:cNvPr id="36871" name="TextBox 3"/>
          <p:cNvSpPr txBox="1">
            <a:spLocks noChangeArrowheads="1"/>
          </p:cNvSpPr>
          <p:nvPr/>
        </p:nvSpPr>
        <p:spPr bwMode="auto">
          <a:xfrm>
            <a:off x="6300788" y="2665413"/>
            <a:ext cx="221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Dor neuropática</a:t>
            </a:r>
          </a:p>
        </p:txBody>
      </p:sp>
    </p:spTree>
    <p:extLst>
      <p:ext uri="{BB962C8B-B14F-4D97-AF65-F5344CB8AC3E}">
        <p14:creationId xmlns:p14="http://schemas.microsoft.com/office/powerpoint/2010/main" val="127298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Manch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7148"/>
            <a:ext cx="3096344" cy="35365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52425" y="404813"/>
            <a:ext cx="8389938" cy="830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dirty="0" err="1" smtClean="0"/>
              <a:t>Fem</a:t>
            </a:r>
            <a:r>
              <a:rPr lang="pt-BR" altLang="pt-BR" sz="2400" dirty="0" smtClean="0"/>
              <a:t>, </a:t>
            </a:r>
            <a:r>
              <a:rPr lang="pt-BR" altLang="pt-BR" sz="2400" b="1" dirty="0" smtClean="0"/>
              <a:t>HDT</a:t>
            </a:r>
            <a:r>
              <a:rPr lang="pt-BR" altLang="pt-BR" sz="2400" dirty="0" smtClean="0"/>
              <a:t>, áreas de 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alodinia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 smtClean="0"/>
              <a:t>e 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disestesias</a:t>
            </a:r>
            <a:r>
              <a:rPr lang="pt-BR" altLang="pt-BR" sz="2400" dirty="0" smtClean="0"/>
              <a:t> há 5 anos após as manchas regredirem, dorso da mão e fossa </a:t>
            </a:r>
            <a:r>
              <a:rPr lang="pt-BR" altLang="pt-BR" sz="2400" dirty="0" err="1" smtClean="0"/>
              <a:t>antecubital</a:t>
            </a:r>
            <a:endParaRPr lang="pt-BR" altLang="pt-BR" sz="2400" dirty="0" smtClean="0"/>
          </a:p>
        </p:txBody>
      </p:sp>
      <p:pic>
        <p:nvPicPr>
          <p:cNvPr id="8" name="Picture 5" descr="433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5762"/>
            <a:ext cx="2808312" cy="352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52790" y="5117637"/>
            <a:ext cx="7588575" cy="1512168"/>
            <a:chOff x="669" y="788"/>
            <a:chExt cx="4198" cy="1690"/>
          </a:xfrm>
        </p:grpSpPr>
        <p:pic>
          <p:nvPicPr>
            <p:cNvPr id="10" name="Picture 10" descr="1Circ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788"/>
              <a:ext cx="2537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ircleYellow OrangeTrans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853"/>
              <a:ext cx="2455" cy="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Conector de seta reta 2"/>
          <p:cNvCxnSpPr/>
          <p:nvPr/>
        </p:nvCxnSpPr>
        <p:spPr>
          <a:xfrm>
            <a:off x="3923928" y="1196752"/>
            <a:ext cx="792088" cy="1728192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73844" y="5458590"/>
            <a:ext cx="2185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Dor por excesso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 </a:t>
            </a:r>
            <a:r>
              <a:rPr lang="pt-BR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nocicepção</a:t>
            </a:r>
            <a:endParaRPr lang="pt-BR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508104" y="5642740"/>
            <a:ext cx="221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Dor neuropática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621800" y="5673666"/>
            <a:ext cx="13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DOR MISTA</a:t>
            </a:r>
          </a:p>
        </p:txBody>
      </p:sp>
    </p:spTree>
    <p:extLst>
      <p:ext uri="{BB962C8B-B14F-4D97-AF65-F5344CB8AC3E}">
        <p14:creationId xmlns:p14="http://schemas.microsoft.com/office/powerpoint/2010/main" val="316336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584" y="7971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Onda A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2959" y="580141"/>
            <a:ext cx="2449193" cy="369332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659454" y="4725144"/>
            <a:ext cx="793175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pt-BR" altLang="pt-BR" sz="2000" dirty="0" smtClean="0"/>
              <a:t>As </a:t>
            </a:r>
            <a:r>
              <a:rPr lang="pt-BR" altLang="pt-BR" sz="2000" dirty="0"/>
              <a:t>Ondas A não seriam a evidencia de uma situação geral de</a:t>
            </a:r>
            <a:r>
              <a:rPr lang="pt-BR" altLang="pt-BR" sz="2000" dirty="0">
                <a:solidFill>
                  <a:srgbClr val="FF0000"/>
                </a:solidFill>
              </a:rPr>
              <a:t> </a:t>
            </a:r>
            <a:r>
              <a:rPr lang="pt-BR" altLang="pt-BR" sz="2000" b="1" dirty="0" err="1">
                <a:solidFill>
                  <a:srgbClr val="FF0000"/>
                </a:solidFill>
              </a:rPr>
              <a:t>hiperexcitação</a:t>
            </a:r>
            <a:r>
              <a:rPr lang="pt-BR" altLang="pt-BR" sz="2000" b="1" dirty="0">
                <a:solidFill>
                  <a:srgbClr val="3333FF"/>
                </a:solidFill>
              </a:rPr>
              <a:t> </a:t>
            </a:r>
            <a:r>
              <a:rPr lang="pt-BR" altLang="pt-BR" sz="2000" dirty="0"/>
              <a:t>dos axônios inclusive os sensitivos e </a:t>
            </a:r>
            <a:r>
              <a:rPr lang="pt-BR" altLang="pt-BR" sz="2000" dirty="0" err="1"/>
              <a:t>amielinicos</a:t>
            </a:r>
            <a:r>
              <a:rPr lang="pt-BR" altLang="pt-BR" sz="2000" dirty="0" smtClean="0"/>
              <a:t>? </a:t>
            </a:r>
            <a:r>
              <a:rPr lang="pt-BR" altLang="pt-BR" sz="2000" b="1" baseline="30000" dirty="0" smtClean="0"/>
              <a:t>2</a:t>
            </a:r>
            <a:endParaRPr lang="pt-BR" altLang="pt-BR" sz="2000" b="1" baseline="30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10073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Picture 3" descr="AWAV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548" y="1222712"/>
            <a:ext cx="3775724" cy="24286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657158" y="3847981"/>
            <a:ext cx="376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Ondas A múltiplas na </a:t>
            </a:r>
            <a:r>
              <a:rPr lang="pt-BR" dirty="0" smtClean="0">
                <a:solidFill>
                  <a:srgbClr val="FF0000"/>
                </a:solidFill>
              </a:rPr>
              <a:t>neuropatia subaguda</a:t>
            </a:r>
            <a:r>
              <a:rPr lang="pt-BR" dirty="0" smtClean="0"/>
              <a:t> </a:t>
            </a:r>
            <a:r>
              <a:rPr lang="pt-BR" baseline="30000" dirty="0" smtClean="0"/>
              <a:t>1 </a:t>
            </a:r>
            <a:r>
              <a:rPr lang="pt-BR" dirty="0" smtClean="0"/>
              <a:t>e dor mista no nervo </a:t>
            </a:r>
            <a:r>
              <a:rPr lang="pt-BR" baseline="30000" dirty="0" smtClean="0"/>
              <a:t>2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46422" y="3825457"/>
            <a:ext cx="364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Ondas A na </a:t>
            </a:r>
            <a:r>
              <a:rPr lang="pt-BR" dirty="0" smtClean="0">
                <a:solidFill>
                  <a:srgbClr val="FF0000"/>
                </a:solidFill>
              </a:rPr>
              <a:t>neuropatia inativa</a:t>
            </a:r>
            <a:r>
              <a:rPr lang="pt-BR" dirty="0" smtClean="0"/>
              <a:t>, associada a dor neuropática pura </a:t>
            </a:r>
            <a:r>
              <a:rPr lang="pt-BR" baseline="30000" dirty="0" smtClean="0"/>
              <a:t>3</a:t>
            </a:r>
            <a:r>
              <a:rPr lang="pt-BR" dirty="0" smtClean="0"/>
              <a:t>?</a:t>
            </a:r>
            <a:r>
              <a:rPr lang="pt-BR" baseline="30000" dirty="0" smtClean="0"/>
              <a:t>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8466" y="5663862"/>
            <a:ext cx="7962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200" dirty="0" err="1" smtClean="0"/>
              <a:t>Kornhuber</a:t>
            </a:r>
            <a:r>
              <a:rPr lang="pt-BR" sz="1200" dirty="0" smtClean="0"/>
              <a:t> </a:t>
            </a:r>
            <a:r>
              <a:rPr lang="pt-BR" sz="1200" dirty="0"/>
              <a:t>ME, </a:t>
            </a:r>
            <a:r>
              <a:rPr lang="pt-BR" sz="1200" dirty="0" err="1"/>
              <a:t>Bischooff</a:t>
            </a:r>
            <a:r>
              <a:rPr lang="pt-BR" sz="1200" dirty="0"/>
              <a:t> C et al</a:t>
            </a:r>
            <a:r>
              <a:rPr lang="pt-BR" sz="1200" dirty="0" smtClean="0"/>
              <a:t>. </a:t>
            </a:r>
            <a:r>
              <a:rPr lang="pt-BR" sz="1200" dirty="0" err="1" smtClean="0">
                <a:solidFill>
                  <a:srgbClr val="FF0000"/>
                </a:solidFill>
              </a:rPr>
              <a:t>Multiple</a:t>
            </a:r>
            <a:r>
              <a:rPr lang="pt-BR" sz="1200" dirty="0" smtClean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A </a:t>
            </a:r>
            <a:r>
              <a:rPr lang="pt-BR" sz="1200" dirty="0" err="1">
                <a:solidFill>
                  <a:srgbClr val="FF0000"/>
                </a:solidFill>
              </a:rPr>
              <a:t>waves</a:t>
            </a:r>
            <a:r>
              <a:rPr lang="pt-BR" sz="1200" dirty="0">
                <a:solidFill>
                  <a:srgbClr val="FF0000"/>
                </a:solidFill>
              </a:rPr>
              <a:t> </a:t>
            </a:r>
            <a:r>
              <a:rPr lang="pt-BR" sz="1200" dirty="0"/>
              <a:t>in </a:t>
            </a:r>
            <a:r>
              <a:rPr lang="pt-BR" sz="1200" dirty="0" err="1"/>
              <a:t>Guillain-Barré</a:t>
            </a:r>
            <a:r>
              <a:rPr lang="pt-BR" sz="1200" dirty="0"/>
              <a:t> </a:t>
            </a:r>
            <a:r>
              <a:rPr lang="pt-BR" sz="1200" dirty="0" err="1"/>
              <a:t>syndrome</a:t>
            </a:r>
            <a:r>
              <a:rPr lang="pt-BR" sz="1200" dirty="0" smtClean="0"/>
              <a:t>. </a:t>
            </a:r>
            <a:r>
              <a:rPr lang="pt-BR" sz="1200" dirty="0" err="1" smtClean="0"/>
              <a:t>Muscle</a:t>
            </a:r>
            <a:r>
              <a:rPr lang="pt-BR" sz="1200" dirty="0" smtClean="0"/>
              <a:t> &amp; </a:t>
            </a:r>
            <a:r>
              <a:rPr lang="pt-BR" sz="1200" dirty="0" err="1" smtClean="0"/>
              <a:t>Nerve</a:t>
            </a:r>
            <a:r>
              <a:rPr lang="pt-BR" sz="1200" dirty="0" smtClean="0"/>
              <a:t>. </a:t>
            </a:r>
            <a:r>
              <a:rPr lang="pt-BR" sz="1200" dirty="0"/>
              <a:t>1999 Mar;22(3):394-9.</a:t>
            </a:r>
            <a:endParaRPr lang="pt-BR" sz="1200" b="1" dirty="0"/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Garbino</a:t>
            </a:r>
            <a:r>
              <a:rPr lang="pt-BR" sz="1200" b="1" dirty="0"/>
              <a:t>, </a:t>
            </a:r>
            <a:r>
              <a:rPr lang="pt-BR" sz="1200" dirty="0"/>
              <a:t>J. A. et al. </a:t>
            </a:r>
            <a:r>
              <a:rPr lang="pt-BR" sz="1200" dirty="0" err="1"/>
              <a:t>Association</a:t>
            </a:r>
            <a:r>
              <a:rPr lang="pt-BR" sz="1200" dirty="0"/>
              <a:t> </a:t>
            </a:r>
            <a:r>
              <a:rPr lang="pt-BR" sz="1200" dirty="0" err="1"/>
              <a:t>between</a:t>
            </a:r>
            <a:r>
              <a:rPr lang="pt-BR" sz="1200" dirty="0"/>
              <a:t> </a:t>
            </a:r>
            <a:r>
              <a:rPr lang="pt-BR" sz="1200" dirty="0" err="1"/>
              <a:t>neuropathic</a:t>
            </a:r>
            <a:r>
              <a:rPr lang="pt-BR" sz="1200" dirty="0"/>
              <a:t> </a:t>
            </a:r>
            <a:r>
              <a:rPr lang="pt-BR" sz="1200" dirty="0" err="1">
                <a:solidFill>
                  <a:srgbClr val="FF0000"/>
                </a:solidFill>
              </a:rPr>
              <a:t>pain</a:t>
            </a:r>
            <a:r>
              <a:rPr lang="pt-BR" sz="1200" dirty="0"/>
              <a:t> and </a:t>
            </a:r>
            <a:r>
              <a:rPr lang="pt-BR" sz="1200" dirty="0">
                <a:solidFill>
                  <a:srgbClr val="FF0000"/>
                </a:solidFill>
              </a:rPr>
              <a:t>a-</a:t>
            </a:r>
            <a:r>
              <a:rPr lang="pt-BR" sz="1200" dirty="0" err="1">
                <a:solidFill>
                  <a:srgbClr val="FF0000"/>
                </a:solidFill>
              </a:rPr>
              <a:t>waves</a:t>
            </a:r>
            <a:r>
              <a:rPr lang="pt-BR" sz="1200" dirty="0"/>
              <a:t> in </a:t>
            </a:r>
            <a:r>
              <a:rPr lang="pt-BR" sz="1200" dirty="0" err="1"/>
              <a:t>leprosy</a:t>
            </a:r>
            <a:r>
              <a:rPr lang="pt-BR" sz="1200" dirty="0"/>
              <a:t> patients </a:t>
            </a:r>
            <a:r>
              <a:rPr lang="pt-BR" sz="1200" dirty="0" err="1"/>
              <a:t>with</a:t>
            </a:r>
            <a:r>
              <a:rPr lang="pt-BR" sz="1200" dirty="0"/>
              <a:t> </a:t>
            </a:r>
            <a:r>
              <a:rPr lang="pt-BR" sz="1200" dirty="0" err="1"/>
              <a:t>type</a:t>
            </a:r>
            <a:r>
              <a:rPr lang="pt-BR" sz="1200" dirty="0"/>
              <a:t> 1 and 2 </a:t>
            </a:r>
            <a:r>
              <a:rPr lang="pt-BR" sz="1200" dirty="0" err="1"/>
              <a:t>reactions</a:t>
            </a:r>
            <a:r>
              <a:rPr lang="pt-BR" sz="1200" dirty="0" smtClean="0"/>
              <a:t>. </a:t>
            </a:r>
            <a:r>
              <a:rPr lang="pt-BR" sz="1200" dirty="0"/>
              <a:t>Journal of </a:t>
            </a:r>
            <a:r>
              <a:rPr lang="pt-BR" sz="1200" dirty="0" err="1"/>
              <a:t>Clinical</a:t>
            </a:r>
            <a:r>
              <a:rPr lang="pt-BR" sz="1200" dirty="0"/>
              <a:t> </a:t>
            </a:r>
            <a:r>
              <a:rPr lang="pt-BR" sz="1200" dirty="0" err="1"/>
              <a:t>Neurophysiology</a:t>
            </a:r>
            <a:r>
              <a:rPr lang="pt-BR" sz="1200" dirty="0"/>
              <a:t>, </a:t>
            </a:r>
            <a:r>
              <a:rPr lang="pt-BR" sz="1200" dirty="0" smtClean="0"/>
              <a:t>2011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>
                <a:cs typeface="Arial" panose="020B0604020202020204" pitchFamily="34" charset="0"/>
              </a:rPr>
              <a:t>Urriola MJA, Borela M, </a:t>
            </a:r>
            <a:r>
              <a:rPr lang="pt-BR" sz="1200" dirty="0" err="1" smtClean="0">
                <a:cs typeface="Arial" panose="020B0604020202020204" pitchFamily="34" charset="0"/>
              </a:rPr>
              <a:t>Kirgner</a:t>
            </a:r>
            <a:r>
              <a:rPr lang="pt-BR" sz="1200" dirty="0" smtClean="0">
                <a:cs typeface="Arial" panose="020B0604020202020204" pitchFamily="34" charset="0"/>
              </a:rPr>
              <a:t> DR, Garbino JA. Ensaio prospectivo para o registro de ondas A no ILSL.</a:t>
            </a:r>
            <a:r>
              <a:rPr lang="pt-BR" sz="1200" dirty="0" smtClean="0"/>
              <a:t> </a:t>
            </a:r>
            <a:r>
              <a:rPr lang="pt-BR" sz="1200" dirty="0"/>
              <a:t>Anais do XXV Congresso da SBNC, </a:t>
            </a:r>
            <a:r>
              <a:rPr lang="pt-BR" sz="1200" dirty="0" smtClean="0"/>
              <a:t>2015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323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67544" y="404664"/>
            <a:ext cx="8135938" cy="18002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DOENÇA INFECCIOSA CRÔNICA</a:t>
            </a:r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NEUROPATIA </a:t>
            </a:r>
            <a:r>
              <a:rPr lang="pt-B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INFLAMATÓRIA SUBAGUDA </a:t>
            </a:r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RECORRENTE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42392" y="2564904"/>
            <a:ext cx="8161090" cy="374441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altLang="pt-BR" sz="4400" dirty="0" smtClean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defRPr/>
            </a:pP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Fisiopatologia </a:t>
            </a: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</a:t>
            </a: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tratamento</a:t>
            </a:r>
          </a:p>
          <a:p>
            <a:pPr algn="ctr" eaLnBrk="1" hangingPunct="1">
              <a:defRPr/>
            </a:pPr>
            <a:endParaRPr lang="pt-BR" alt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343150" lvl="4" indent="-514350" eaLnBrk="1" hangingPunct="1">
              <a:buFont typeface="+mj-lt"/>
              <a:buAutoNum type="arabicPeriod"/>
              <a:defRPr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Neurites</a:t>
            </a:r>
          </a:p>
          <a:p>
            <a:pPr marL="2343150" lvl="4" indent="-514350" eaLnBrk="1" hangingPunct="1">
              <a:buFont typeface="+mj-lt"/>
              <a:buAutoNum type="arabicPeriod"/>
              <a:defRPr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Síndromes compressivas</a:t>
            </a:r>
          </a:p>
          <a:p>
            <a:pPr marL="2343150" lvl="4" indent="-514350" eaLnBrk="1" hangingPunct="1">
              <a:buFont typeface="+mj-lt"/>
              <a:buAutoNum type="arabicPeriod"/>
              <a:defRPr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neuropática</a:t>
            </a:r>
          </a:p>
          <a:p>
            <a:pPr marL="2343150" lvl="4" indent="-514350" eaLnBrk="1" hangingPunct="1">
              <a:buFont typeface="+mj-lt"/>
              <a:buAutoNum type="arabicPeriod"/>
              <a:defRPr/>
            </a:pPr>
            <a:r>
              <a:rPr lang="pt-BR" alt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HNP</a:t>
            </a:r>
            <a:r>
              <a:rPr lang="pt-BR" altLang="pt-BR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pt-BR" altLang="pt-BR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pt-BR" altLang="pt-BR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1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800" b="1" dirty="0" smtClean="0">
                <a:latin typeface="Arial Black" panose="020B0A04020102020204" pitchFamily="34" charset="0"/>
              </a:rPr>
              <a:t>AVALIAÇÃO DO PACIENTE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3789040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 smtClean="0">
                <a:latin typeface="+mj-lt"/>
              </a:rPr>
              <a:t>Garbino JA, Opromolla DVA.  </a:t>
            </a:r>
            <a:r>
              <a:rPr lang="pt-BR" sz="1600" dirty="0" smtClean="0">
                <a:latin typeface="+mj-lt"/>
                <a:hlinkClick r:id="rId2"/>
              </a:rPr>
              <a:t>Monitoração </a:t>
            </a:r>
            <a:r>
              <a:rPr lang="pt-BR" sz="1600" dirty="0">
                <a:latin typeface="+mj-lt"/>
                <a:hlinkClick r:id="rId2"/>
              </a:rPr>
              <a:t>da neuropatia da </a:t>
            </a:r>
            <a:r>
              <a:rPr lang="pt-BR" sz="1600" dirty="0" smtClean="0">
                <a:latin typeface="+mj-lt"/>
                <a:hlinkClick r:id="rId2"/>
              </a:rPr>
              <a:t>hanseníase</a:t>
            </a:r>
            <a:r>
              <a:rPr lang="pt-BR" sz="1600" dirty="0" smtClean="0">
                <a:latin typeface="+mj-lt"/>
              </a:rPr>
              <a:t>. In: Opromolla &amp; Baccarelli R. Prevenção </a:t>
            </a:r>
            <a:r>
              <a:rPr lang="pt-BR" sz="1600" dirty="0">
                <a:latin typeface="+mj-lt"/>
              </a:rPr>
              <a:t>de </a:t>
            </a:r>
            <a:r>
              <a:rPr lang="pt-BR" sz="1600" dirty="0" smtClean="0">
                <a:latin typeface="+mj-lt"/>
              </a:rPr>
              <a:t>Incapacidades e Reabilitação em Hanseníase. </a:t>
            </a:r>
            <a:r>
              <a:rPr lang="pt-BR" sz="1600" dirty="0">
                <a:latin typeface="+mj-lt"/>
              </a:rPr>
              <a:t>Bauru: ILSL</a:t>
            </a:r>
            <a:r>
              <a:rPr lang="pt-BR" sz="1600" dirty="0" smtClean="0">
                <a:latin typeface="+mj-lt"/>
              </a:rPr>
              <a:t>, 2003</a:t>
            </a:r>
          </a:p>
          <a:p>
            <a:pPr marL="342900" indent="-342900">
              <a:buFont typeface="+mj-lt"/>
              <a:buAutoNum type="arabicPeriod"/>
            </a:pPr>
            <a:r>
              <a:rPr lang="pt-BR" altLang="pt-BR" sz="1600" dirty="0">
                <a:latin typeface="+mj-lt"/>
              </a:rPr>
              <a:t>Garbino JA, </a:t>
            </a:r>
            <a:r>
              <a:rPr lang="pt-BR" altLang="pt-BR" sz="1600" dirty="0" err="1">
                <a:latin typeface="+mj-lt"/>
              </a:rPr>
              <a:t>Heise</a:t>
            </a:r>
            <a:r>
              <a:rPr lang="pt-BR" altLang="pt-BR" sz="1600" dirty="0">
                <a:latin typeface="+mj-lt"/>
              </a:rPr>
              <a:t> CO, Marques </a:t>
            </a:r>
            <a:r>
              <a:rPr lang="pt-BR" altLang="pt-BR" sz="1600" dirty="0" err="1">
                <a:latin typeface="+mj-lt"/>
              </a:rPr>
              <a:t>JrW</a:t>
            </a:r>
            <a:r>
              <a:rPr lang="pt-BR" altLang="pt-BR" sz="1600" dirty="0">
                <a:latin typeface="+mj-lt"/>
              </a:rPr>
              <a:t>. </a:t>
            </a:r>
            <a:r>
              <a:rPr lang="pt-BR" altLang="pt-BR" sz="1600" u="sng" dirty="0" err="1">
                <a:solidFill>
                  <a:srgbClr val="1147DF"/>
                </a:solidFill>
                <a:latin typeface="+mj-lt"/>
              </a:rPr>
              <a:t>Assessing</a:t>
            </a:r>
            <a:r>
              <a:rPr lang="pt-BR" altLang="pt-BR" sz="1600" u="sng" dirty="0">
                <a:solidFill>
                  <a:srgbClr val="1147DF"/>
                </a:solidFill>
                <a:latin typeface="+mj-lt"/>
              </a:rPr>
              <a:t> </a:t>
            </a:r>
            <a:r>
              <a:rPr lang="pt-BR" altLang="pt-BR" sz="1600" u="sng" dirty="0" err="1">
                <a:solidFill>
                  <a:srgbClr val="1147DF"/>
                </a:solidFill>
                <a:latin typeface="+mj-lt"/>
              </a:rPr>
              <a:t>nerves</a:t>
            </a:r>
            <a:r>
              <a:rPr lang="pt-BR" altLang="pt-BR" sz="1600" u="sng" dirty="0">
                <a:solidFill>
                  <a:srgbClr val="1147DF"/>
                </a:solidFill>
                <a:latin typeface="+mj-lt"/>
              </a:rPr>
              <a:t> in </a:t>
            </a:r>
            <a:r>
              <a:rPr lang="pt-BR" altLang="pt-BR" sz="1600" u="sng" dirty="0" err="1">
                <a:solidFill>
                  <a:srgbClr val="1147DF"/>
                </a:solidFill>
                <a:latin typeface="+mj-lt"/>
              </a:rPr>
              <a:t>leprosy</a:t>
            </a:r>
            <a:r>
              <a:rPr lang="pt-BR" altLang="pt-BR" sz="1600" dirty="0">
                <a:latin typeface="+mj-lt"/>
              </a:rPr>
              <a:t>. </a:t>
            </a:r>
            <a:r>
              <a:rPr lang="pt-BR" altLang="pt-BR" sz="1600" dirty="0" err="1">
                <a:latin typeface="+mj-lt"/>
              </a:rPr>
              <a:t>Clinics</a:t>
            </a:r>
            <a:r>
              <a:rPr lang="pt-BR" altLang="pt-BR" sz="1600" dirty="0">
                <a:latin typeface="+mj-lt"/>
              </a:rPr>
              <a:t> in </a:t>
            </a:r>
            <a:r>
              <a:rPr lang="pt-BR" altLang="pt-BR" sz="1600" dirty="0" err="1">
                <a:latin typeface="+mj-lt"/>
              </a:rPr>
              <a:t>Dermatology</a:t>
            </a:r>
            <a:r>
              <a:rPr lang="pt-BR" altLang="pt-BR" sz="1600" baseline="30000" dirty="0">
                <a:latin typeface="+mj-lt"/>
              </a:rPr>
              <a:t> </a:t>
            </a:r>
            <a:r>
              <a:rPr lang="pt-BR" altLang="pt-BR" sz="1600" dirty="0" smtClean="0">
                <a:latin typeface="+mj-lt"/>
              </a:rPr>
              <a:t>, </a:t>
            </a:r>
            <a:r>
              <a:rPr lang="pt-BR" altLang="pt-BR" sz="1600" dirty="0">
                <a:latin typeface="+mj-lt"/>
              </a:rPr>
              <a:t>v. </a:t>
            </a:r>
            <a:r>
              <a:rPr lang="pt-BR" altLang="pt-BR" sz="1600" dirty="0" smtClean="0">
                <a:latin typeface="+mj-lt"/>
              </a:rPr>
              <a:t>34, </a:t>
            </a:r>
            <a:r>
              <a:rPr lang="pt-BR" altLang="pt-BR" sz="1600" dirty="0">
                <a:latin typeface="+mj-lt"/>
              </a:rPr>
              <a:t>2016</a:t>
            </a:r>
            <a:endParaRPr lang="pt-BR" sz="16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Marques T, Nardi SMT, Quaggio CMP, Virmond M, Betim C, Bento LFM, </a:t>
            </a:r>
            <a:r>
              <a:rPr lang="pt-BR" sz="1600" dirty="0" err="1"/>
              <a:t>Nicholl</a:t>
            </a:r>
            <a:r>
              <a:rPr lang="pt-BR" sz="1600" dirty="0"/>
              <a:t> ARJ, Garbino</a:t>
            </a:r>
            <a:r>
              <a:rPr lang="pt-BR" altLang="pt-BR" sz="1600" dirty="0"/>
              <a:t> JA.  Desenvolvimento do </a:t>
            </a:r>
            <a:r>
              <a:rPr lang="pt-BR" altLang="pt-BR" sz="1600" u="sng" dirty="0">
                <a:solidFill>
                  <a:srgbClr val="1147DF"/>
                </a:solidFill>
              </a:rPr>
              <a:t>Software para monitoração neural</a:t>
            </a:r>
            <a:r>
              <a:rPr lang="pt-BR" altLang="pt-BR" sz="1600" dirty="0"/>
              <a:t> em hanseníase. </a:t>
            </a:r>
            <a:r>
              <a:rPr lang="pt-BR" altLang="pt-BR" sz="1600" b="1" dirty="0"/>
              <a:t>Revista do Instituto Adolfo Lutz</a:t>
            </a:r>
            <a:r>
              <a:rPr lang="pt-BR" altLang="pt-BR" sz="1600" dirty="0" smtClean="0"/>
              <a:t>, </a:t>
            </a:r>
            <a:r>
              <a:rPr lang="pt-BR" altLang="pt-BR" sz="1600" dirty="0"/>
              <a:t>2013</a:t>
            </a:r>
          </a:p>
          <a:p>
            <a:r>
              <a:rPr lang="pt-BR" dirty="0" smtClean="0"/>
              <a:t>                                                  </a:t>
            </a:r>
            <a:r>
              <a:rPr lang="pt-BR" dirty="0" smtClean="0">
                <a:hlinkClick r:id="rId3"/>
              </a:rPr>
              <a:t>vendas@sorribauru.com.br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098" name="Picture 2" descr="http://buscatextual.cnpq.br/buscatextual/images/curriculo/jc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538" y="90488"/>
            <a:ext cx="1714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3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33BAB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3200" b="1" smtClean="0">
                <a:solidFill>
                  <a:srgbClr val="3366FF"/>
                </a:solidFill>
                <a:latin typeface="Arial Rounded MT Bold" panose="020F0704030504030204" pitchFamily="34" charset="0"/>
              </a:rPr>
              <a:t>Escore Clínico (EC) </a:t>
            </a:r>
            <a:br>
              <a:rPr lang="pt-BR" altLang="pt-BR" sz="3200" b="1" smtClean="0">
                <a:solidFill>
                  <a:srgbClr val="3366FF"/>
                </a:solidFill>
                <a:latin typeface="Arial Rounded MT Bold" panose="020F0704030504030204" pitchFamily="34" charset="0"/>
              </a:rPr>
            </a:br>
            <a:r>
              <a:rPr lang="pt-BR" altLang="pt-BR" sz="3200" b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pontuação para um nervo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882775"/>
            <a:ext cx="8518525" cy="3600450"/>
          </a:xfrm>
        </p:spPr>
        <p:txBody>
          <a:bodyPr/>
          <a:lstStyle/>
          <a:p>
            <a:pPr marL="609600" indent="-609600" eaLnBrk="1" hangingPunct="1"/>
            <a:r>
              <a:rPr lang="pt-BR" altLang="pt-BR" sz="2800" smtClean="0">
                <a:solidFill>
                  <a:srgbClr val="5F5F5F"/>
                </a:solidFill>
              </a:rPr>
              <a:t>Escala Visual Analógica da dor: </a:t>
            </a:r>
            <a:r>
              <a:rPr lang="pt-BR" altLang="pt-BR" sz="2800" b="1" smtClean="0">
                <a:solidFill>
                  <a:srgbClr val="5F5F5F"/>
                </a:solidFill>
              </a:rPr>
              <a:t>EVD </a:t>
            </a:r>
            <a:r>
              <a:rPr lang="pt-BR" altLang="pt-BR" sz="2800" b="1" smtClean="0">
                <a:solidFill>
                  <a:srgbClr val="FF3300"/>
                </a:solidFill>
              </a:rPr>
              <a:t>(0-10) </a:t>
            </a:r>
          </a:p>
          <a:p>
            <a:pPr marL="609600" indent="-609600" eaLnBrk="1" hangingPunct="1"/>
            <a:r>
              <a:rPr lang="pt-BR" altLang="pt-BR" sz="2800" smtClean="0">
                <a:solidFill>
                  <a:srgbClr val="5F5F5F"/>
                </a:solidFill>
              </a:rPr>
              <a:t>Palpação dos nervos: </a:t>
            </a:r>
            <a:r>
              <a:rPr lang="pt-BR" altLang="pt-BR" sz="2800" b="1" smtClean="0">
                <a:solidFill>
                  <a:srgbClr val="5F5F5F"/>
                </a:solidFill>
              </a:rPr>
              <a:t>PN </a:t>
            </a:r>
            <a:r>
              <a:rPr lang="pt-BR" altLang="pt-BR" sz="2800" b="1" smtClean="0">
                <a:solidFill>
                  <a:srgbClr val="FF3300"/>
                </a:solidFill>
              </a:rPr>
              <a:t>(0-5)</a:t>
            </a:r>
            <a:r>
              <a:rPr lang="pt-BR" altLang="pt-BR" sz="2800" b="1" smtClean="0">
                <a:solidFill>
                  <a:srgbClr val="CC0000"/>
                </a:solidFill>
              </a:rPr>
              <a:t> </a:t>
            </a:r>
          </a:p>
          <a:p>
            <a:pPr marL="609600" indent="-609600" eaLnBrk="1" hangingPunct="1"/>
            <a:r>
              <a:rPr lang="pt-BR" altLang="pt-BR" sz="2800" smtClean="0">
                <a:solidFill>
                  <a:srgbClr val="5F5F5F"/>
                </a:solidFill>
              </a:rPr>
              <a:t>Teste sensitivo tátil com os monofilamentos de Semmes-Weinstein: </a:t>
            </a:r>
            <a:r>
              <a:rPr lang="pt-BR" altLang="pt-BR" sz="2800" b="1" smtClean="0">
                <a:solidFill>
                  <a:srgbClr val="5F5F5F"/>
                </a:solidFill>
              </a:rPr>
              <a:t>TST-SW </a:t>
            </a:r>
            <a:r>
              <a:rPr lang="pt-BR" altLang="pt-BR" sz="2800" b="1" smtClean="0">
                <a:solidFill>
                  <a:srgbClr val="FF3300"/>
                </a:solidFill>
              </a:rPr>
              <a:t>(0-6) </a:t>
            </a:r>
            <a:r>
              <a:rPr lang="pt-BR" altLang="pt-BR" sz="2800" b="1" smtClean="0">
                <a:solidFill>
                  <a:srgbClr val="6666FF"/>
                </a:solidFill>
              </a:rPr>
              <a:t>X 2</a:t>
            </a:r>
            <a:r>
              <a:rPr lang="pt-BR" altLang="pt-BR" sz="2800" b="1" smtClean="0">
                <a:solidFill>
                  <a:srgbClr val="CC0000"/>
                </a:solidFill>
              </a:rPr>
              <a:t> </a:t>
            </a:r>
          </a:p>
          <a:p>
            <a:pPr marL="609600" indent="-609600" eaLnBrk="1" hangingPunct="1"/>
            <a:r>
              <a:rPr lang="pt-BR" altLang="pt-BR" sz="2800" smtClean="0">
                <a:solidFill>
                  <a:srgbClr val="5F5F5F"/>
                </a:solidFill>
              </a:rPr>
              <a:t>Teste voluntário motor: </a:t>
            </a:r>
            <a:r>
              <a:rPr lang="pt-BR" altLang="pt-BR" sz="2800" b="1" smtClean="0">
                <a:solidFill>
                  <a:srgbClr val="5F5F5F"/>
                </a:solidFill>
              </a:rPr>
              <a:t>TMV </a:t>
            </a:r>
            <a:r>
              <a:rPr lang="pt-BR" altLang="pt-BR" sz="2800" b="1" smtClean="0">
                <a:solidFill>
                  <a:srgbClr val="FF3300"/>
                </a:solidFill>
              </a:rPr>
              <a:t>(0-5) </a:t>
            </a:r>
            <a:r>
              <a:rPr lang="pt-BR" altLang="pt-BR" sz="2800" b="1" smtClean="0">
                <a:solidFill>
                  <a:srgbClr val="6666FF"/>
                </a:solidFill>
              </a:rPr>
              <a:t>X2 </a:t>
            </a:r>
          </a:p>
          <a:p>
            <a:pPr marL="609600" indent="-609600" eaLnBrk="1" hangingPunct="1">
              <a:buFontTx/>
              <a:buNone/>
            </a:pPr>
            <a:endParaRPr lang="pt-BR" altLang="pt-BR" sz="2800" b="1" smtClean="0">
              <a:solidFill>
                <a:srgbClr val="3366FF"/>
              </a:solidFill>
              <a:latin typeface="Arial Rounded MT Bold" panose="020F0704030504030204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pt-BR" altLang="pt-BR" sz="2800" b="1" smtClean="0">
                <a:solidFill>
                  <a:srgbClr val="3366FF"/>
                </a:solidFill>
                <a:latin typeface="Arial Rounded MT Bold" panose="020F0704030504030204" pitchFamily="34" charset="0"/>
              </a:rPr>
              <a:t>EC: EVD </a:t>
            </a:r>
            <a:r>
              <a:rPr lang="pt-BR" altLang="pt-BR" sz="2800" b="1" smtClean="0">
                <a:latin typeface="Arial Rounded MT Bold" panose="020F0704030504030204" pitchFamily="34" charset="0"/>
              </a:rPr>
              <a:t>+ PN </a:t>
            </a:r>
            <a:r>
              <a:rPr lang="pt-BR" altLang="pt-BR" sz="2800" b="1" smtClean="0">
                <a:solidFill>
                  <a:srgbClr val="3366FF"/>
                </a:solidFill>
                <a:latin typeface="Arial Rounded MT Bold" panose="020F0704030504030204" pitchFamily="34" charset="0"/>
              </a:rPr>
              <a:t>+ TST-SW + TMV =</a:t>
            </a:r>
            <a:r>
              <a:rPr lang="pt-BR" altLang="pt-BR" sz="2800" b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t-BR" altLang="pt-BR" sz="2800" b="1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0 a 32 </a:t>
            </a:r>
            <a:r>
              <a:rPr lang="pt-BR" altLang="pt-BR" sz="2800" b="1" smtClean="0">
                <a:latin typeface="Arial Rounded MT Bold" panose="020F0704030504030204" pitchFamily="34" charset="0"/>
              </a:rPr>
              <a:t>/</a:t>
            </a:r>
            <a:r>
              <a:rPr lang="pt-BR" altLang="pt-BR" sz="2800" b="1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 </a:t>
            </a:r>
            <a:r>
              <a:rPr lang="pt-BR" altLang="pt-BR" sz="2800" b="1" smtClean="0">
                <a:latin typeface="Arial Rounded MT Bold" panose="020F0704030504030204" pitchFamily="34" charset="0"/>
              </a:rPr>
              <a:t>37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19138" y="5726113"/>
            <a:ext cx="7705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pt-BR" sz="1200" dirty="0"/>
              <a:t>Garbino, JA. </a:t>
            </a:r>
            <a:r>
              <a:rPr lang="en-GB" altLang="pt-BR" sz="1200" dirty="0" err="1"/>
              <a:t>Tese</a:t>
            </a:r>
            <a:r>
              <a:rPr lang="en-GB" altLang="pt-BR" sz="1200" dirty="0"/>
              <a:t> </a:t>
            </a:r>
            <a:r>
              <a:rPr lang="en-GB" altLang="pt-BR" sz="1200" dirty="0" err="1" smtClean="0"/>
              <a:t>apresentada</a:t>
            </a:r>
            <a:r>
              <a:rPr lang="en-GB" altLang="pt-BR" sz="1200" dirty="0" smtClean="0"/>
              <a:t> </a:t>
            </a:r>
            <a:r>
              <a:rPr lang="en-GB" altLang="pt-BR" sz="1200" dirty="0"/>
              <a:t>no PPG da </a:t>
            </a:r>
            <a:r>
              <a:rPr lang="en-GB" altLang="pt-BR" sz="1200" dirty="0" err="1"/>
              <a:t>Coordenadoria</a:t>
            </a:r>
            <a:r>
              <a:rPr lang="en-GB" altLang="pt-BR" sz="1200" dirty="0"/>
              <a:t> de Controle de Doenças da </a:t>
            </a:r>
            <a:r>
              <a:rPr lang="en-GB" altLang="pt-BR" sz="1200" dirty="0" err="1"/>
              <a:t>Secretaria</a:t>
            </a:r>
            <a:r>
              <a:rPr lang="en-GB" altLang="pt-BR" sz="1200" dirty="0"/>
              <a:t> de Estado da </a:t>
            </a:r>
            <a:r>
              <a:rPr lang="en-GB" altLang="pt-BR" sz="1200" dirty="0" err="1"/>
              <a:t>Saúde</a:t>
            </a:r>
            <a:r>
              <a:rPr lang="en-GB" altLang="pt-BR" sz="1200" dirty="0"/>
              <a:t> de São Paulo, 2006 </a:t>
            </a:r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336550" y="2420938"/>
            <a:ext cx="0" cy="5762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312738" y="2420938"/>
            <a:ext cx="77882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039" name="Conector reto 8"/>
          <p:cNvCxnSpPr>
            <a:cxnSpLocks noChangeShapeType="1"/>
          </p:cNvCxnSpPr>
          <p:nvPr/>
        </p:nvCxnSpPr>
        <p:spPr bwMode="auto">
          <a:xfrm>
            <a:off x="336550" y="2997200"/>
            <a:ext cx="776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Conector reto 10"/>
          <p:cNvCxnSpPr>
            <a:cxnSpLocks noChangeShapeType="1"/>
          </p:cNvCxnSpPr>
          <p:nvPr/>
        </p:nvCxnSpPr>
        <p:spPr bwMode="auto">
          <a:xfrm>
            <a:off x="8101013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1" name="Retângulo 1"/>
          <p:cNvSpPr>
            <a:spLocks noChangeArrowheads="1"/>
          </p:cNvSpPr>
          <p:nvPr/>
        </p:nvSpPr>
        <p:spPr bwMode="auto">
          <a:xfrm>
            <a:off x="9612313" y="1989138"/>
            <a:ext cx="914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646920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3"/>
          <p:cNvSpPr>
            <a:spLocks noGrp="1"/>
          </p:cNvSpPr>
          <p:nvPr>
            <p:ph type="title"/>
          </p:nvPr>
        </p:nvSpPr>
        <p:spPr>
          <a:xfrm>
            <a:off x="487363" y="333375"/>
            <a:ext cx="8147050" cy="993775"/>
          </a:xfr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altLang="pt-BR" sz="2800" smtClean="0">
                <a:solidFill>
                  <a:schemeClr val="tx1"/>
                </a:solidFill>
              </a:rPr>
              <a:t>Exemplo de </a:t>
            </a:r>
            <a:r>
              <a:rPr lang="pt-BR" altLang="pt-BR" sz="2800" smtClean="0">
                <a:solidFill>
                  <a:srgbClr val="FF0000"/>
                </a:solidFill>
              </a:rPr>
              <a:t>MONITORAÇÃO</a:t>
            </a:r>
            <a:r>
              <a:rPr lang="pt-BR" altLang="pt-BR" sz="2800" smtClean="0">
                <a:solidFill>
                  <a:schemeClr val="tx1"/>
                </a:solidFill>
              </a:rPr>
              <a:t> de todos os nervos dos mmss com o </a:t>
            </a:r>
            <a:r>
              <a:rPr lang="pt-BR" altLang="pt-BR" sz="2800" b="1" smtClean="0">
                <a:solidFill>
                  <a:schemeClr val="tx1"/>
                </a:solidFill>
              </a:rPr>
              <a:t>Escore clinico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487363" y="1594484"/>
          <a:ext cx="8045077" cy="457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CaixaDeTexto 3"/>
          <p:cNvSpPr txBox="1">
            <a:spLocks noChangeArrowheads="1"/>
          </p:cNvSpPr>
          <p:nvPr/>
        </p:nvSpPr>
        <p:spPr bwMode="auto">
          <a:xfrm>
            <a:off x="1042988" y="6092825"/>
            <a:ext cx="667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2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100"/>
              <a:t>Garbino JA, Heise CO, Marques WJr. </a:t>
            </a:r>
            <a:r>
              <a:rPr lang="pt-BR" altLang="pt-BR" sz="1100">
                <a:hlinkClick r:id="rId4" tooltip="Assessing nerves in leprosy"/>
              </a:rPr>
              <a:t>Assessing nerves in leprosy</a:t>
            </a:r>
            <a:r>
              <a:rPr lang="pt-BR" altLang="pt-BR" sz="1100"/>
              <a:t>. Clinics in Dermatology, 2015 </a:t>
            </a:r>
          </a:p>
        </p:txBody>
      </p:sp>
    </p:spTree>
    <p:extLst>
      <p:ext uri="{BB962C8B-B14F-4D97-AF65-F5344CB8AC3E}">
        <p14:creationId xmlns:p14="http://schemas.microsoft.com/office/powerpoint/2010/main" val="3984448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277813" y="549275"/>
            <a:ext cx="8229600" cy="927100"/>
          </a:xfrm>
        </p:spPr>
        <p:txBody>
          <a:bodyPr/>
          <a:lstStyle/>
          <a:p>
            <a:pPr algn="l" eaLnBrk="1" hangingPunct="1"/>
            <a:r>
              <a:rPr lang="en-US" altLang="pt-BR" sz="3600" i="1" dirty="0" smtClean="0">
                <a:solidFill>
                  <a:srgbClr val="FFFF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The </a:t>
            </a:r>
            <a:r>
              <a:rPr lang="en-US" altLang="pt-BR" sz="3600" b="1" i="1" dirty="0" smtClean="0">
                <a:solidFill>
                  <a:srgbClr val="FFFF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nerves </a:t>
            </a:r>
            <a:r>
              <a:rPr lang="en-US" altLang="pt-BR" sz="3600" i="1" dirty="0" smtClean="0">
                <a:solidFill>
                  <a:srgbClr val="FFFF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 “in your hands”</a:t>
            </a:r>
            <a:endParaRPr lang="pt-BR" altLang="pt-BR" sz="3600" i="1" dirty="0" smtClean="0">
              <a:solidFill>
                <a:srgbClr val="FFFF00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47107" name="CaixaDeTexto 4"/>
          <p:cNvSpPr txBox="1">
            <a:spLocks noChangeArrowheads="1"/>
          </p:cNvSpPr>
          <p:nvPr/>
        </p:nvSpPr>
        <p:spPr bwMode="auto">
          <a:xfrm>
            <a:off x="539750" y="3645024"/>
            <a:ext cx="784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SORRI &amp; Instituto Lauro de Souza Lima </a:t>
            </a:r>
            <a:r>
              <a:rPr lang="pt-BR" altLang="pt-BR" sz="2800" dirty="0" err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partnership</a:t>
            </a:r>
            <a:endParaRPr lang="pt-BR" altLang="pt-BR" sz="2800" dirty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7108" name="CaixaDeTexto 1"/>
          <p:cNvSpPr txBox="1">
            <a:spLocks noChangeArrowheads="1"/>
          </p:cNvSpPr>
          <p:nvPr/>
        </p:nvSpPr>
        <p:spPr bwMode="auto">
          <a:xfrm>
            <a:off x="573694" y="5229200"/>
            <a:ext cx="813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pt-BR" sz="1200" dirty="0" smtClean="0">
                <a:solidFill>
                  <a:schemeClr val="bg1"/>
                </a:solidFill>
              </a:rPr>
              <a:t>Garbino</a:t>
            </a:r>
            <a:r>
              <a:rPr lang="pt-BR" altLang="pt-BR" sz="1200" dirty="0" smtClean="0">
                <a:solidFill>
                  <a:schemeClr val="bg1"/>
                </a:solidFill>
              </a:rPr>
              <a:t> JA et al</a:t>
            </a:r>
            <a:r>
              <a:rPr lang="pt-BR" sz="1200" dirty="0" smtClean="0">
                <a:solidFill>
                  <a:schemeClr val="bg1"/>
                </a:solidFill>
              </a:rPr>
              <a:t>. </a:t>
            </a:r>
            <a:r>
              <a:rPr lang="pt-BR" sz="1200" dirty="0">
                <a:solidFill>
                  <a:schemeClr val="bg1"/>
                </a:solidFill>
              </a:rPr>
              <a:t>. Software for </a:t>
            </a:r>
            <a:r>
              <a:rPr lang="pt-BR" sz="1200" dirty="0" err="1">
                <a:solidFill>
                  <a:schemeClr val="bg1"/>
                </a:solidFill>
              </a:rPr>
              <a:t>assessing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nerves</a:t>
            </a:r>
            <a:r>
              <a:rPr lang="pt-BR" sz="1200" dirty="0">
                <a:solidFill>
                  <a:schemeClr val="bg1"/>
                </a:solidFill>
              </a:rPr>
              <a:t> in </a:t>
            </a:r>
            <a:r>
              <a:rPr lang="pt-BR" sz="1200" dirty="0" err="1">
                <a:solidFill>
                  <a:schemeClr val="bg1"/>
                </a:solidFill>
              </a:rPr>
              <a:t>leprosy</a:t>
            </a:r>
            <a:r>
              <a:rPr lang="pt-BR" sz="1200" dirty="0">
                <a:solidFill>
                  <a:schemeClr val="bg1"/>
                </a:solidFill>
              </a:rPr>
              <a:t>. In: </a:t>
            </a:r>
            <a:r>
              <a:rPr lang="pt-BR" sz="1200" dirty="0" smtClean="0">
                <a:solidFill>
                  <a:schemeClr val="bg1"/>
                </a:solidFill>
              </a:rPr>
              <a:t>18th </a:t>
            </a:r>
            <a:r>
              <a:rPr lang="pt-BR" sz="1200" dirty="0">
                <a:solidFill>
                  <a:schemeClr val="bg1"/>
                </a:solidFill>
              </a:rPr>
              <a:t>INTERNATIONAL LEPROSY CONGRESS- </a:t>
            </a:r>
            <a:r>
              <a:rPr lang="pt-BR" sz="1200" dirty="0" err="1">
                <a:solidFill>
                  <a:schemeClr val="bg1"/>
                </a:solidFill>
              </a:rPr>
              <a:t>Hidden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challenges</a:t>
            </a:r>
            <a:r>
              <a:rPr lang="pt-BR" sz="1200" dirty="0">
                <a:solidFill>
                  <a:schemeClr val="bg1"/>
                </a:solidFill>
              </a:rPr>
              <a:t>. Bruxelas: ILEP </a:t>
            </a:r>
            <a:r>
              <a:rPr lang="pt-BR" sz="1200" dirty="0" err="1">
                <a:solidFill>
                  <a:schemeClr val="bg1"/>
                </a:solidFill>
              </a:rPr>
              <a:t>and</a:t>
            </a:r>
            <a:r>
              <a:rPr lang="pt-BR" sz="1200" dirty="0">
                <a:solidFill>
                  <a:schemeClr val="bg1"/>
                </a:solidFill>
              </a:rPr>
              <a:t> World Health </a:t>
            </a:r>
            <a:r>
              <a:rPr lang="pt-BR" sz="1200" dirty="0" err="1">
                <a:solidFill>
                  <a:schemeClr val="bg1"/>
                </a:solidFill>
              </a:rPr>
              <a:t>Organization</a:t>
            </a:r>
            <a:r>
              <a:rPr lang="pt-BR" sz="1200" dirty="0">
                <a:solidFill>
                  <a:schemeClr val="bg1"/>
                </a:solidFill>
              </a:rPr>
              <a:t>, 2013. v. 1. p. 46-46</a:t>
            </a:r>
            <a:r>
              <a:rPr lang="pt-BR" sz="1200" dirty="0"/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43672" y="620688"/>
            <a:ext cx="8208912" cy="3240360"/>
          </a:xfrm>
        </p:spPr>
        <p:txBody>
          <a:bodyPr>
            <a:normAutofit fontScale="90000"/>
          </a:bodyPr>
          <a:lstStyle/>
          <a:p>
            <a:r>
              <a:rPr lang="pt-BR" sz="5300" dirty="0">
                <a:latin typeface="Arial Rounded MT Bold" pitchFamily="34" charset="0"/>
              </a:rPr>
              <a:t>Hanseníase neural primaria – HNP </a:t>
            </a:r>
            <a:r>
              <a:rPr lang="pt-BR" sz="6000" dirty="0">
                <a:latin typeface="Arial Rounded MT Bold" pitchFamily="34" charset="0"/>
              </a:rPr>
              <a:t/>
            </a:r>
            <a:br>
              <a:rPr lang="pt-BR" sz="6000" dirty="0">
                <a:latin typeface="Arial Rounded MT Bold" pitchFamily="34" charset="0"/>
              </a:rPr>
            </a:br>
            <a:r>
              <a:rPr lang="pt-BR" sz="6000" dirty="0" smtClean="0">
                <a:latin typeface="Arial Rounded MT Bold" pitchFamily="34" charset="0"/>
              </a:rPr>
              <a:t/>
            </a:r>
            <a:br>
              <a:rPr lang="pt-BR" sz="6000" dirty="0" smtClean="0">
                <a:latin typeface="Arial Rounded MT Bold" pitchFamily="34" charset="0"/>
              </a:rPr>
            </a:br>
            <a:r>
              <a:rPr lang="pt-BR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Sinonímia</a:t>
            </a:r>
            <a:r>
              <a:rPr lang="pt-BR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primarily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neuritic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leprosy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pure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neuritic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leprosy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neuritic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leprosy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polineuritic</a:t>
            </a:r>
            <a:r>
              <a:rPr lang="pt-BR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leprosy</a:t>
            </a:r>
            <a:r>
              <a:rPr lang="pt-B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pt-BR" sz="4800" dirty="0">
                <a:solidFill>
                  <a:srgbClr val="336600"/>
                </a:solidFill>
                <a:latin typeface="Arial Rounded MT Bold" pitchFamily="34" charset="0"/>
              </a:rPr>
              <a:t/>
            </a:r>
            <a:br>
              <a:rPr lang="pt-BR" sz="4800" dirty="0">
                <a:solidFill>
                  <a:srgbClr val="336600"/>
                </a:solidFill>
                <a:latin typeface="Arial Rounded MT Bold" pitchFamily="34" charset="0"/>
              </a:rPr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43672" y="4365104"/>
            <a:ext cx="7968625" cy="122413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500" dirty="0" smtClean="0"/>
              <a:t>Garbino JA. Jardim MMR, Marques Jr W, Antunes SL, Soares CT, </a:t>
            </a:r>
            <a:r>
              <a:rPr lang="pt-BR" sz="1500" dirty="0" err="1" smtClean="0"/>
              <a:t>Heise</a:t>
            </a:r>
            <a:r>
              <a:rPr lang="pt-BR" sz="1500" dirty="0" smtClean="0"/>
              <a:t> CO, </a:t>
            </a:r>
            <a:r>
              <a:rPr lang="pt-BR" sz="1500" dirty="0" err="1" smtClean="0"/>
              <a:t>Floariano</a:t>
            </a:r>
            <a:r>
              <a:rPr lang="pt-BR" sz="1500" dirty="0" smtClean="0"/>
              <a:t> MC, Barreto JÁ, Nery JA, Trindade MAB, Barreira A, Carvalho NB, Andrada NC, Virmond MCL. </a:t>
            </a:r>
            <a:r>
              <a:rPr lang="pt-BR" sz="1500" dirty="0">
                <a:solidFill>
                  <a:schemeClr val="tx1"/>
                </a:solidFill>
              </a:rPr>
              <a:t>Hanseníase Neural Primária - </a:t>
            </a:r>
            <a:r>
              <a:rPr lang="pt-BR" sz="1500" dirty="0">
                <a:solidFill>
                  <a:srgbClr val="FF0000"/>
                </a:solidFill>
              </a:rPr>
              <a:t>Revisão Sistemática</a:t>
            </a:r>
            <a:r>
              <a:rPr lang="pt-BR" sz="1500" dirty="0"/>
              <a:t>. In: Associação Médica Brasileira e Conselho Federal de Medicina. (Org.). </a:t>
            </a:r>
            <a:r>
              <a:rPr lang="pt-BR" sz="1500" dirty="0">
                <a:solidFill>
                  <a:schemeClr val="tx1"/>
                </a:solidFill>
              </a:rPr>
              <a:t>Projeto Diretrizes</a:t>
            </a:r>
            <a:r>
              <a:rPr lang="pt-BR" sz="1500" dirty="0"/>
              <a:t>. 1ed.Brasilia: </a:t>
            </a:r>
            <a:r>
              <a:rPr lang="pt-BR" sz="1500" dirty="0">
                <a:solidFill>
                  <a:schemeClr val="tx1"/>
                </a:solidFill>
              </a:rPr>
              <a:t>Associação Médica Brasileira </a:t>
            </a:r>
            <a:r>
              <a:rPr lang="pt-BR" sz="1500" dirty="0"/>
              <a:t>e Conselho Federal de Medicina, 2011, v. X, p. 1-26.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9592" y="5949280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 smtClean="0">
                <a:hlinkClick r:id="rId2"/>
              </a:rPr>
              <a:t>www.projetodiretrizes.org.br/.../</a:t>
            </a:r>
            <a:r>
              <a:rPr lang="pt-BR" sz="1600" b="1" i="1" dirty="0" err="1" smtClean="0">
                <a:hlinkClick r:id="rId2"/>
              </a:rPr>
              <a:t>hanseniase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neural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primaria</a:t>
            </a:r>
            <a:endParaRPr lang="pt-BR" sz="1600" b="1" i="1" dirty="0" smtClean="0"/>
          </a:p>
          <a:p>
            <a:pPr algn="ctr"/>
            <a:r>
              <a:rPr lang="pt-BR" sz="1600" b="1" i="1" u="sng" dirty="0" err="1" smtClean="0">
                <a:solidFill>
                  <a:srgbClr val="3333FF"/>
                </a:solidFill>
              </a:rPr>
              <a:t>Prymary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neural leprosy –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systematic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review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– </a:t>
            </a:r>
            <a:r>
              <a:rPr lang="pt-BR" sz="1600" u="sng" dirty="0" err="1" smtClean="0">
                <a:hlinkClick r:id="rId3"/>
              </a:rPr>
              <a:t>SciELO</a:t>
            </a:r>
            <a:r>
              <a:rPr lang="pt-BR" sz="1600" u="sng" dirty="0" smtClean="0"/>
              <a:t>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611560" y="320487"/>
            <a:ext cx="7920880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Pacientes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submetidos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à </a:t>
            </a:r>
            <a:r>
              <a:rPr lang="en-US" sz="2400" b="1" dirty="0" err="1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biópsia</a:t>
            </a: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b="1" dirty="0" err="1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nervo</a:t>
            </a:r>
            <a:endParaRPr lang="en-US" sz="2400" b="1" dirty="0" smtClean="0">
              <a:solidFill>
                <a:srgbClr val="0000FF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de </a:t>
            </a: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1985-2005 no ILSL</a:t>
            </a:r>
            <a:endParaRPr lang="en-US" sz="2400" b="1" dirty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sz="4000" dirty="0" smtClean="0">
                <a:solidFill>
                  <a:srgbClr val="0000FF"/>
                </a:solidFill>
                <a:cs typeface="Arial" charset="0"/>
              </a:rPr>
              <a:t>n </a:t>
            </a:r>
            <a:r>
              <a:rPr lang="en-US" sz="4000" dirty="0">
                <a:solidFill>
                  <a:srgbClr val="0000FF"/>
                </a:solidFill>
                <a:cs typeface="Arial" charset="0"/>
              </a:rPr>
              <a:t>=</a:t>
            </a:r>
            <a:r>
              <a:rPr lang="en-US" sz="4000" b="1" dirty="0" smtClean="0">
                <a:solidFill>
                  <a:srgbClr val="0000FF"/>
                </a:solidFill>
                <a:cs typeface="Arial" charset="0"/>
              </a:rPr>
              <a:t>162 </a:t>
            </a:r>
            <a:r>
              <a:rPr lang="en-US" sz="4000" b="1" baseline="30000" dirty="0" smtClean="0">
                <a:solidFill>
                  <a:srgbClr val="0000FF"/>
                </a:solidFill>
                <a:cs typeface="Arial" charset="0"/>
              </a:rPr>
              <a:t>1</a:t>
            </a:r>
            <a:endParaRPr lang="en-GB" sz="4000" b="1" baseline="30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1187624" y="3212976"/>
            <a:ext cx="6192837" cy="1008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cs typeface="Arial" charset="0"/>
              </a:rPr>
              <a:t>Suspeitos</a:t>
            </a:r>
            <a:r>
              <a:rPr lang="en-US" sz="2000" b="1" dirty="0">
                <a:cs typeface="Arial" charset="0"/>
              </a:rPr>
              <a:t> de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HPN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=113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4139952" y="234888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4211960" y="2492896"/>
            <a:ext cx="2087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631032" y="5013821"/>
            <a:ext cx="4032448" cy="936104"/>
          </a:xfrm>
          <a:prstGeom prst="rect">
            <a:avLst/>
          </a:prstGeom>
          <a:ln w="190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800" b="1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34 </a:t>
            </a:r>
            <a:r>
              <a:rPr lang="en-US" sz="2800" dirty="0" smtClean="0">
                <a:cs typeface="Arial" charset="0"/>
              </a:rPr>
              <a:t>com </a:t>
            </a:r>
            <a:r>
              <a:rPr lang="en-US" sz="2800" b="1" dirty="0" smtClean="0">
                <a:solidFill>
                  <a:srgbClr val="6666FF"/>
                </a:solidFill>
                <a:cs typeface="Arial" charset="0"/>
              </a:rPr>
              <a:t>HNP</a:t>
            </a:r>
          </a:p>
          <a:p>
            <a:pPr algn="ctr"/>
            <a:r>
              <a:rPr lang="en-US" sz="2800" b="1" dirty="0" smtClean="0">
                <a:solidFill>
                  <a:srgbClr val="FF5050"/>
                </a:solidFill>
                <a:cs typeface="Arial" charset="0"/>
              </a:rPr>
              <a:t>1,7</a:t>
            </a:r>
            <a:r>
              <a:rPr lang="en-US" sz="2800" b="1" dirty="0" smtClean="0">
                <a:solidFill>
                  <a:srgbClr val="6666FF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666FF"/>
                </a:solidFill>
                <a:cs typeface="Arial" charset="0"/>
              </a:rPr>
              <a:t>casos</a:t>
            </a:r>
            <a:r>
              <a:rPr lang="en-US" sz="2800" b="1" dirty="0" smtClean="0">
                <a:solidFill>
                  <a:srgbClr val="6666FF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666FF"/>
                </a:solidFill>
                <a:cs typeface="Arial" charset="0"/>
              </a:rPr>
              <a:t>ano</a:t>
            </a:r>
            <a:endParaRPr lang="en-US" sz="2800" b="1" dirty="0" smtClean="0">
              <a:solidFill>
                <a:srgbClr val="6666FF"/>
              </a:solidFill>
              <a:cs typeface="Arial" charset="0"/>
            </a:endParaRPr>
          </a:p>
          <a:p>
            <a:pPr algn="ctr"/>
            <a:endParaRPr lang="en-GB" sz="2800" b="1" dirty="0">
              <a:solidFill>
                <a:srgbClr val="6666FF"/>
              </a:solidFill>
              <a:cs typeface="Arial" charset="0"/>
            </a:endParaRPr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5364088" y="5013820"/>
            <a:ext cx="2952328" cy="936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79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outras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causas</a:t>
            </a:r>
            <a:endParaRPr lang="en-GB" sz="2800" dirty="0">
              <a:cs typeface="Arial" charset="0"/>
            </a:endParaRPr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 flipH="1">
            <a:off x="2987824" y="4293096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>
            <a:off x="5292080" y="4293096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6516216" y="2276872"/>
            <a:ext cx="165735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outra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etiologia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6309320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Garbino, JA. O paciente com suspeita de hanseníase primariamente neural. </a:t>
            </a:r>
            <a:r>
              <a:rPr lang="pt-BR" sz="1200" i="1" dirty="0" smtClean="0"/>
              <a:t>Hansen Int</a:t>
            </a:r>
            <a:r>
              <a:rPr lang="pt-BR" sz="1200" dirty="0" smtClean="0"/>
              <a:t>, v. 32, p. 925-2720-1-PB, </a:t>
            </a:r>
            <a:r>
              <a:rPr lang="pt-BR" sz="1200" b="1" dirty="0" smtClean="0"/>
              <a:t>2007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>
                <a:solidFill>
                  <a:srgbClr val="003300"/>
                </a:solidFill>
                <a:latin typeface="Arial Rounded MT Bold" pitchFamily="34" charset="0"/>
              </a:rPr>
              <a:t>Padrão histopatológico </a:t>
            </a:r>
            <a:r>
              <a:rPr lang="pt-BR" sz="3600" dirty="0" smtClean="0">
                <a:solidFill>
                  <a:srgbClr val="003300"/>
                </a:solidFill>
                <a:latin typeface="Arial Rounded MT Bold" pitchFamily="34" charset="0"/>
              </a:rPr>
              <a:t>na HNP</a:t>
            </a:r>
            <a:r>
              <a:rPr lang="pt-BR" sz="4000" dirty="0" smtClean="0">
                <a:solidFill>
                  <a:srgbClr val="003300"/>
                </a:solidFill>
                <a:latin typeface="Arial Rounded MT Bold" pitchFamily="34" charset="0"/>
              </a:rPr>
              <a:t> </a:t>
            </a:r>
            <a:endParaRPr lang="pt-BR" sz="4000" dirty="0">
              <a:solidFill>
                <a:srgbClr val="003300"/>
              </a:solidFill>
              <a:latin typeface="Arial Rounded MT Bold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6346"/>
            <a:ext cx="8136904" cy="396044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definido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3366FF"/>
                </a:solidFill>
              </a:rPr>
              <a:t>Infiltrado inflamatório </a:t>
            </a:r>
            <a:r>
              <a:rPr lang="pt-BR" sz="2400" dirty="0" err="1" smtClean="0">
                <a:solidFill>
                  <a:srgbClr val="003300"/>
                </a:solidFill>
              </a:rPr>
              <a:t>virchoviano</a:t>
            </a:r>
            <a:r>
              <a:rPr lang="pt-BR" sz="2400" dirty="0" smtClean="0">
                <a:solidFill>
                  <a:srgbClr val="003300"/>
                </a:solidFill>
              </a:rPr>
              <a:t> multibacilar</a:t>
            </a:r>
          </a:p>
          <a:p>
            <a:pPr>
              <a:lnSpc>
                <a:spcPct val="80000"/>
              </a:lnSpc>
            </a:pPr>
            <a:r>
              <a:rPr lang="pt-BR" sz="2400" dirty="0" err="1" smtClean="0">
                <a:solidFill>
                  <a:srgbClr val="3366FF"/>
                </a:solidFill>
              </a:rPr>
              <a:t>Inf</a:t>
            </a:r>
            <a:r>
              <a:rPr lang="pt-BR" sz="2400" dirty="0" smtClean="0">
                <a:solidFill>
                  <a:srgbClr val="3366FF"/>
                </a:solidFill>
              </a:rPr>
              <a:t> inflamatório </a:t>
            </a:r>
            <a:r>
              <a:rPr lang="pt-BR" sz="2400" dirty="0" smtClean="0">
                <a:solidFill>
                  <a:srgbClr val="003300"/>
                </a:solidFill>
              </a:rPr>
              <a:t>dimorfo PB ou MB</a:t>
            </a:r>
          </a:p>
          <a:p>
            <a:pPr>
              <a:lnSpc>
                <a:spcPct val="80000"/>
              </a:lnSpc>
            </a:pP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669900"/>
                </a:solidFill>
              </a:rPr>
              <a:t> </a:t>
            </a:r>
            <a:r>
              <a:rPr lang="pt-BR" sz="2400" dirty="0" smtClean="0">
                <a:solidFill>
                  <a:srgbClr val="003300"/>
                </a:solidFill>
              </a:rPr>
              <a:t>com padrão Tuberculóide</a:t>
            </a:r>
          </a:p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provável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003300"/>
                </a:solidFill>
              </a:rPr>
              <a:t>Desmielinização isoladamente </a:t>
            </a:r>
          </a:p>
          <a:p>
            <a:pPr>
              <a:lnSpc>
                <a:spcPct val="80000"/>
              </a:lnSpc>
            </a:pP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003300"/>
                </a:solidFill>
              </a:rPr>
              <a:t> inespecífico e desmielinização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3366FF"/>
                </a:solidFill>
              </a:rPr>
              <a:t>In </a:t>
            </a:r>
            <a:r>
              <a:rPr lang="pt-BR" sz="2400" dirty="0" err="1" smtClean="0">
                <a:solidFill>
                  <a:srgbClr val="3366FF"/>
                </a:solidFill>
              </a:rPr>
              <a:t>Inf</a:t>
            </a:r>
            <a:r>
              <a:rPr lang="pt-BR" sz="2400" dirty="0" smtClean="0">
                <a:solidFill>
                  <a:srgbClr val="3366FF"/>
                </a:solidFill>
              </a:rPr>
              <a:t> inespecífico endo e perineural  </a:t>
            </a:r>
            <a:r>
              <a:rPr lang="pt-BR" sz="2600" dirty="0" smtClean="0">
                <a:solidFill>
                  <a:srgbClr val="FF0000"/>
                </a:solidFill>
              </a:rPr>
              <a:t>≠ Chagas</a:t>
            </a:r>
          </a:p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possível</a:t>
            </a:r>
          </a:p>
          <a:p>
            <a:pPr>
              <a:lnSpc>
                <a:spcPct val="80000"/>
              </a:lnSpc>
            </a:pPr>
            <a:r>
              <a:rPr lang="pt-BR" sz="2400" dirty="0" err="1" smtClean="0">
                <a:solidFill>
                  <a:srgbClr val="3366FF"/>
                </a:solidFill>
              </a:rPr>
              <a:t>Desmielinização</a:t>
            </a:r>
            <a:r>
              <a:rPr lang="pt-BR" sz="2400" dirty="0" smtClean="0">
                <a:solidFill>
                  <a:srgbClr val="3366FF"/>
                </a:solidFill>
              </a:rPr>
              <a:t> e </a:t>
            </a:r>
            <a:r>
              <a:rPr lang="pt-BR" sz="2400" dirty="0">
                <a:solidFill>
                  <a:srgbClr val="3366FF"/>
                </a:solidFill>
              </a:rPr>
              <a:t>fibrose  endo e perineural </a:t>
            </a:r>
            <a:endParaRPr lang="pt-BR" sz="2400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003300"/>
                </a:solidFill>
              </a:rPr>
              <a:t>fibrose endo e perineural 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003300"/>
                </a:solidFill>
              </a:rPr>
              <a:t>Sem alterações </a:t>
            </a:r>
            <a:r>
              <a:rPr lang="pt-BR" sz="1900" b="1" dirty="0" smtClean="0">
                <a:solidFill>
                  <a:srgbClr val="003300"/>
                </a:solidFill>
              </a:rPr>
              <a:t>(</a:t>
            </a:r>
            <a:r>
              <a:rPr lang="pt-BR" sz="1600" b="1" dirty="0" smtClean="0">
                <a:solidFill>
                  <a:srgbClr val="003300"/>
                </a:solidFill>
              </a:rPr>
              <a:t>MAL SELECIONADO </a:t>
            </a:r>
            <a:r>
              <a:rPr lang="pt-BR" sz="1600" dirty="0" smtClean="0">
                <a:solidFill>
                  <a:srgbClr val="003300"/>
                </a:solidFill>
              </a:rPr>
              <a:t>e</a:t>
            </a:r>
            <a:r>
              <a:rPr lang="pt-BR" sz="1600" b="1" dirty="0" smtClean="0">
                <a:solidFill>
                  <a:srgbClr val="003300"/>
                </a:solidFill>
              </a:rPr>
              <a:t> BIÓPSIA DEFICIENTE?)</a:t>
            </a:r>
            <a:endParaRPr lang="pt-BR" sz="1600" b="1" dirty="0">
              <a:solidFill>
                <a:srgbClr val="003300"/>
              </a:solidFill>
            </a:endParaRPr>
          </a:p>
        </p:txBody>
      </p:sp>
      <p:pic>
        <p:nvPicPr>
          <p:cNvPr id="6" name="Imagem 5" descr="garbino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0672" y="1988840"/>
            <a:ext cx="2366128" cy="150234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42112" y="6188522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i="1" dirty="0" smtClean="0"/>
              <a:t>www.projetodiretrizes.org.br/.../</a:t>
            </a:r>
            <a:r>
              <a:rPr lang="pt-BR" sz="1200" b="1" i="1" dirty="0" err="1" smtClean="0"/>
              <a:t>hanseniase</a:t>
            </a:r>
            <a:r>
              <a:rPr lang="pt-BR" sz="1200" i="1" dirty="0" err="1" smtClean="0"/>
              <a:t>_</a:t>
            </a:r>
            <a:r>
              <a:rPr lang="pt-BR" sz="1200" b="1" i="1" dirty="0" err="1" smtClean="0"/>
              <a:t>neural</a:t>
            </a:r>
            <a:r>
              <a:rPr lang="pt-BR" sz="1200" i="1" dirty="0" err="1" smtClean="0"/>
              <a:t>_</a:t>
            </a:r>
            <a:r>
              <a:rPr lang="pt-BR" sz="1200" b="1" i="1" dirty="0" err="1" smtClean="0"/>
              <a:t>primaria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7950" y="3821305"/>
            <a:ext cx="1452271" cy="23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47888" cy="1282700"/>
          </a:xfr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Com a introdução do teste </a:t>
            </a:r>
            <a:r>
              <a:rPr lang="pt-BR" sz="2800" i="1" dirty="0" err="1" smtClean="0">
                <a:solidFill>
                  <a:srgbClr val="003300"/>
                </a:solidFill>
                <a:latin typeface="Arial Rounded MT Bold" pitchFamily="34" charset="0"/>
              </a:rPr>
              <a:t>imuno</a:t>
            </a:r>
            <a:r>
              <a:rPr lang="pt-BR" sz="2800" i="1" dirty="0" smtClean="0">
                <a:solidFill>
                  <a:srgbClr val="003300"/>
                </a:solidFill>
                <a:latin typeface="Arial Rounded MT Bold" pitchFamily="34" charset="0"/>
              </a:rPr>
              <a:t> - histoquímico 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com antígeno </a:t>
            </a:r>
            <a:r>
              <a:rPr lang="pt-BR" sz="2800" b="1" dirty="0" smtClean="0">
                <a:solidFill>
                  <a:srgbClr val="003300"/>
                </a:solidFill>
                <a:latin typeface="Arial Rounded MT Bold" pitchFamily="34" charset="0"/>
              </a:rPr>
              <a:t>anti - BCG 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os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Inf</a:t>
            </a:r>
            <a:r>
              <a:rPr lang="pt-BR" sz="2800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Inf</a:t>
            </a:r>
            <a:r>
              <a:rPr lang="pt-BR" sz="2800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inespecificos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, se positivos, passam a </a:t>
            </a: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diagnóstico definido </a:t>
            </a:r>
            <a:r>
              <a:rPr lang="pt-BR" sz="2800" baseline="30000" dirty="0" smtClean="0">
                <a:solidFill>
                  <a:srgbClr val="003300"/>
                </a:solidFill>
                <a:latin typeface="Arial Rounded MT Bold" pitchFamily="34" charset="0"/>
              </a:rPr>
              <a:t>1</a:t>
            </a:r>
            <a:endParaRPr lang="pt-BR" sz="2800" baseline="30000" dirty="0">
              <a:solidFill>
                <a:srgbClr val="003300"/>
              </a:solidFill>
              <a:latin typeface="Arial Rounded MT Bold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05224" y="1909460"/>
            <a:ext cx="8137525" cy="374332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600" b="1" dirty="0" smtClean="0">
                <a:solidFill>
                  <a:srgbClr val="FF0000"/>
                </a:solidFill>
              </a:rPr>
              <a:t>definido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3366FF"/>
                </a:solidFill>
              </a:rPr>
              <a:t>Infiltrado inflamatório </a:t>
            </a:r>
            <a:r>
              <a:rPr lang="pt-BR" sz="2400" dirty="0" err="1" smtClean="0">
                <a:solidFill>
                  <a:srgbClr val="003300"/>
                </a:solidFill>
              </a:rPr>
              <a:t>virchoviano</a:t>
            </a:r>
            <a:r>
              <a:rPr lang="pt-BR" sz="2400" dirty="0" smtClean="0">
                <a:solidFill>
                  <a:srgbClr val="003300"/>
                </a:solidFill>
              </a:rPr>
              <a:t> multibacilar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err="1" smtClean="0">
                <a:solidFill>
                  <a:srgbClr val="3366FF"/>
                </a:solidFill>
              </a:rPr>
              <a:t>Inf</a:t>
            </a:r>
            <a:r>
              <a:rPr lang="pt-BR" sz="2400" dirty="0" smtClean="0">
                <a:solidFill>
                  <a:srgbClr val="3366FF"/>
                </a:solidFill>
              </a:rPr>
              <a:t> inflamatório </a:t>
            </a:r>
            <a:r>
              <a:rPr lang="pt-BR" sz="2400" dirty="0" smtClean="0">
                <a:solidFill>
                  <a:srgbClr val="003300"/>
                </a:solidFill>
              </a:rPr>
              <a:t>dimorfo PB ou MB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669900"/>
                </a:solidFill>
              </a:rPr>
              <a:t> </a:t>
            </a:r>
            <a:r>
              <a:rPr lang="pt-BR" sz="2400" dirty="0" smtClean="0">
                <a:solidFill>
                  <a:srgbClr val="003300"/>
                </a:solidFill>
              </a:rPr>
              <a:t>com padrão Tuberculóide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err="1" smtClean="0">
                <a:solidFill>
                  <a:schemeClr val="tx1"/>
                </a:solidFill>
              </a:rPr>
              <a:t>Inf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Inf</a:t>
            </a:r>
            <a:r>
              <a:rPr lang="pt-BR" sz="2400" dirty="0" smtClean="0">
                <a:solidFill>
                  <a:schemeClr val="tx1"/>
                </a:solidFill>
              </a:rPr>
              <a:t> inespecífico e </a:t>
            </a:r>
            <a:r>
              <a:rPr lang="pt-BR" sz="2400" dirty="0" err="1" smtClean="0">
                <a:solidFill>
                  <a:schemeClr val="tx1"/>
                </a:solidFill>
              </a:rPr>
              <a:t>desmielinização</a:t>
            </a:r>
            <a:r>
              <a:rPr lang="pt-BR" sz="2400" dirty="0" smtClean="0">
                <a:solidFill>
                  <a:schemeClr val="tx1"/>
                </a:solidFill>
              </a:rPr>
              <a:t> e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600" b="1" dirty="0" smtClean="0">
                <a:solidFill>
                  <a:srgbClr val="FF0000"/>
                </a:solidFill>
              </a:rPr>
              <a:t>BCG+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In </a:t>
            </a:r>
            <a:r>
              <a:rPr lang="pt-BR" sz="2400" dirty="0" err="1" smtClean="0">
                <a:solidFill>
                  <a:schemeClr val="tx1"/>
                </a:solidFill>
              </a:rPr>
              <a:t>Inf</a:t>
            </a:r>
            <a:r>
              <a:rPr lang="pt-BR" sz="2400" dirty="0" smtClean="0">
                <a:solidFill>
                  <a:schemeClr val="tx1"/>
                </a:solidFill>
              </a:rPr>
              <a:t> inespecífico endo e </a:t>
            </a:r>
            <a:r>
              <a:rPr lang="pt-BR" sz="2400" dirty="0" err="1" smtClean="0">
                <a:solidFill>
                  <a:schemeClr val="tx1"/>
                </a:solidFill>
              </a:rPr>
              <a:t>perineural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e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600" b="1" dirty="0" smtClean="0">
                <a:solidFill>
                  <a:srgbClr val="FF0000"/>
                </a:solidFill>
              </a:rPr>
              <a:t>BCG+</a:t>
            </a:r>
            <a:endParaRPr lang="pt-BR" sz="26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600" b="1" dirty="0" smtClean="0">
                <a:solidFill>
                  <a:srgbClr val="FF0000"/>
                </a:solidFill>
              </a:rPr>
              <a:t>provável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003300"/>
                </a:solidFill>
              </a:rPr>
              <a:t>Desmielinização isoladamente 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3366FF"/>
                </a:solidFill>
              </a:rPr>
              <a:t>Desmielinização e fibrose  </a:t>
            </a:r>
            <a:r>
              <a:rPr lang="pt-BR" sz="2400" dirty="0">
                <a:solidFill>
                  <a:srgbClr val="3366FF"/>
                </a:solidFill>
              </a:rPr>
              <a:t>endo e perineural </a:t>
            </a:r>
            <a:endParaRPr lang="pt-BR" sz="2400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003300"/>
                </a:solidFill>
              </a:rPr>
              <a:t>fibrose endo e </a:t>
            </a:r>
            <a:r>
              <a:rPr lang="pt-BR" sz="2400" dirty="0" err="1" smtClean="0">
                <a:solidFill>
                  <a:srgbClr val="003300"/>
                </a:solidFill>
              </a:rPr>
              <a:t>perineural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47108" name="CaixaDeTexto 7"/>
          <p:cNvSpPr txBox="1">
            <a:spLocks noChangeArrowheads="1"/>
          </p:cNvSpPr>
          <p:nvPr/>
        </p:nvSpPr>
        <p:spPr bwMode="auto">
          <a:xfrm>
            <a:off x="539552" y="5763262"/>
            <a:ext cx="828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003300"/>
                </a:solidFill>
              </a:rPr>
              <a:t>1. Garbino et al</a:t>
            </a:r>
            <a:r>
              <a:rPr lang="pt-BR" altLang="pt-BR" sz="1200" dirty="0"/>
              <a:t>. </a:t>
            </a:r>
            <a:r>
              <a:rPr lang="pt-BR" altLang="pt-BR" sz="1200" b="1" dirty="0" err="1"/>
              <a:t>Clinical</a:t>
            </a:r>
            <a:r>
              <a:rPr lang="pt-BR" altLang="pt-BR" sz="1200" b="1" dirty="0"/>
              <a:t> and </a:t>
            </a:r>
            <a:r>
              <a:rPr lang="pt-BR" altLang="pt-BR" sz="1200" b="1" dirty="0" err="1"/>
              <a:t>diagnostic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aspects</a:t>
            </a:r>
            <a:r>
              <a:rPr lang="pt-BR" altLang="pt-BR" sz="1200" b="1" dirty="0"/>
              <a:t> of </a:t>
            </a:r>
            <a:r>
              <a:rPr lang="pt-BR" altLang="pt-BR" sz="1200" b="1" dirty="0" err="1"/>
              <a:t>the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primarily</a:t>
            </a:r>
            <a:r>
              <a:rPr lang="pt-BR" altLang="pt-BR" sz="1200" b="1" dirty="0"/>
              <a:t> neural </a:t>
            </a:r>
            <a:r>
              <a:rPr lang="pt-BR" altLang="pt-BR" sz="1200" b="1" dirty="0" err="1"/>
              <a:t>leprosy</a:t>
            </a:r>
            <a:r>
              <a:rPr lang="pt-BR" altLang="pt-BR" sz="1200" dirty="0"/>
              <a:t>. Hansenologia </a:t>
            </a:r>
            <a:r>
              <a:rPr lang="pt-BR" altLang="pt-BR" sz="1200" dirty="0" err="1"/>
              <a:t>Internationalis</a:t>
            </a:r>
            <a:r>
              <a:rPr lang="pt-BR" altLang="pt-BR" sz="1200" dirty="0"/>
              <a:t> (Impresso), Bauru, São Paulo, Brasil, v. 29, n.2, p. 130-136, 2004</a:t>
            </a:r>
          </a:p>
        </p:txBody>
      </p:sp>
      <p:pic>
        <p:nvPicPr>
          <p:cNvPr id="47109" name="Picture 2" descr="Anti BCG NO NER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01" y="2492896"/>
            <a:ext cx="2664147" cy="2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Algoritmos para a investigação de HNP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23528" y="1628800"/>
            <a:ext cx="2304256" cy="16561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Dermato</a:t>
            </a:r>
          </a:p>
          <a:p>
            <a:pPr algn="ctr"/>
            <a:r>
              <a:rPr lang="pt-BR" sz="2000" b="1" dirty="0" smtClean="0"/>
              <a:t>Infecto</a:t>
            </a:r>
          </a:p>
          <a:p>
            <a:pPr algn="ctr"/>
            <a:r>
              <a:rPr lang="pt-BR" sz="2000" b="1" dirty="0" smtClean="0"/>
              <a:t>Hansenologia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3131840" y="1700808"/>
            <a:ext cx="1800200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Anamnese = neuropatia + pele negativa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2699792" y="2276872"/>
            <a:ext cx="28803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23528" y="3789040"/>
            <a:ext cx="2304256" cy="17281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Neurologia</a:t>
            </a:r>
            <a:endParaRPr lang="pt-BR" sz="2400" dirty="0"/>
          </a:p>
        </p:txBody>
      </p:sp>
      <p:sp>
        <p:nvSpPr>
          <p:cNvPr id="14" name="Seta para a direita 13"/>
          <p:cNvSpPr/>
          <p:nvPr/>
        </p:nvSpPr>
        <p:spPr>
          <a:xfrm>
            <a:off x="5148064" y="2204864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228184" y="1700808"/>
            <a:ext cx="1944216" cy="136815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Baciloscopia e biópsia de pele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EXTENSIVAS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2699792" y="458112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131840" y="3789040"/>
            <a:ext cx="1965806" cy="1728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Anamnese 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Mononeuropatia múltipla → </a:t>
            </a:r>
            <a:r>
              <a:rPr lang="pt-B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ENMG</a:t>
            </a:r>
            <a:r>
              <a:rPr lang="pt-B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</a:t>
            </a:r>
            <a:r>
              <a:rPr lang="pt-BR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28184" y="3994768"/>
            <a:ext cx="2160240" cy="15224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Biópsia de nervo –</a:t>
            </a:r>
          </a:p>
          <a:p>
            <a:pPr algn="ctr"/>
            <a:r>
              <a:rPr lang="pt-BR" sz="2400" b="1" dirty="0" smtClean="0"/>
              <a:t> Centro de Referencia</a:t>
            </a:r>
            <a:endParaRPr lang="pt-BR" sz="2400" b="1" dirty="0"/>
          </a:p>
        </p:txBody>
      </p:sp>
      <p:sp>
        <p:nvSpPr>
          <p:cNvPr id="28" name="Seta para baixo 27"/>
          <p:cNvSpPr/>
          <p:nvPr/>
        </p:nvSpPr>
        <p:spPr>
          <a:xfrm rot="13566503">
            <a:off x="5622420" y="3497935"/>
            <a:ext cx="288032" cy="864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 rot="2941232">
            <a:off x="5608489" y="3089627"/>
            <a:ext cx="288032" cy="87417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99592" y="5877272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 smtClean="0">
                <a:hlinkClick r:id="rId2"/>
              </a:rPr>
              <a:t>www.projetodiretrizes.org.br/.../</a:t>
            </a:r>
            <a:r>
              <a:rPr lang="pt-BR" sz="1600" b="1" i="1" dirty="0" err="1" smtClean="0">
                <a:hlinkClick r:id="rId2"/>
              </a:rPr>
              <a:t>hanseniase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neural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primaria</a:t>
            </a:r>
            <a:endParaRPr lang="pt-BR" sz="1600" b="1" i="1" dirty="0" smtClean="0"/>
          </a:p>
          <a:p>
            <a:pPr algn="ctr"/>
            <a:r>
              <a:rPr lang="pt-BR" sz="1600" b="1" i="1" u="sng" dirty="0" err="1" smtClean="0">
                <a:solidFill>
                  <a:srgbClr val="3333FF"/>
                </a:solidFill>
              </a:rPr>
              <a:t>Prymary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neural leprosy –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systematic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review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– </a:t>
            </a:r>
            <a:r>
              <a:rPr lang="pt-BR" sz="1600" u="sng" dirty="0" err="1" smtClean="0">
                <a:hlinkClick r:id="rId3"/>
              </a:rPr>
              <a:t>SciELO</a:t>
            </a:r>
            <a:r>
              <a:rPr lang="pt-BR" sz="1600" u="sng" dirty="0" smtClean="0"/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2" name="Seta para baixo 21"/>
          <p:cNvSpPr/>
          <p:nvPr/>
        </p:nvSpPr>
        <p:spPr>
          <a:xfrm rot="16200000">
            <a:off x="5518899" y="4526402"/>
            <a:ext cx="288032" cy="84209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1632">
            <a:off x="4787900" y="1535113"/>
            <a:ext cx="3513138" cy="4781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2707" name="CaixaDeTexto 7"/>
          <p:cNvSpPr txBox="1">
            <a:spLocks noChangeArrowheads="1"/>
          </p:cNvSpPr>
          <p:nvPr/>
        </p:nvSpPr>
        <p:spPr bwMode="auto">
          <a:xfrm>
            <a:off x="1403648" y="5858324"/>
            <a:ext cx="3419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dirty="0"/>
              <a:t>1ª. Edição com </a:t>
            </a:r>
            <a:r>
              <a:rPr lang="pt-BR" altLang="pt-BR" sz="2000" b="1" dirty="0">
                <a:solidFill>
                  <a:srgbClr val="FF0000"/>
                </a:solidFill>
              </a:rPr>
              <a:t>492</a:t>
            </a:r>
            <a:r>
              <a:rPr lang="pt-BR" altLang="pt-BR" sz="2000" dirty="0"/>
              <a:t> páginas </a:t>
            </a:r>
            <a:r>
              <a:rPr lang="pt-BR" altLang="pt-BR" sz="2000" dirty="0">
                <a:solidFill>
                  <a:srgbClr val="FF0000"/>
                </a:solidFill>
              </a:rPr>
              <a:t>GRATIS</a:t>
            </a:r>
          </a:p>
        </p:txBody>
      </p:sp>
      <p:sp>
        <p:nvSpPr>
          <p:cNvPr id="9" name="CaixaDeTexto 8"/>
          <p:cNvSpPr txBox="1"/>
          <p:nvPr/>
        </p:nvSpPr>
        <p:spPr>
          <a:xfrm rot="21447577">
            <a:off x="338326" y="444020"/>
            <a:ext cx="820891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 err="1"/>
              <a:t>Eleonai</a:t>
            </a:r>
            <a:r>
              <a:rPr lang="pt-BR" dirty="0"/>
              <a:t> Dornelles Alves; Telma Leonel Ferreira; Isaias Nery Ferreira. (Org.). </a:t>
            </a:r>
            <a:r>
              <a:rPr lang="pt-BR" dirty="0">
                <a:solidFill>
                  <a:srgbClr val="FFFF00"/>
                </a:solidFill>
              </a:rPr>
              <a:t>Hanseníase - Avanços e Desafios</a:t>
            </a:r>
            <a:r>
              <a:rPr lang="pt-BR" dirty="0"/>
              <a:t>. 1ed.Brasília: Universidade de Brasília - UnB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4092" y="2964363"/>
            <a:ext cx="4673600" cy="1815882"/>
          </a:xfrm>
          <a:prstGeom prst="rect">
            <a:avLst/>
          </a:prstGeom>
          <a:solidFill>
            <a:srgbClr val="E5E1E7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 smtClean="0"/>
              <a:t>Garbino JA, Marques Jr. W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1600" dirty="0" smtClean="0"/>
              <a:t>A neuropatia da </a:t>
            </a:r>
            <a:r>
              <a:rPr lang="pt-BR" sz="1600" dirty="0" smtClean="0">
                <a:solidFill>
                  <a:schemeClr val="tx1"/>
                </a:solidFill>
              </a:rPr>
              <a:t>hanseníase. p. 215-229. </a:t>
            </a:r>
          </a:p>
          <a:p>
            <a:pPr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1600" b="1" dirty="0">
                <a:solidFill>
                  <a:schemeClr val="tx1"/>
                </a:solidFill>
              </a:rPr>
              <a:t>Marques Jr. W</a:t>
            </a:r>
            <a:r>
              <a:rPr lang="pt-BR" sz="1600" dirty="0">
                <a:solidFill>
                  <a:schemeClr val="tx1"/>
                </a:solidFill>
              </a:rPr>
              <a:t>, </a:t>
            </a:r>
            <a:r>
              <a:rPr lang="pt-BR" sz="1600" b="1" dirty="0">
                <a:solidFill>
                  <a:schemeClr val="tx1"/>
                </a:solidFill>
              </a:rPr>
              <a:t>Garbino JA</a:t>
            </a:r>
            <a:r>
              <a:rPr lang="pt-BR" sz="1600" dirty="0">
                <a:solidFill>
                  <a:schemeClr val="tx1"/>
                </a:solidFill>
              </a:rPr>
              <a:t>. Tratamento Clinico da Neuropatia da Hanseníase: controle das </a:t>
            </a:r>
            <a:r>
              <a:rPr lang="pt-BR" sz="1600" dirty="0">
                <a:solidFill>
                  <a:srgbClr val="FF0000"/>
                </a:solidFill>
              </a:rPr>
              <a:t>reações</a:t>
            </a:r>
            <a:r>
              <a:rPr lang="pt-BR" sz="1600" dirty="0">
                <a:solidFill>
                  <a:schemeClr val="tx1"/>
                </a:solidFill>
              </a:rPr>
              <a:t> com repercussão neurológica e da dor neuropática crônica, p. </a:t>
            </a:r>
            <a:r>
              <a:rPr lang="pt-BR" sz="1600" dirty="0"/>
              <a:t>231-243.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54233" y="4780245"/>
            <a:ext cx="3802598" cy="83099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/>
              <a:t>In: Eleonai Dornelles Alves; Telma Leonel Ferreira; Isaias Nery Ferreira. (Org.). </a:t>
            </a:r>
            <a:r>
              <a:rPr lang="pt-BR" sz="1200" dirty="0" smtClean="0">
                <a:solidFill>
                  <a:srgbClr val="FF0000"/>
                </a:solidFill>
              </a:rPr>
              <a:t>Hanseníase - Avanços e Desafios</a:t>
            </a:r>
            <a:r>
              <a:rPr lang="pt-BR" sz="1200" dirty="0" smtClean="0"/>
              <a:t>. 1ed.Brasília: Universidade de Brasília - UnB</a:t>
            </a:r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04322" y="1674229"/>
            <a:ext cx="564014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Dois Capítulos que consolidam pesquisas brasileiras no campo da </a:t>
            </a:r>
            <a:r>
              <a:rPr lang="pt-BR" sz="2400" b="1" dirty="0" smtClean="0">
                <a:solidFill>
                  <a:srgbClr val="FF0000"/>
                </a:solidFill>
              </a:rPr>
              <a:t>neuropatia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0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267609"/>
            <a:ext cx="1787703" cy="2308324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Subclínico</a:t>
            </a:r>
          </a:p>
          <a:p>
            <a:r>
              <a:rPr lang="pt-BR" b="1" dirty="0" smtClean="0">
                <a:solidFill>
                  <a:srgbClr val="003300"/>
                </a:solidFill>
              </a:rPr>
              <a:t>O </a:t>
            </a:r>
            <a:r>
              <a:rPr lang="pt-BR" b="1" dirty="0">
                <a:solidFill>
                  <a:srgbClr val="003300"/>
                </a:solidFill>
              </a:rPr>
              <a:t>ML infecta</a:t>
            </a:r>
          </a:p>
          <a:p>
            <a:r>
              <a:rPr lang="pt-BR" b="1" dirty="0">
                <a:solidFill>
                  <a:srgbClr val="003300"/>
                </a:solidFill>
              </a:rPr>
              <a:t>a</a:t>
            </a:r>
          </a:p>
          <a:p>
            <a:r>
              <a:rPr lang="pt-BR" b="1" dirty="0">
                <a:solidFill>
                  <a:srgbClr val="003300"/>
                </a:solidFill>
              </a:rPr>
              <a:t>C Schwann</a:t>
            </a:r>
          </a:p>
          <a:p>
            <a:r>
              <a:rPr lang="pt-BR" b="1" dirty="0" err="1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Amielinicas</a:t>
            </a:r>
            <a:r>
              <a:rPr lang="pt-BR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&gt; mielinizadas</a:t>
            </a:r>
            <a:endParaRPr lang="pt-BR" b="1" dirty="0">
              <a:solidFill>
                <a:srgbClr val="0033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solidFill>
                  <a:srgbClr val="3366FF"/>
                </a:solidFill>
                <a:latin typeface="Calibri" pitchFamily="34" charset="0"/>
              </a:rPr>
              <a:t>5 </a:t>
            </a: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até</a:t>
            </a:r>
            <a:r>
              <a:rPr lang="pt-BR" b="1" dirty="0" smtClean="0">
                <a:solidFill>
                  <a:srgbClr val="3366FF"/>
                </a:solidFill>
                <a:latin typeface="Calibri" pitchFamily="34" charset="0"/>
              </a:rPr>
              <a:t> 10 anos</a:t>
            </a:r>
            <a:endParaRPr lang="pt-BR" b="1" dirty="0" smtClean="0">
              <a:solidFill>
                <a:srgbClr val="3366FF"/>
              </a:solidFill>
            </a:endParaRPr>
          </a:p>
          <a:p>
            <a:r>
              <a:rPr lang="pt-BR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↘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6985" y="1274149"/>
            <a:ext cx="2447602" cy="1908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Reações/ </a:t>
            </a:r>
            <a:r>
              <a:rPr lang="pt-BR" sz="2000" b="1" dirty="0" err="1" smtClean="0">
                <a:solidFill>
                  <a:srgbClr val="FF7C80"/>
                </a:solidFill>
              </a:rPr>
              <a:t>reactions</a:t>
            </a:r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3300"/>
                </a:solidFill>
              </a:rPr>
              <a:t>Processo </a:t>
            </a:r>
            <a:r>
              <a:rPr lang="pt-BR" b="1" dirty="0">
                <a:solidFill>
                  <a:srgbClr val="003300"/>
                </a:solidFill>
              </a:rPr>
              <a:t>inflamatório </a:t>
            </a:r>
            <a:r>
              <a:rPr lang="pt-BR" b="1" dirty="0">
                <a:solidFill>
                  <a:srgbClr val="FF0000"/>
                </a:solidFill>
              </a:rPr>
              <a:t>neurites</a:t>
            </a:r>
            <a:r>
              <a:rPr lang="pt-BR" dirty="0" smtClean="0">
                <a:solidFill>
                  <a:srgbClr val="003300"/>
                </a:solidFill>
              </a:rPr>
              <a:t> </a:t>
            </a:r>
            <a:r>
              <a:rPr lang="pt-BR" sz="2000" dirty="0" smtClean="0"/>
              <a:t>sintomas exuberantes </a:t>
            </a:r>
            <a:r>
              <a:rPr lang="pt-BR" sz="2000" dirty="0" smtClean="0">
                <a:solidFill>
                  <a:srgbClr val="FF0000"/>
                </a:solidFill>
              </a:rPr>
              <a:t>(dor)</a:t>
            </a:r>
            <a:endParaRPr lang="pt-BR" sz="2000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srgbClr val="003300"/>
                </a:solidFill>
              </a:rPr>
              <a:t>recorrente 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</a:t>
            </a:r>
            <a:r>
              <a:rPr lang="pt-BR" sz="2000" b="1" dirty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 </a:t>
            </a:r>
            <a:r>
              <a:rPr lang="pt-BR" sz="2000" b="1" dirty="0" smtClean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anos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7125" y="4019587"/>
            <a:ext cx="2793598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endParaRPr lang="pt-BR" sz="2000" b="1" dirty="0">
              <a:solidFill>
                <a:srgbClr val="003300"/>
              </a:solidFill>
            </a:endParaRPr>
          </a:p>
          <a:p>
            <a:r>
              <a:rPr lang="pt-BR" sz="2000" b="1" dirty="0" smtClean="0">
                <a:solidFill>
                  <a:srgbClr val="003300"/>
                </a:solidFill>
              </a:rPr>
              <a:t>Fibrose </a:t>
            </a:r>
            <a:r>
              <a:rPr lang="pt-BR" sz="2000" b="1" dirty="0" err="1">
                <a:solidFill>
                  <a:srgbClr val="003300"/>
                </a:solidFill>
              </a:rPr>
              <a:t>intraneural</a:t>
            </a:r>
            <a:r>
              <a:rPr lang="pt-BR" sz="2000" b="1" dirty="0">
                <a:solidFill>
                  <a:srgbClr val="003300"/>
                </a:solidFill>
              </a:rPr>
              <a:t> </a:t>
            </a:r>
            <a:r>
              <a:rPr lang="pt-BR" sz="2000" dirty="0" smtClean="0">
                <a:solidFill>
                  <a:srgbClr val="003300"/>
                </a:solidFill>
              </a:rPr>
              <a:t>chega a destruir </a:t>
            </a:r>
            <a:r>
              <a:rPr lang="pt-BR" sz="2000" dirty="0">
                <a:solidFill>
                  <a:srgbClr val="FF0000"/>
                </a:solidFill>
              </a:rPr>
              <a:t>todas as fibras</a:t>
            </a:r>
            <a:r>
              <a:rPr lang="pt-BR" sz="2000" dirty="0">
                <a:solidFill>
                  <a:srgbClr val="003300"/>
                </a:solidFill>
              </a:rPr>
              <a:t>/ todo o nervo 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2162" y="5788423"/>
            <a:ext cx="8280921" cy="12003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228600" indent="-228600" algn="just">
              <a:buAutoNum type="arabicPeriod"/>
              <a:defRPr/>
            </a:pPr>
            <a:r>
              <a:rPr lang="pt-BR" sz="1200" dirty="0"/>
              <a:t>Garbino JA. Manejo Clínico das diferentes formas de comprometimento da Neuropatia Hanseniana. Hansenologia </a:t>
            </a:r>
            <a:r>
              <a:rPr lang="pt-BR" sz="1200" dirty="0" err="1"/>
              <a:t>Internationalis</a:t>
            </a:r>
            <a:r>
              <a:rPr lang="pt-BR" sz="1200" dirty="0"/>
              <a:t>, Bauru/SP, v. S, </a:t>
            </a:r>
            <a:r>
              <a:rPr lang="pt-BR" sz="1200" dirty="0" err="1"/>
              <a:t>n.Especial</a:t>
            </a:r>
            <a:r>
              <a:rPr lang="pt-BR" sz="1200" dirty="0"/>
              <a:t>, p. 93-99, 1998. </a:t>
            </a:r>
            <a:endParaRPr lang="pt-BR" sz="1200" dirty="0" smtClean="0"/>
          </a:p>
          <a:p>
            <a:pPr marL="228600" indent="-228600" algn="just">
              <a:buAutoNum type="arabicPeriod"/>
              <a:defRPr/>
            </a:pPr>
            <a:r>
              <a:rPr lang="pt-BR" altLang="pt-BR" sz="1200" dirty="0" smtClean="0">
                <a:solidFill>
                  <a:srgbClr val="003300"/>
                </a:solidFill>
              </a:rPr>
              <a:t>Garbino </a:t>
            </a:r>
            <a:r>
              <a:rPr lang="pt-BR" altLang="pt-BR" sz="1200" dirty="0">
                <a:solidFill>
                  <a:srgbClr val="003300"/>
                </a:solidFill>
              </a:rPr>
              <a:t>et al</a:t>
            </a:r>
            <a:r>
              <a:rPr lang="pt-BR" altLang="pt-BR" sz="1200" dirty="0"/>
              <a:t>. </a:t>
            </a:r>
            <a:r>
              <a:rPr lang="pt-BR" altLang="pt-BR" sz="1200" b="1" dirty="0" err="1"/>
              <a:t>Clinical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and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diagnostic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aspects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of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the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primarily</a:t>
            </a:r>
            <a:r>
              <a:rPr lang="pt-BR" altLang="pt-BR" sz="1200" b="1" dirty="0"/>
              <a:t> neural </a:t>
            </a:r>
            <a:r>
              <a:rPr lang="pt-BR" altLang="pt-BR" sz="1200" b="1" dirty="0" err="1"/>
              <a:t>leprosy</a:t>
            </a:r>
            <a:r>
              <a:rPr lang="pt-BR" altLang="pt-BR" sz="1200" dirty="0"/>
              <a:t>. Hansenologia </a:t>
            </a:r>
            <a:r>
              <a:rPr lang="pt-BR" altLang="pt-BR" sz="1200" dirty="0" err="1"/>
              <a:t>Internationalis</a:t>
            </a:r>
            <a:r>
              <a:rPr lang="pt-BR" altLang="pt-BR" sz="1200" dirty="0"/>
              <a:t> (Impresso), Bauru, São Paulo, Brasil, v. </a:t>
            </a:r>
            <a:r>
              <a:rPr lang="pt-BR" altLang="pt-BR" sz="1200" dirty="0" smtClean="0"/>
              <a:t>29, </a:t>
            </a:r>
            <a:r>
              <a:rPr lang="pt-BR" altLang="pt-BR" sz="1200" dirty="0"/>
              <a:t>2004</a:t>
            </a:r>
          </a:p>
          <a:p>
            <a:pPr marL="228600" indent="-228600" algn="just">
              <a:buAutoNum type="arabicPeriod"/>
              <a:defRPr/>
            </a:pPr>
            <a:endParaRPr lang="pt-BR" altLang="pt-BR" sz="1200" dirty="0" smtClean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188640"/>
            <a:ext cx="842493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 NEUROPATIA DA HANSENÍASE É </a:t>
            </a:r>
            <a:r>
              <a:rPr lang="pt-BR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MULTICAUSAL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66" y="3245018"/>
            <a:ext cx="3034586" cy="22961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33" y="1268760"/>
            <a:ext cx="3578124" cy="2567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395536" y="711860"/>
            <a:ext cx="182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rgbClr val="0070C0"/>
                </a:solidFill>
              </a:rPr>
              <a:t>desmielinizante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76012" y="721091"/>
            <a:ext cx="312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Inflamatória e compressão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56176" y="731512"/>
            <a:ext cx="278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intersticial</a:t>
            </a:r>
            <a:endParaRPr lang="pt-BR" sz="2000" dirty="0"/>
          </a:p>
        </p:txBody>
      </p:sp>
      <p:pic>
        <p:nvPicPr>
          <p:cNvPr id="13" name="Picture 4" descr="expotes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7390"/>
            <a:ext cx="2585414" cy="15278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Programa de Ensino em Neurofisiologia Clínica (PENC) do ILSL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sz="3600" dirty="0" smtClean="0"/>
              <a:t>programa de </a:t>
            </a:r>
            <a:r>
              <a:rPr lang="pt-BR" sz="3600" dirty="0" err="1" smtClean="0"/>
              <a:t>pos-graduação</a:t>
            </a:r>
            <a:r>
              <a:rPr lang="pt-BR" sz="3600" dirty="0" smtClean="0"/>
              <a:t> </a:t>
            </a:r>
            <a:r>
              <a:rPr lang="pt-BR" sz="3600" i="1" dirty="0" smtClean="0"/>
              <a:t>lato senso</a:t>
            </a:r>
            <a:endParaRPr lang="pt-BR" sz="3600" i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768752" cy="122413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Inicio em 2006, comemorando </a:t>
            </a:r>
            <a:r>
              <a:rPr lang="pt-BR" b="1" dirty="0" smtClean="0">
                <a:solidFill>
                  <a:schemeClr val="tx1"/>
                </a:solidFill>
              </a:rPr>
              <a:t>10</a:t>
            </a:r>
            <a:r>
              <a:rPr lang="pt-BR" dirty="0" smtClean="0">
                <a:solidFill>
                  <a:schemeClr val="tx1"/>
                </a:solidFill>
              </a:rPr>
              <a:t> anos neste ano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912768" cy="42484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147" name="CaixaDeTexto 6"/>
          <p:cNvSpPr txBox="1">
            <a:spLocks noChangeArrowheads="1"/>
          </p:cNvSpPr>
          <p:nvPr/>
        </p:nvSpPr>
        <p:spPr bwMode="auto">
          <a:xfrm>
            <a:off x="160811" y="5693646"/>
            <a:ext cx="8642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200" dirty="0" smtClean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smtClean="0">
                <a:latin typeface="+mn-lt"/>
                <a:cs typeface="Times New Roman" panose="02020603050405020304" pitchFamily="18" charset="0"/>
              </a:rPr>
              <a:t>Garbino</a:t>
            </a:r>
            <a:r>
              <a:rPr lang="pt-BR" altLang="pt-BR" sz="1200" dirty="0">
                <a:latin typeface="+mn-lt"/>
                <a:cs typeface="Times New Roman" panose="02020603050405020304" pitchFamily="18" charset="0"/>
              </a:rPr>
              <a:t>, J. A. Neuropatia Hanseniana: Aspectos clínicos, fisiopatológicos, dano neural e regeneração. In: </a:t>
            </a:r>
            <a:r>
              <a:rPr lang="pt-BR" altLang="pt-BR" sz="1200" dirty="0" err="1">
                <a:latin typeface="+mn-lt"/>
                <a:cs typeface="Times New Roman" panose="02020603050405020304" pitchFamily="18" charset="0"/>
              </a:rPr>
              <a:t>Opromolla</a:t>
            </a:r>
            <a:r>
              <a:rPr lang="pt-BR" altLang="pt-BR" sz="1200" dirty="0">
                <a:latin typeface="+mn-lt"/>
                <a:cs typeface="Times New Roman" panose="02020603050405020304" pitchFamily="18" charset="0"/>
              </a:rPr>
              <a:t>, D. V. A. (Org.). Noções de Hansenologia. 1ed.Bauru/SP: Centro de Estudos "Dr. Reynaldo </a:t>
            </a:r>
            <a:r>
              <a:rPr lang="pt-BR" altLang="pt-BR" sz="1200" dirty="0" err="1">
                <a:latin typeface="+mn-lt"/>
                <a:cs typeface="Times New Roman" panose="02020603050405020304" pitchFamily="18" charset="0"/>
              </a:rPr>
              <a:t>Quagliato</a:t>
            </a:r>
            <a:r>
              <a:rPr lang="pt-BR" altLang="pt-BR" sz="1200" dirty="0">
                <a:latin typeface="+mn-lt"/>
                <a:cs typeface="Times New Roman" panose="02020603050405020304" pitchFamily="18" charset="0"/>
              </a:rPr>
              <a:t>", 2000, v. 1, p. 79-89.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53" y="258492"/>
            <a:ext cx="3549538" cy="23064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Elipse 7"/>
          <p:cNvSpPr/>
          <p:nvPr/>
        </p:nvSpPr>
        <p:spPr>
          <a:xfrm>
            <a:off x="3059832" y="1522505"/>
            <a:ext cx="1872208" cy="429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Neurologia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2771800" y="2339944"/>
            <a:ext cx="129614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Fisiatria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4860032" y="3018145"/>
            <a:ext cx="2808312" cy="485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Neurofisiologia Clinica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6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/>
              <a:t>Ensino em Neurofisiologia Clinica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7730"/>
            <a:ext cx="8229600" cy="41052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altLang="pt-BR" b="1" dirty="0" smtClean="0"/>
              <a:t>Cursos Curtos </a:t>
            </a:r>
            <a:r>
              <a:rPr lang="pt-BR" altLang="pt-BR" dirty="0" smtClean="0"/>
              <a:t>....                        4 </a:t>
            </a:r>
          </a:p>
          <a:p>
            <a:pPr lvl="1">
              <a:defRPr/>
            </a:pPr>
            <a:r>
              <a:rPr lang="pt-BR" altLang="pt-BR" b="1" dirty="0" smtClean="0">
                <a:solidFill>
                  <a:srgbClr val="FF5050"/>
                </a:solidFill>
              </a:rPr>
              <a:t>ENMG Avançada</a:t>
            </a:r>
            <a:r>
              <a:rPr lang="pt-BR" altLang="pt-BR" b="1" dirty="0" smtClean="0">
                <a:solidFill>
                  <a:srgbClr val="FF7C80"/>
                </a:solidFill>
              </a:rPr>
              <a:t> </a:t>
            </a:r>
            <a:r>
              <a:rPr lang="pt-BR" altLang="pt-BR" dirty="0" smtClean="0"/>
              <a:t>.....                     3</a:t>
            </a:r>
          </a:p>
          <a:p>
            <a:pPr lvl="1">
              <a:defRPr/>
            </a:pPr>
            <a:r>
              <a:rPr lang="pt-BR" altLang="pt-BR" dirty="0" smtClean="0"/>
              <a:t> Neurofisiologia Clinica Básica ..  1</a:t>
            </a:r>
          </a:p>
          <a:p>
            <a:pPr>
              <a:defRPr/>
            </a:pPr>
            <a:r>
              <a:rPr lang="pt-BR" altLang="pt-BR" b="1" dirty="0" smtClean="0"/>
              <a:t>Estágios longos</a:t>
            </a:r>
          </a:p>
          <a:p>
            <a:pPr marL="400050" lvl="1" indent="0">
              <a:buNone/>
              <a:defRPr/>
            </a:pPr>
            <a:r>
              <a:rPr lang="pt-BR" altLang="pt-BR" b="1" dirty="0" smtClean="0">
                <a:solidFill>
                  <a:srgbClr val="FF0000"/>
                </a:solidFill>
              </a:rPr>
              <a:t>Pós-graduação</a:t>
            </a:r>
            <a:r>
              <a:rPr lang="pt-BR" altLang="pt-BR" dirty="0" smtClean="0"/>
              <a:t>: 12 alunos (2007 – 2016)</a:t>
            </a:r>
          </a:p>
          <a:p>
            <a:pPr lvl="1">
              <a:defRPr/>
            </a:pPr>
            <a:r>
              <a:rPr lang="pt-BR" altLang="pt-BR" dirty="0" smtClean="0"/>
              <a:t>Tempo Parcial (2 anos) ...        6</a:t>
            </a:r>
          </a:p>
          <a:p>
            <a:pPr lvl="1">
              <a:defRPr/>
            </a:pPr>
            <a:r>
              <a:rPr lang="pt-BR" altLang="pt-BR" dirty="0" smtClean="0"/>
              <a:t>Tempo Integral (1 ano) ...        6</a:t>
            </a:r>
          </a:p>
          <a:p>
            <a:pPr>
              <a:defRPr/>
            </a:pPr>
            <a:r>
              <a:rPr lang="pt-BR" altLang="pt-BR" b="1" dirty="0" smtClean="0"/>
              <a:t>Estágios menores </a:t>
            </a:r>
            <a:r>
              <a:rPr lang="pt-BR" altLang="pt-BR" dirty="0" smtClean="0"/>
              <a:t>...            24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dirty="0" smtClean="0"/>
          </a:p>
          <a:p>
            <a:pPr lvl="1">
              <a:defRPr/>
            </a:pPr>
            <a:endParaRPr lang="pt-BR" altLang="pt-BR" dirty="0" smtClean="0"/>
          </a:p>
          <a:p>
            <a:pPr lvl="1">
              <a:defRPr/>
            </a:pPr>
            <a:endParaRPr lang="pt-BR" altLang="pt-BR" dirty="0" smtClean="0"/>
          </a:p>
          <a:p>
            <a:pPr>
              <a:defRPr/>
            </a:pPr>
            <a:endParaRPr lang="pt-BR" altLang="pt-BR" dirty="0" smtClean="0"/>
          </a:p>
          <a:p>
            <a:pPr>
              <a:defRPr/>
            </a:pPr>
            <a:endParaRPr lang="pt-BR" altLang="pt-BR" dirty="0" smtClean="0"/>
          </a:p>
        </p:txBody>
      </p:sp>
      <p:sp>
        <p:nvSpPr>
          <p:cNvPr id="7172" name="CaixaDeTexto 1"/>
          <p:cNvSpPr txBox="1">
            <a:spLocks noChangeArrowheads="1"/>
          </p:cNvSpPr>
          <p:nvPr/>
        </p:nvSpPr>
        <p:spPr bwMode="auto">
          <a:xfrm>
            <a:off x="287338" y="5805264"/>
            <a:ext cx="860514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Duerksen</a:t>
            </a:r>
            <a:r>
              <a:rPr lang="pt-BR" altLang="pt-BR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F</a:t>
            </a:r>
            <a:r>
              <a:rPr lang="pt-BR" altLang="pt-BR" sz="1200" dirty="0" smtClean="0">
                <a:latin typeface="Arial" panose="020B0604020202020204" pitchFamily="34" charset="0"/>
              </a:rPr>
              <a:t>, Opromolla DVA, Virmond M, Garbino</a:t>
            </a:r>
            <a:r>
              <a:rPr lang="pt-BR" altLang="pt-BR" sz="1200" b="1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>
                <a:latin typeface="Arial" panose="020B0604020202020204" pitchFamily="34" charset="0"/>
              </a:rPr>
              <a:t>JA. </a:t>
            </a:r>
            <a:r>
              <a:rPr lang="pt-BR" altLang="pt-BR" sz="1200" dirty="0" err="1">
                <a:latin typeface="Arial" panose="020B0604020202020204" pitchFamily="34" charset="0"/>
              </a:rPr>
              <a:t>Teaching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</a:rPr>
              <a:t>and</a:t>
            </a:r>
            <a:r>
              <a:rPr lang="pt-BR" altLang="pt-BR" sz="1200" dirty="0">
                <a:latin typeface="Arial" panose="020B0604020202020204" pitchFamily="34" charset="0"/>
              </a:rPr>
              <a:t> training for </a:t>
            </a:r>
            <a:r>
              <a:rPr lang="pt-BR" altLang="pt-BR" sz="1200" dirty="0" err="1">
                <a:latin typeface="Arial" panose="020B0604020202020204" pitchFamily="34" charset="0"/>
              </a:rPr>
              <a:t>surgical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</a:rPr>
              <a:t>rehabilitation</a:t>
            </a:r>
            <a:r>
              <a:rPr lang="pt-BR" altLang="pt-BR" sz="1200" dirty="0">
                <a:latin typeface="Arial" panose="020B0604020202020204" pitchFamily="34" charset="0"/>
              </a:rPr>
              <a:t> in </a:t>
            </a:r>
            <a:r>
              <a:rPr lang="pt-BR" altLang="pt-BR" sz="1200" dirty="0" err="1">
                <a:latin typeface="Arial" panose="020B0604020202020204" pitchFamily="34" charset="0"/>
              </a:rPr>
              <a:t>hanseniasis</a:t>
            </a:r>
            <a:r>
              <a:rPr lang="pt-BR" altLang="pt-BR" sz="1200" dirty="0">
                <a:latin typeface="Arial" panose="020B0604020202020204" pitchFamily="34" charset="0"/>
              </a:rPr>
              <a:t>: </a:t>
            </a:r>
            <a:r>
              <a:rPr lang="pt-BR" altLang="pt-BR" sz="1200" dirty="0" err="1">
                <a:latin typeface="Arial" panose="020B0604020202020204" pitchFamily="34" charset="0"/>
              </a:rPr>
              <a:t>results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  <a:r>
              <a:rPr lang="pt-BR" altLang="pt-BR" sz="1200" b="1" dirty="0">
                <a:latin typeface="Arial" panose="020B0604020202020204" pitchFamily="34" charset="0"/>
              </a:rPr>
              <a:t>20 </a:t>
            </a:r>
            <a:r>
              <a:rPr lang="pt-BR" altLang="pt-BR" sz="1200" b="1" dirty="0" err="1">
                <a:latin typeface="Arial" panose="020B0604020202020204" pitchFamily="34" charset="0"/>
              </a:rPr>
              <a:t>years</a:t>
            </a:r>
            <a:r>
              <a:rPr lang="pt-BR" altLang="pt-BR" sz="1200" b="1" dirty="0">
                <a:latin typeface="Arial" panose="020B0604020202020204" pitchFamily="34" charset="0"/>
              </a:rPr>
              <a:t> </a:t>
            </a:r>
            <a:r>
              <a:rPr lang="pt-BR" altLang="pt-BR" sz="1200" b="1" dirty="0" err="1">
                <a:latin typeface="Arial" panose="020B0604020202020204" pitchFamily="34" charset="0"/>
              </a:rPr>
              <a:t>activities</a:t>
            </a:r>
            <a:r>
              <a:rPr lang="pt-BR" altLang="pt-BR" sz="1200" b="1" dirty="0">
                <a:latin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</a:rPr>
              <a:t>the</a:t>
            </a:r>
            <a:r>
              <a:rPr lang="pt-BR" altLang="pt-BR" sz="1200" dirty="0">
                <a:latin typeface="Arial" panose="020B0604020202020204" pitchFamily="34" charset="0"/>
              </a:rPr>
              <a:t> Instituto Lauro de Souza Lima in South </a:t>
            </a:r>
            <a:r>
              <a:rPr lang="pt-BR" altLang="pt-BR" sz="1200" dirty="0" smtClean="0">
                <a:latin typeface="Arial" panose="020B0604020202020204" pitchFamily="34" charset="0"/>
              </a:rPr>
              <a:t>América. </a:t>
            </a:r>
            <a:r>
              <a:rPr lang="pt-BR" altLang="pt-BR" sz="1200" i="1" dirty="0">
                <a:latin typeface="Arial" panose="020B0604020202020204" pitchFamily="34" charset="0"/>
              </a:rPr>
              <a:t>Hansenologia </a:t>
            </a:r>
            <a:r>
              <a:rPr lang="pt-BR" altLang="pt-BR" sz="1200" i="1" dirty="0" err="1">
                <a:latin typeface="Arial" panose="020B0604020202020204" pitchFamily="34" charset="0"/>
              </a:rPr>
              <a:t>Internationalis</a:t>
            </a:r>
            <a:r>
              <a:rPr lang="pt-BR" altLang="pt-BR" sz="1200" dirty="0">
                <a:latin typeface="Arial" panose="020B0604020202020204" pitchFamily="34" charset="0"/>
              </a:rPr>
              <a:t>, Bauru/SP, v. 24, n.1, p. 55-65, </a:t>
            </a:r>
            <a:r>
              <a:rPr lang="pt-BR" altLang="pt-BR" sz="1200" dirty="0" smtClean="0">
                <a:latin typeface="Arial" panose="020B0604020202020204" pitchFamily="34" charset="0"/>
              </a:rPr>
              <a:t>1999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949247"/>
              </p:ext>
            </p:extLst>
          </p:nvPr>
        </p:nvGraphicFramePr>
        <p:xfrm>
          <a:off x="683568" y="844290"/>
          <a:ext cx="6408712" cy="445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Foto do Photo Editor" r:id="rId3" imgW="7246690" imgH="5320724" progId="MSPhotoEd.3">
                  <p:embed/>
                </p:oleObj>
              </mc:Choice>
              <mc:Fallback>
                <p:oleObj name="Foto do Photo Editor" r:id="rId3" imgW="7246690" imgH="53207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844290"/>
                        <a:ext cx="6408712" cy="4456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27584" y="404664"/>
            <a:ext cx="2088232" cy="64633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Hospital São Julião     Campo Grande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501083" y="1038192"/>
            <a:ext cx="3890127" cy="83099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 sz="1600" dirty="0" err="1">
                <a:solidFill>
                  <a:srgbClr val="1147DF"/>
                </a:solidFill>
                <a:latin typeface="Arial Rounded MT Bold" panose="020F0704030504030204" pitchFamily="34" charset="0"/>
              </a:rPr>
              <a:t>Participação</a:t>
            </a:r>
            <a:r>
              <a:rPr lang="en-GB" altLang="pt-BR" sz="1600" dirty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sz="1600" dirty="0" err="1">
                <a:solidFill>
                  <a:srgbClr val="1147DF"/>
                </a:solidFill>
                <a:latin typeface="Arial Rounded MT Bold" panose="020F0704030504030204" pitchFamily="34" charset="0"/>
              </a:rPr>
              <a:t>nos</a:t>
            </a:r>
            <a:r>
              <a:rPr lang="en-GB" altLang="pt-BR" sz="1600" dirty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sz="1600" dirty="0" err="1">
                <a:solidFill>
                  <a:srgbClr val="1147DF"/>
                </a:solidFill>
                <a:latin typeface="Arial Rounded MT Bold" panose="020F0704030504030204" pitchFamily="34" charset="0"/>
              </a:rPr>
              <a:t>eventos</a:t>
            </a:r>
            <a:r>
              <a:rPr lang="en-GB" altLang="pt-BR" sz="1600" dirty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sz="1600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internacionais</a:t>
            </a:r>
            <a:r>
              <a:rPr lang="en-GB" altLang="pt-BR" sz="1600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sz="1600" dirty="0" err="1">
                <a:solidFill>
                  <a:srgbClr val="1147DF"/>
                </a:solidFill>
                <a:latin typeface="Arial Rounded MT Bold" panose="020F0704030504030204" pitchFamily="34" charset="0"/>
              </a:rPr>
              <a:t>Brasil-Itállia</a:t>
            </a:r>
            <a:r>
              <a:rPr lang="en-GB" altLang="pt-BR" sz="1600" dirty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sz="1600" dirty="0" err="1">
                <a:solidFill>
                  <a:srgbClr val="1147DF"/>
                </a:solidFill>
                <a:latin typeface="Arial Rounded MT Bold" panose="020F0704030504030204" pitchFamily="34" charset="0"/>
              </a:rPr>
              <a:t>em</a:t>
            </a:r>
            <a:r>
              <a:rPr lang="en-GB" altLang="pt-BR" sz="1600" dirty="0">
                <a:solidFill>
                  <a:srgbClr val="1147DF"/>
                </a:solidFill>
                <a:latin typeface="Arial Rounded MT Bold" panose="020F0704030504030204" pitchFamily="34" charset="0"/>
              </a:rPr>
              <a:t> Campo Grande </a:t>
            </a:r>
            <a:r>
              <a:rPr lang="en-GB" altLang="pt-BR" sz="1600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sz="1600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desde</a:t>
            </a:r>
            <a:r>
              <a:rPr lang="en-GB" altLang="pt-BR" sz="1600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1998</a:t>
            </a:r>
            <a:endParaRPr lang="en-GB" altLang="pt-BR" sz="1600" dirty="0">
              <a:solidFill>
                <a:srgbClr val="1147D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64793" y="4124693"/>
            <a:ext cx="4475559" cy="147732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Agora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vemos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a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conclusão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esse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projeto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tão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esperado</a:t>
            </a:r>
            <a:r>
              <a:rPr lang="en-GB" altLang="pt-BR" b="1" baseline="30000" dirty="0">
                <a:solidFill>
                  <a:srgbClr val="1147DF"/>
                </a:solidFill>
                <a:latin typeface="Arial Rounded MT Bold" panose="020F0704030504030204" pitchFamily="34" charset="0"/>
              </a:rPr>
              <a:t>1</a:t>
            </a:r>
            <a:r>
              <a:rPr lang="en-GB" altLang="pt-BR" dirty="0">
                <a:solidFill>
                  <a:srgbClr val="1147DF"/>
                </a:solidFill>
                <a:latin typeface="Arial Rounded MT Bold" panose="020F0704030504030204" pitchFamily="34" charset="0"/>
              </a:rPr>
              <a:t> . 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A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qual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se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deve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a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escolha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u="sng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inteligente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do </a:t>
            </a:r>
            <a:r>
              <a:rPr lang="en-GB" altLang="pt-BR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Dr.</a:t>
            </a:r>
            <a:r>
              <a:rPr lang="en-GB" altLang="pt-BR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Dante </a:t>
            </a:r>
            <a:r>
              <a:rPr lang="en-GB" altLang="pt-BR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Hardoim</a:t>
            </a:r>
            <a:r>
              <a:rPr lang="en-GB" altLang="pt-BR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aliada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a </a:t>
            </a:r>
            <a:r>
              <a:rPr lang="en-GB" altLang="pt-BR" u="sng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persistencia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da </a:t>
            </a:r>
            <a:r>
              <a:rPr lang="en-GB" altLang="pt-BR" dirty="0" err="1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direção</a:t>
            </a:r>
            <a:r>
              <a:rPr lang="en-GB" altLang="pt-BR" dirty="0" smtClean="0">
                <a:solidFill>
                  <a:srgbClr val="1147DF"/>
                </a:solidFill>
                <a:latin typeface="Arial Rounded MT Bold" panose="020F0704030504030204" pitchFamily="34" charset="0"/>
              </a:rPr>
              <a:t> do </a:t>
            </a:r>
            <a:r>
              <a:rPr lang="en-GB" altLang="pt-BR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Hospital São </a:t>
            </a:r>
            <a:r>
              <a:rPr lang="en-GB" altLang="pt-BR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Julião</a:t>
            </a:r>
            <a:r>
              <a:rPr lang="en-GB" altLang="pt-BR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4306" y="590283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1. Garbino JA. </a:t>
            </a:r>
            <a:r>
              <a:rPr lang="pt-BR" sz="1200" b="1" dirty="0" err="1" smtClean="0"/>
              <a:t>First</a:t>
            </a:r>
            <a:r>
              <a:rPr lang="pt-BR" sz="1200" b="1" dirty="0" smtClean="0"/>
              <a:t> </a:t>
            </a:r>
            <a:r>
              <a:rPr lang="pt-BR" sz="1200" b="1" dirty="0" err="1"/>
              <a:t>brazilian</a:t>
            </a:r>
            <a:r>
              <a:rPr lang="pt-BR" sz="1200" b="1" dirty="0"/>
              <a:t> </a:t>
            </a:r>
            <a:r>
              <a:rPr lang="pt-BR" sz="1200" b="1" dirty="0" err="1"/>
              <a:t>electromyography</a:t>
            </a:r>
            <a:r>
              <a:rPr lang="pt-BR" sz="1200" b="1" dirty="0"/>
              <a:t> network </a:t>
            </a:r>
            <a:r>
              <a:rPr lang="pt-BR" sz="1200" b="1" dirty="0" err="1"/>
              <a:t>between</a:t>
            </a:r>
            <a:r>
              <a:rPr lang="pt-BR" sz="1200" b="1" dirty="0"/>
              <a:t> </a:t>
            </a:r>
            <a:r>
              <a:rPr lang="pt-BR" sz="1200" b="1" dirty="0" err="1"/>
              <a:t>Hansen´s</a:t>
            </a:r>
            <a:r>
              <a:rPr lang="pt-BR" sz="1200" b="1" dirty="0"/>
              <a:t> </a:t>
            </a:r>
            <a:r>
              <a:rPr lang="pt-BR" sz="1200" b="1" dirty="0" err="1"/>
              <a:t>Disease</a:t>
            </a:r>
            <a:r>
              <a:rPr lang="pt-BR" sz="1200" b="1" dirty="0"/>
              <a:t> Centers</a:t>
            </a:r>
            <a:r>
              <a:rPr lang="pt-BR" sz="1200" dirty="0"/>
              <a:t>. In: </a:t>
            </a:r>
            <a:r>
              <a:rPr lang="pt-BR" sz="1200" b="1" dirty="0"/>
              <a:t>15th </a:t>
            </a:r>
            <a:r>
              <a:rPr lang="pt-BR" sz="1200" b="1" dirty="0" err="1"/>
              <a:t>International</a:t>
            </a:r>
            <a:r>
              <a:rPr lang="pt-BR" sz="1200" b="1" dirty="0"/>
              <a:t> </a:t>
            </a:r>
            <a:r>
              <a:rPr lang="pt-BR" sz="1200" b="1" dirty="0" err="1"/>
              <a:t>Leprosy</a:t>
            </a:r>
            <a:r>
              <a:rPr lang="pt-BR" sz="1200" b="1" dirty="0"/>
              <a:t> </a:t>
            </a:r>
            <a:r>
              <a:rPr lang="pt-BR" sz="1200" b="1" dirty="0" err="1"/>
              <a:t>Congress</a:t>
            </a:r>
            <a:r>
              <a:rPr lang="pt-BR" sz="1200" dirty="0"/>
              <a:t>, 1998, Beijing. Abstracts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Congress</a:t>
            </a:r>
            <a:r>
              <a:rPr lang="pt-BR" sz="1200" dirty="0"/>
              <a:t> </a:t>
            </a:r>
            <a:r>
              <a:rPr lang="pt-BR" sz="1200" dirty="0" err="1"/>
              <a:t>Papers</a:t>
            </a:r>
            <a:r>
              <a:rPr lang="pt-BR" sz="1200" dirty="0"/>
              <a:t>. Baton Rouge, LA 70894, USA: </a:t>
            </a:r>
            <a:r>
              <a:rPr lang="pt-BR" sz="1200" dirty="0" err="1"/>
              <a:t>International</a:t>
            </a:r>
            <a:r>
              <a:rPr lang="pt-BR" sz="1200" dirty="0"/>
              <a:t> </a:t>
            </a:r>
            <a:r>
              <a:rPr lang="pt-BR" sz="1200" dirty="0" err="1"/>
              <a:t>Journal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Leprosy</a:t>
            </a:r>
            <a:r>
              <a:rPr lang="pt-BR" sz="1200" dirty="0"/>
              <a:t>, 1998. v. I. p. 141A-141A.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74070" y="2404593"/>
            <a:ext cx="39604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1147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Lauro de Souza Lima Bauru</a:t>
            </a:r>
            <a:endParaRPr lang="pt-BR" b="1" dirty="0">
              <a:solidFill>
                <a:srgbClr val="1147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03544" y="332656"/>
            <a:ext cx="8229600" cy="1143000"/>
          </a:xfrm>
        </p:spPr>
        <p:txBody>
          <a:bodyPr>
            <a:noAutofit/>
          </a:bodyPr>
          <a:lstStyle/>
          <a:p>
            <a:r>
              <a:rPr lang="pt-BR" altLang="pt-BR" sz="3600" dirty="0" smtClean="0"/>
              <a:t>Espectro das inflamações - </a:t>
            </a:r>
            <a:r>
              <a:rPr lang="pt-BR" altLang="pt-BR" sz="3600" dirty="0" smtClean="0">
                <a:solidFill>
                  <a:srgbClr val="FF0000"/>
                </a:solidFill>
              </a:rPr>
              <a:t>Neurites</a:t>
            </a:r>
            <a:r>
              <a:rPr lang="pt-BR" altLang="pt-BR" sz="3600" dirty="0" smtClean="0"/>
              <a:t>: imunidade individual dependente </a:t>
            </a:r>
            <a:r>
              <a:rPr lang="pt-BR" altLang="pt-BR" sz="3600" b="1" baseline="30000" dirty="0" smtClean="0"/>
              <a:t>1</a:t>
            </a:r>
            <a:endParaRPr lang="pt-BR" sz="3600" b="1" baseline="30000" dirty="0"/>
          </a:p>
        </p:txBody>
      </p:sp>
      <p:sp>
        <p:nvSpPr>
          <p:cNvPr id="7" name="CaixaDeTexto 5"/>
          <p:cNvSpPr txBox="1">
            <a:spLocks noGrp="1" noChangeArrowheads="1"/>
          </p:cNvSpPr>
          <p:nvPr>
            <p:ph idx="1"/>
          </p:nvPr>
        </p:nvSpPr>
        <p:spPr bwMode="auto">
          <a:xfrm>
            <a:off x="532776" y="1628800"/>
            <a:ext cx="8280920" cy="3785652"/>
          </a:xfrm>
          <a:prstGeom prst="rect">
            <a:avLst/>
          </a:prstGeom>
          <a:ln w="1270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24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Paucibacilar</a:t>
            </a:r>
            <a:r>
              <a:rPr lang="pt-BR" alt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altLang="pt-BR" sz="24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4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tuberculoide</a:t>
            </a:r>
            <a:r>
              <a:rPr lang="pt-BR" altLang="pt-BR" sz="24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400" dirty="0" smtClean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(T) → </a:t>
            </a:r>
            <a:r>
              <a:rPr lang="pt-BR" altLang="pt-BR" sz="2400" dirty="0" err="1">
                <a:ea typeface="Calibri" panose="020F0502020204030204" pitchFamily="34" charset="0"/>
                <a:cs typeface="Calibri" panose="020F0502020204030204" pitchFamily="34" charset="0"/>
              </a:rPr>
              <a:t>Multibacilar</a:t>
            </a:r>
            <a:r>
              <a:rPr lang="pt-BR" alt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altLang="pt-BR" sz="24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4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dimorfos</a:t>
            </a:r>
            <a:r>
              <a:rPr lang="pt-BR" altLang="pt-BR" sz="24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altLang="pt-BR" sz="2400" dirty="0" err="1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virchowianos</a:t>
            </a:r>
            <a:r>
              <a:rPr lang="pt-BR" altLang="pt-BR" sz="2400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(V)</a:t>
            </a:r>
            <a:endParaRPr lang="pt-BR" altLang="pt-BR" sz="24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/>
              <a:t>Um </a:t>
            </a:r>
            <a:r>
              <a:rPr lang="pt-BR" altLang="pt-BR" sz="2400" dirty="0"/>
              <a:t>nervo </a:t>
            </a:r>
            <a:r>
              <a:rPr lang="pt-BR" altLang="pt-BR" sz="2400" dirty="0" smtClean="0">
                <a:solidFill>
                  <a:srgbClr val="FF0000"/>
                </a:solidFill>
              </a:rPr>
              <a:t>mononeuropatia</a:t>
            </a:r>
            <a:r>
              <a:rPr lang="pt-BR" altLang="pt-BR" sz="2400" dirty="0" smtClean="0"/>
              <a:t> </a:t>
            </a:r>
            <a:r>
              <a:rPr lang="pt-BR" altLang="pt-B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alt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muitos </a:t>
            </a:r>
            <a:r>
              <a:rPr lang="pt-BR" altLang="pt-B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nervos </a:t>
            </a:r>
            <a:r>
              <a:rPr lang="pt-BR" altLang="pt-BR" sz="2400" dirty="0" smtClean="0">
                <a:solidFill>
                  <a:srgbClr val="FF0000"/>
                </a:solidFill>
              </a:rPr>
              <a:t>mononeuropatia múltipla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altLang="pt-BR" sz="2400" dirty="0"/>
              <a:t>Reações:</a:t>
            </a:r>
            <a:r>
              <a:rPr lang="pt-BR" altLang="pt-BR" sz="2400" dirty="0">
                <a:solidFill>
                  <a:schemeClr val="tx2"/>
                </a:solidFill>
              </a:rPr>
              <a:t> </a:t>
            </a:r>
            <a:r>
              <a:rPr lang="pt-BR" altLang="pt-BR" sz="2400" b="1" dirty="0" smtClean="0">
                <a:solidFill>
                  <a:srgbClr val="003399"/>
                </a:solidFill>
              </a:rPr>
              <a:t>Tipo 1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 err="1" smtClean="0"/>
              <a:t>tuberc</a:t>
            </a:r>
            <a:r>
              <a:rPr lang="pt-BR" altLang="pt-BR" sz="2400" dirty="0" smtClean="0"/>
              <a:t> e </a:t>
            </a:r>
            <a:r>
              <a:rPr lang="pt-BR" altLang="pt-BR" sz="2400" dirty="0" err="1" smtClean="0"/>
              <a:t>dimorfos</a:t>
            </a:r>
            <a:r>
              <a:rPr lang="pt-BR" altLang="pt-BR" sz="2400" dirty="0" smtClean="0"/>
              <a:t> T e V (3 </a:t>
            </a:r>
            <a:r>
              <a:rPr lang="pt-BR" altLang="pt-BR" sz="2400" dirty="0"/>
              <a:t>a &gt; de </a:t>
            </a:r>
            <a:r>
              <a:rPr lang="pt-BR" altLang="pt-BR" sz="2400" dirty="0">
                <a:solidFill>
                  <a:srgbClr val="FF0000"/>
                </a:solidFill>
              </a:rPr>
              <a:t>6 </a:t>
            </a:r>
            <a:r>
              <a:rPr lang="pt-BR" altLang="pt-BR" sz="2400" dirty="0" smtClean="0">
                <a:solidFill>
                  <a:srgbClr val="FF0000"/>
                </a:solidFill>
              </a:rPr>
              <a:t>meses</a:t>
            </a:r>
            <a:r>
              <a:rPr lang="pt-BR" altLang="pt-BR" sz="2400" dirty="0" smtClean="0"/>
              <a:t>)</a:t>
            </a:r>
            <a:r>
              <a:rPr lang="pt-BR" altLang="pt-BR" sz="2400" b="1" baseline="30000" dirty="0" smtClean="0"/>
              <a:t>2</a:t>
            </a:r>
            <a:r>
              <a:rPr lang="pt-BR" altLang="pt-BR" sz="2400" dirty="0" smtClean="0"/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pt-BR" altLang="pt-B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altLang="pt-BR" sz="2400" dirty="0" smtClean="0">
                <a:solidFill>
                  <a:srgbClr val="003399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pt-BR" altLang="pt-BR" sz="2400" b="1" dirty="0" smtClean="0">
                <a:solidFill>
                  <a:srgbClr val="FF0000"/>
                </a:solidFill>
              </a:rPr>
              <a:t>Tipo 2 </a:t>
            </a:r>
            <a:r>
              <a:rPr lang="pt-BR" altLang="pt-BR" sz="2400" dirty="0" err="1" smtClean="0"/>
              <a:t>virchowianos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 smtClean="0"/>
              <a:t>(</a:t>
            </a:r>
            <a:r>
              <a:rPr lang="pt-BR" altLang="pt-BR" sz="2400" dirty="0" smtClean="0">
                <a:solidFill>
                  <a:srgbClr val="FF0000"/>
                </a:solidFill>
              </a:rPr>
              <a:t>1 mês</a:t>
            </a:r>
            <a:r>
              <a:rPr lang="pt-BR" altLang="pt-BR" sz="2400" dirty="0" smtClean="0"/>
              <a:t>)</a:t>
            </a:r>
            <a:r>
              <a:rPr lang="pt-BR" altLang="pt-BR" sz="2400" b="1" baseline="30000" dirty="0"/>
              <a:t> 2</a:t>
            </a:r>
            <a:endParaRPr lang="pt-BR" alt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61930" y="5534768"/>
            <a:ext cx="8359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1.</a:t>
            </a:r>
            <a:r>
              <a:rPr lang="pt-BR" altLang="pt-BR" sz="1100" dirty="0" smtClean="0">
                <a:sym typeface="Symbol" panose="05050102010706020507" pitchFamily="18" charset="2"/>
              </a:rPr>
              <a:t> </a:t>
            </a:r>
            <a:r>
              <a:rPr lang="pt-BR" altLang="pt-BR" sz="1200" dirty="0"/>
              <a:t>Garbino JA. </a:t>
            </a:r>
            <a:r>
              <a:rPr lang="pt-BR" altLang="pt-BR" sz="1200" b="1" dirty="0"/>
              <a:t>Neuropatia Hanseniana</a:t>
            </a:r>
            <a:r>
              <a:rPr lang="pt-BR" altLang="pt-BR" sz="1200" dirty="0">
                <a:cs typeface="Times New Roman" panose="02020603050405020304" pitchFamily="18" charset="0"/>
              </a:rPr>
              <a:t>: Aspectos clínicos, fisiopatológicos, dano neural e regeneração.</a:t>
            </a:r>
            <a:r>
              <a:rPr lang="pt-BR" altLang="pt-BR" sz="1200" dirty="0"/>
              <a:t> In: Opromolla DVA. Noções de Hansenologia. 2000</a:t>
            </a:r>
          </a:p>
          <a:p>
            <a:r>
              <a:rPr lang="pt-BR" sz="1200" dirty="0" smtClean="0"/>
              <a:t>2. Marques </a:t>
            </a:r>
            <a:r>
              <a:rPr lang="pt-BR" sz="1200" dirty="0" err="1"/>
              <a:t>JrW</a:t>
            </a:r>
            <a:r>
              <a:rPr lang="pt-BR" sz="1200" dirty="0"/>
              <a:t>, Garbino J A. </a:t>
            </a:r>
            <a:r>
              <a:rPr lang="pt-BR" sz="1200" dirty="0">
                <a:solidFill>
                  <a:srgbClr val="FF0000"/>
                </a:solidFill>
              </a:rPr>
              <a:t>Neurites da Hanseníase</a:t>
            </a:r>
            <a:r>
              <a:rPr lang="pt-BR" sz="1200" dirty="0"/>
              <a:t>. In: Sebastião Eurico de Melo-Souza; Eliseu </a:t>
            </a:r>
            <a:r>
              <a:rPr lang="pt-BR" sz="1200" dirty="0" err="1"/>
              <a:t>Pagioli</a:t>
            </a:r>
            <a:r>
              <a:rPr lang="pt-BR" sz="1200" dirty="0"/>
              <a:t> Neto; </a:t>
            </a:r>
            <a:r>
              <a:rPr lang="pt-BR" sz="1200" dirty="0" err="1"/>
              <a:t>Fernado</a:t>
            </a:r>
            <a:r>
              <a:rPr lang="pt-BR" sz="1200" dirty="0"/>
              <a:t> </a:t>
            </a:r>
            <a:r>
              <a:rPr lang="pt-BR" sz="1200" dirty="0" err="1"/>
              <a:t>Cendes</a:t>
            </a:r>
            <a:r>
              <a:rPr lang="pt-BR" sz="1200" dirty="0"/>
              <a:t>. (Org.). Tratamento das Doenças Neurológicas. 3ed.Rio de Janeiro: Guanabara Koogan, </a:t>
            </a:r>
            <a:r>
              <a:rPr lang="pt-BR" sz="1200" dirty="0" smtClean="0"/>
              <a:t>2013 </a:t>
            </a:r>
            <a:endParaRPr lang="pt-BR" sz="1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3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850" y="236932"/>
            <a:ext cx="8175658" cy="922337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 smtClean="0">
                <a:cs typeface="Arial" pitchFamily="34" charset="0"/>
              </a:rPr>
              <a:t>marcadores clínicos - </a:t>
            </a:r>
            <a:r>
              <a:rPr lang="pt-BR" sz="3600" dirty="0" smtClean="0">
                <a:solidFill>
                  <a:srgbClr val="00B0F0"/>
                </a:solidFill>
                <a:cs typeface="Arial" pitchFamily="34" charset="0"/>
              </a:rPr>
              <a:t>”peculiaridades</a:t>
            </a:r>
            <a:r>
              <a:rPr lang="pt-BR" sz="3600" i="1" dirty="0" smtClean="0">
                <a:solidFill>
                  <a:srgbClr val="00B0F0"/>
                </a:solidFill>
                <a:cs typeface="Arial" pitchFamily="34" charset="0"/>
              </a:rPr>
              <a:t>”</a:t>
            </a:r>
            <a:r>
              <a:rPr lang="pt-BR" sz="3600" b="1" dirty="0" smtClean="0">
                <a:cs typeface="Arial" pitchFamily="34" charset="0"/>
              </a:rPr>
              <a:t/>
            </a:r>
            <a:br>
              <a:rPr lang="pt-BR" sz="3600" b="1" dirty="0" smtClean="0">
                <a:cs typeface="Arial" pitchFamily="34" charset="0"/>
              </a:rPr>
            </a:br>
            <a:endParaRPr lang="pt-BR" sz="3600" i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195" name="Picture 2" descr="gra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06" y="3424828"/>
            <a:ext cx="3744416" cy="1990265"/>
          </a:xfrm>
          <a:prstGeom prst="rect">
            <a:avLst/>
          </a:prstGeom>
          <a:ln w="9525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2" descr="C:\Users\Celso\Documents\Zé\LIVROS\nervos Dyck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8" y="1083624"/>
            <a:ext cx="3527425" cy="4306108"/>
          </a:xfrm>
          <a:prstGeom prst="rect">
            <a:avLst/>
          </a:prstGeom>
          <a:ln w="1270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90292" y="47720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 i="1" dirty="0">
                <a:solidFill>
                  <a:srgbClr val="CC3300"/>
                </a:solidFill>
                <a:cs typeface="Arial" panose="020B0604020202020204" pitchFamily="34" charset="0"/>
              </a:rPr>
              <a:t>↑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298882" y="47720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 i="1" dirty="0">
                <a:solidFill>
                  <a:srgbClr val="CC3300"/>
                </a:solidFill>
                <a:cs typeface="Arial" panose="020B0604020202020204" pitchFamily="34" charset="0"/>
              </a:rPr>
              <a:t>↑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5826790" y="47720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 i="1" dirty="0">
                <a:solidFill>
                  <a:srgbClr val="CC3300"/>
                </a:solidFill>
                <a:cs typeface="Arial" panose="020B0604020202020204" pitchFamily="34" charset="0"/>
              </a:rPr>
              <a:t>↑</a:t>
            </a:r>
          </a:p>
        </p:txBody>
      </p:sp>
      <p:sp>
        <p:nvSpPr>
          <p:cNvPr id="8200" name="CaixaDeTexto 7"/>
          <p:cNvSpPr txBox="1">
            <a:spLocks noChangeArrowheads="1"/>
          </p:cNvSpPr>
          <p:nvPr/>
        </p:nvSpPr>
        <p:spPr bwMode="auto">
          <a:xfrm>
            <a:off x="600075" y="5837421"/>
            <a:ext cx="8543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en-GB" altLang="pt-BR" sz="1100" dirty="0" smtClean="0"/>
              <a:t>Sabin TD et al. </a:t>
            </a:r>
            <a:r>
              <a:rPr lang="en-GB" altLang="pt-BR" sz="1100" b="1" dirty="0" smtClean="0"/>
              <a:t>Leprosy </a:t>
            </a:r>
            <a:r>
              <a:rPr lang="en-GB" altLang="pt-BR" sz="1100" dirty="0" smtClean="0"/>
              <a:t>– Neuropathy Associated with infections.</a:t>
            </a:r>
            <a:r>
              <a:rPr lang="en-US" altLang="pt-BR" sz="1100" dirty="0" smtClean="0"/>
              <a:t>In: </a:t>
            </a:r>
            <a:r>
              <a:rPr lang="en-US" altLang="pt-BR" sz="1100" dirty="0" err="1" smtClean="0">
                <a:solidFill>
                  <a:srgbClr val="0066FF"/>
                </a:solidFill>
              </a:rPr>
              <a:t>Dyck</a:t>
            </a:r>
            <a:r>
              <a:rPr lang="en-US" altLang="pt-BR" sz="1100" dirty="0" smtClean="0">
                <a:solidFill>
                  <a:srgbClr val="0066FF"/>
                </a:solidFill>
              </a:rPr>
              <a:t>  &amp; Thomas</a:t>
            </a:r>
            <a:r>
              <a:rPr lang="en-US" altLang="pt-BR" sz="1100" dirty="0" smtClean="0"/>
              <a:t>. Peripheral Neuropathy, 2005</a:t>
            </a:r>
          </a:p>
          <a:p>
            <a:pPr>
              <a:buFont typeface="+mj-lt"/>
              <a:buAutoNum type="arabicPeriod"/>
            </a:pPr>
            <a:r>
              <a:rPr lang="pt-BR" sz="1100" dirty="0" smtClean="0"/>
              <a:t>Garbino, JA. O paciente com suspeita de hanseníase primariamente neural. </a:t>
            </a:r>
            <a:r>
              <a:rPr lang="pt-BR" sz="1100" i="1" dirty="0" smtClean="0"/>
              <a:t>Hansen </a:t>
            </a:r>
            <a:r>
              <a:rPr lang="pt-BR" sz="1100" i="1" dirty="0" err="1" smtClean="0"/>
              <a:t>Int</a:t>
            </a:r>
            <a:r>
              <a:rPr lang="pt-BR" sz="1100" dirty="0" smtClean="0"/>
              <a:t>, v. 32, p. 925-2720-1-PB, 2007</a:t>
            </a:r>
          </a:p>
          <a:p>
            <a:pPr>
              <a:buFont typeface="+mj-lt"/>
              <a:buAutoNum type="arabicPeriod"/>
            </a:pPr>
            <a:r>
              <a:rPr lang="pt-BR" altLang="pt-BR" sz="1100" dirty="0" smtClean="0"/>
              <a:t>Garbino </a:t>
            </a:r>
            <a:r>
              <a:rPr lang="pt-BR" altLang="pt-BR" sz="1100" dirty="0"/>
              <a:t>JA. </a:t>
            </a:r>
            <a:r>
              <a:rPr lang="pt-BR" altLang="pt-BR" sz="1100" b="1" dirty="0"/>
              <a:t>Neuropatia </a:t>
            </a:r>
            <a:r>
              <a:rPr lang="pt-BR" altLang="pt-BR" sz="1100" b="1" dirty="0" smtClean="0"/>
              <a:t>Hanseniana</a:t>
            </a:r>
            <a:r>
              <a:rPr lang="pt-BR" altLang="pt-BR" sz="1100" dirty="0" smtClean="0">
                <a:cs typeface="Times New Roman" panose="02020603050405020304" pitchFamily="18" charset="0"/>
              </a:rPr>
              <a:t>: </a:t>
            </a:r>
            <a:r>
              <a:rPr lang="pt-BR" altLang="pt-BR" sz="1100" dirty="0">
                <a:cs typeface="Times New Roman" panose="02020603050405020304" pitchFamily="18" charset="0"/>
              </a:rPr>
              <a:t>Aspectos clínicos, fisiopatológicos, dano neural e regeneração</a:t>
            </a:r>
            <a:r>
              <a:rPr lang="pt-BR" altLang="pt-BR" sz="1100" dirty="0" smtClean="0">
                <a:cs typeface="Times New Roman" panose="02020603050405020304" pitchFamily="18" charset="0"/>
              </a:rPr>
              <a:t>.</a:t>
            </a:r>
            <a:r>
              <a:rPr lang="pt-BR" altLang="pt-BR" sz="1100" dirty="0" smtClean="0"/>
              <a:t> </a:t>
            </a:r>
            <a:r>
              <a:rPr lang="pt-BR" altLang="pt-BR" sz="1100" dirty="0"/>
              <a:t>In: Opromolla DVA. Noções de Hansenologia. </a:t>
            </a:r>
            <a:r>
              <a:rPr lang="pt-BR" altLang="pt-BR" sz="1100" dirty="0" smtClean="0"/>
              <a:t>2000</a:t>
            </a:r>
            <a:endParaRPr lang="pt-BR" altLang="pt-BR" sz="11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139952" y="1042263"/>
            <a:ext cx="4519352" cy="19389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Mononeuropatia e Mononeuro múltipla </a:t>
            </a:r>
            <a:r>
              <a:rPr lang="pt-B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desmielinizante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axonal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Síndromes compressivas/ </a:t>
            </a:r>
            <a:r>
              <a:rPr lang="pt-BR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entrapment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(Nervos espessados)</a:t>
            </a:r>
          </a:p>
        </p:txBody>
      </p:sp>
      <p:sp>
        <p:nvSpPr>
          <p:cNvPr id="8204" name="CaixaDeTexto 12"/>
          <p:cNvSpPr txBox="1">
            <a:spLocks noChangeArrowheads="1"/>
          </p:cNvSpPr>
          <p:nvPr/>
        </p:nvSpPr>
        <p:spPr bwMode="auto">
          <a:xfrm>
            <a:off x="3263796" y="152989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 smtClean="0"/>
              <a:t>(1)</a:t>
            </a:r>
            <a:endParaRPr lang="pt-BR" altLang="pt-BR" dirty="0"/>
          </a:p>
        </p:txBody>
      </p:sp>
      <p:sp>
        <p:nvSpPr>
          <p:cNvPr id="8205" name="CaixaDeTexto 13"/>
          <p:cNvSpPr txBox="1">
            <a:spLocks noChangeArrowheads="1"/>
          </p:cNvSpPr>
          <p:nvPr/>
        </p:nvSpPr>
        <p:spPr bwMode="auto">
          <a:xfrm>
            <a:off x="7812360" y="3941576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 smtClean="0"/>
              <a:t>(3)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485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01824" y="1340769"/>
            <a:ext cx="7772400" cy="3672408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Neuropatia inflamatória </a:t>
            </a:r>
            <a:r>
              <a:rPr lang="pt-BR" sz="4000" dirty="0" err="1" smtClean="0"/>
              <a:t>desmielinizante</a:t>
            </a:r>
            <a:r>
              <a:rPr lang="pt-BR" sz="4000" dirty="0" smtClean="0"/>
              <a:t> subaguda</a:t>
            </a:r>
            <a:r>
              <a:rPr lang="pt-BR" sz="4000" b="1" baseline="30000" dirty="0" smtClean="0"/>
              <a:t>1 </a:t>
            </a:r>
            <a:r>
              <a:rPr lang="pt-BR" sz="4000" dirty="0" smtClean="0"/>
              <a:t>/ </a:t>
            </a:r>
            <a:r>
              <a:rPr lang="pt-B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CIDP</a:t>
            </a:r>
            <a:r>
              <a:rPr lang="pt-BR" sz="4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Síndromes compressivas</a:t>
            </a:r>
            <a:r>
              <a:rPr lang="pt-BR" sz="4000" b="1" baseline="30000" dirty="0"/>
              <a:t>1</a:t>
            </a:r>
            <a:r>
              <a:rPr lang="pt-BR" sz="4000" dirty="0" smtClean="0"/>
              <a:t> / </a:t>
            </a:r>
            <a:r>
              <a:rPr lang="pt-BR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entrapments</a:t>
            </a:r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530120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</a:t>
            </a:r>
            <a:r>
              <a:rPr lang="pt-BR" sz="1200" dirty="0"/>
              <a:t>Garbino JA, Marques </a:t>
            </a:r>
            <a:r>
              <a:rPr lang="pt-BR" sz="1200" dirty="0" err="1"/>
              <a:t>JrW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1200" dirty="0"/>
              <a:t>A neuropatia da hanseníase. In: Alves ED; Ferreira TL; Ferreira IN. (Org.). </a:t>
            </a:r>
            <a:r>
              <a:rPr lang="pt-BR" sz="1200" dirty="0">
                <a:solidFill>
                  <a:srgbClr val="FF0000"/>
                </a:solidFill>
              </a:rPr>
              <a:t>Hanseníase - Avanços e Desafios</a:t>
            </a:r>
            <a:r>
              <a:rPr lang="pt-BR" sz="1200" dirty="0"/>
              <a:t>. 1ed.Brasília: Universidade de Brasília – UnB, p. 215-229. 2015 </a:t>
            </a:r>
          </a:p>
          <a:p>
            <a:r>
              <a:rPr lang="pt-BR" sz="1200" dirty="0" smtClean="0"/>
              <a:t>2. Robles MM, Baldisserotto CM, Garbino JA. </a:t>
            </a:r>
            <a:r>
              <a:rPr lang="pt-BR" sz="1200" dirty="0">
                <a:solidFill>
                  <a:srgbClr val="FF0000"/>
                </a:solidFill>
              </a:rPr>
              <a:t>Neuropatia da hanseníase versus CIDP</a:t>
            </a:r>
            <a:r>
              <a:rPr lang="pt-BR" sz="1200" dirty="0"/>
              <a:t>. </a:t>
            </a:r>
            <a:r>
              <a:rPr lang="pt-BR" sz="1200" i="1" dirty="0"/>
              <a:t>Hansenologia </a:t>
            </a:r>
            <a:r>
              <a:rPr lang="pt-BR" sz="1200" i="1" dirty="0" err="1"/>
              <a:t>Internationalis</a:t>
            </a:r>
            <a:r>
              <a:rPr lang="pt-BR" sz="1200" dirty="0"/>
              <a:t>: Hanseníase e outras doenças infecciosas, v. 37, p. 97, 2012. </a:t>
            </a:r>
          </a:p>
        </p:txBody>
      </p:sp>
    </p:spTree>
    <p:extLst>
      <p:ext uri="{BB962C8B-B14F-4D97-AF65-F5344CB8AC3E}">
        <p14:creationId xmlns:p14="http://schemas.microsoft.com/office/powerpoint/2010/main" val="8108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322" y="260648"/>
            <a:ext cx="8712968" cy="10021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Padrão neurofisiológico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durante as reações subagudas  -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neurites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períodos de intensa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desmielinização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02379"/>
            <a:ext cx="3636064" cy="3480376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4823520" y="5213300"/>
            <a:ext cx="4123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Tibial PLANTAR MEDIAL e LATERAL: </a:t>
            </a:r>
            <a:r>
              <a:rPr lang="pt-BR" dirty="0" smtClean="0"/>
              <a:t>dispersão temporal abaixo do Túnel do Tarso e acima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↑↑</a:t>
            </a:r>
            <a:r>
              <a:rPr lang="pt-BR" dirty="0" smtClean="0"/>
              <a:t>e VC 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↓↓↓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2377"/>
            <a:ext cx="3979246" cy="346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503040" y="524592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ULNAR : </a:t>
            </a:r>
            <a:r>
              <a:rPr lang="pt-BR" dirty="0" smtClean="0"/>
              <a:t>dispersão temporal no Túnel do Cotovelo e acima </a:t>
            </a:r>
            <a:r>
              <a:rPr lang="pt-BR" dirty="0">
                <a:solidFill>
                  <a:srgbClr val="FF0000"/>
                </a:solidFill>
              </a:rPr>
              <a:t>↑↑↑</a:t>
            </a:r>
            <a:r>
              <a:rPr lang="pt-BR" dirty="0" smtClean="0"/>
              <a:t>e VC 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↓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1737" y="6169257"/>
            <a:ext cx="833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000" dirty="0" smtClean="0">
                <a:latin typeface="Arial" panose="020B0604020202020204" pitchFamily="34" charset="0"/>
              </a:rPr>
              <a:t>Garbino JA et al. </a:t>
            </a:r>
            <a:r>
              <a:rPr lang="pt-BR" altLang="pt-BR" sz="1000" dirty="0" err="1">
                <a:solidFill>
                  <a:srgbClr val="FF0000"/>
                </a:solidFill>
                <a:latin typeface="Arial" panose="020B0604020202020204" pitchFamily="34" charset="0"/>
              </a:rPr>
              <a:t>Neurophysiological</a:t>
            </a:r>
            <a:r>
              <a:rPr lang="pt-BR" altLang="pt-BR" sz="1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solidFill>
                  <a:srgbClr val="FF0000"/>
                </a:solidFill>
                <a:latin typeface="Arial" panose="020B0604020202020204" pitchFamily="34" charset="0"/>
              </a:rPr>
              <a:t>patterns</a:t>
            </a:r>
            <a:r>
              <a:rPr lang="pt-BR" altLang="pt-BR" sz="1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00" dirty="0">
                <a:latin typeface="Arial" panose="020B0604020202020204" pitchFamily="34" charset="0"/>
              </a:rPr>
              <a:t>of ulnar </a:t>
            </a:r>
            <a:r>
              <a:rPr lang="pt-BR" altLang="pt-BR" sz="1000" dirty="0" err="1">
                <a:latin typeface="Arial" panose="020B0604020202020204" pitchFamily="34" charset="0"/>
              </a:rPr>
              <a:t>nerve</a:t>
            </a:r>
            <a:r>
              <a:rPr lang="pt-BR" altLang="pt-BR" sz="1000" dirty="0"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latin typeface="Arial" panose="020B0604020202020204" pitchFamily="34" charset="0"/>
              </a:rPr>
              <a:t>neuropathy</a:t>
            </a:r>
            <a:r>
              <a:rPr lang="pt-BR" altLang="pt-BR" sz="1000" dirty="0">
                <a:latin typeface="Arial" panose="020B0604020202020204" pitchFamily="34" charset="0"/>
              </a:rPr>
              <a:t> in </a:t>
            </a:r>
            <a:r>
              <a:rPr lang="pt-BR" altLang="pt-BR" sz="1000" dirty="0" err="1">
                <a:latin typeface="Arial" panose="020B0604020202020204" pitchFamily="34" charset="0"/>
              </a:rPr>
              <a:t>leprosy</a:t>
            </a:r>
            <a:r>
              <a:rPr lang="pt-BR" altLang="pt-BR" sz="1000" dirty="0"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latin typeface="Arial" panose="020B0604020202020204" pitchFamily="34" charset="0"/>
              </a:rPr>
              <a:t>reactions</a:t>
            </a:r>
            <a:r>
              <a:rPr lang="pt-BR" altLang="pt-BR" sz="1000" dirty="0">
                <a:latin typeface="Arial" panose="020B0604020202020204" pitchFamily="34" charset="0"/>
              </a:rPr>
              <a:t>. Leprosy </a:t>
            </a:r>
            <a:r>
              <a:rPr lang="pt-BR" altLang="pt-BR" sz="1000" dirty="0" err="1">
                <a:latin typeface="Arial" panose="020B0604020202020204" pitchFamily="34" charset="0"/>
              </a:rPr>
              <a:t>Review</a:t>
            </a:r>
            <a:r>
              <a:rPr lang="pt-BR" altLang="pt-BR" sz="1000" baseline="30000" dirty="0">
                <a:latin typeface="Arial" panose="020B0604020202020204" pitchFamily="34" charset="0"/>
              </a:rPr>
              <a:t>  </a:t>
            </a:r>
            <a:r>
              <a:rPr lang="pt-BR" altLang="pt-BR" sz="1000" dirty="0">
                <a:latin typeface="Arial" panose="020B0604020202020204" pitchFamily="34" charset="0"/>
              </a:rPr>
              <a:t>, v. 81, p. 206-215, </a:t>
            </a:r>
            <a:r>
              <a:rPr lang="pt-BR" altLang="pt-BR" sz="1000" dirty="0" smtClean="0">
                <a:latin typeface="Arial" panose="020B0604020202020204" pitchFamily="34" charset="0"/>
              </a:rPr>
              <a:t>2010</a:t>
            </a:r>
            <a:r>
              <a:rPr lang="pt-BR" altLang="pt-BR" dirty="0" smtClean="0">
                <a:latin typeface="Arial" panose="020B0604020202020204" pitchFamily="34" charset="0"/>
              </a:rPr>
              <a:t> </a:t>
            </a:r>
            <a:endParaRPr lang="pt-BR" altLang="pt-BR" baseline="300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18" y="1772816"/>
            <a:ext cx="1051796" cy="23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97887" cy="993775"/>
          </a:xfrm>
        </p:spPr>
        <p:txBody>
          <a:bodyPr>
            <a:normAutofit/>
          </a:bodyPr>
          <a:lstStyle/>
          <a:p>
            <a:r>
              <a:rPr lang="pt-BR" altLang="pt-BR" sz="2800" dirty="0">
                <a:latin typeface="Arial Rounded MT Bold" pitchFamily="34" charset="0"/>
              </a:rPr>
              <a:t>Redução na reação tipo </a:t>
            </a:r>
            <a:r>
              <a:rPr lang="pt-BR" altLang="pt-BR" sz="2800" dirty="0" smtClean="0">
                <a:latin typeface="Arial Rounded MT Bold" pitchFamily="34" charset="0"/>
              </a:rPr>
              <a:t>1 da</a:t>
            </a:r>
            <a:r>
              <a:rPr lang="pt-BR" altLang="pt-BR" sz="2800" dirty="0">
                <a:latin typeface="Arial Rounded MT Bold" pitchFamily="34" charset="0"/>
              </a:rPr>
              <a:t/>
            </a:r>
            <a:br>
              <a:rPr lang="pt-BR" altLang="pt-BR" sz="2800" dirty="0">
                <a:latin typeface="Arial Rounded MT Bold" pitchFamily="34" charset="0"/>
              </a:rPr>
            </a:br>
            <a:r>
              <a:rPr lang="pt-BR" altLang="pt-BR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Celularidade</a:t>
            </a:r>
            <a:r>
              <a:rPr lang="pt-BR" altLang="pt-BR" sz="2400" dirty="0" smtClean="0">
                <a:latin typeface="Arial Rounded MT Bold" pitchFamily="34" charset="0"/>
              </a:rPr>
              <a:t> na pele e da </a:t>
            </a:r>
            <a:r>
              <a:rPr lang="pt-BR" altLang="pt-BR" sz="2400" dirty="0" smtClean="0">
                <a:solidFill>
                  <a:srgbClr val="FF5050"/>
                </a:solidFill>
                <a:latin typeface="Arial Rounded MT Bold" pitchFamily="34" charset="0"/>
              </a:rPr>
              <a:t>Desmielinização</a:t>
            </a:r>
            <a:endParaRPr lang="pt-BR" altLang="pt-BR" sz="2400" dirty="0">
              <a:latin typeface="Arial Rounded MT Bold" pitchFamily="34" charset="0"/>
            </a:endParaRPr>
          </a:p>
        </p:txBody>
      </p:sp>
      <p:graphicFrame>
        <p:nvGraphicFramePr>
          <p:cNvPr id="633859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4027314"/>
              </p:ext>
            </p:extLst>
          </p:nvPr>
        </p:nvGraphicFramePr>
        <p:xfrm>
          <a:off x="4706554" y="1403391"/>
          <a:ext cx="4085283" cy="327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Planilha" r:id="rId3" imgW="5400675" imgH="3019577" progId="Excel.Sheet.8">
                  <p:embed/>
                </p:oleObj>
              </mc:Choice>
              <mc:Fallback>
                <p:oleObj name="Planilha" r:id="rId3" imgW="5400675" imgH="301957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554" y="1403391"/>
                        <a:ext cx="4085283" cy="3278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3860" name="Picture 4" descr="Little cellul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3" y="1614914"/>
            <a:ext cx="3528392" cy="300394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444189" y="4882408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i="0" dirty="0" err="1">
                <a:solidFill>
                  <a:srgbClr val="292929"/>
                </a:solidFill>
              </a:rPr>
              <a:t>Cels</a:t>
            </a:r>
            <a:r>
              <a:rPr lang="pt-BR" altLang="pt-BR" sz="2000" b="1" i="0" dirty="0">
                <a:solidFill>
                  <a:srgbClr val="292929"/>
                </a:solidFill>
              </a:rPr>
              <a:t> inflamatórias na pele</a:t>
            </a: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4644231" y="4885123"/>
            <a:ext cx="4209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i="0" dirty="0" err="1" smtClean="0">
                <a:solidFill>
                  <a:srgbClr val="292929"/>
                </a:solidFill>
              </a:rPr>
              <a:t>Cels</a:t>
            </a:r>
            <a:r>
              <a:rPr lang="pt-BR" altLang="pt-BR" sz="2000" b="1" i="0" dirty="0" smtClean="0">
                <a:solidFill>
                  <a:srgbClr val="292929"/>
                </a:solidFill>
              </a:rPr>
              <a:t> </a:t>
            </a:r>
            <a:r>
              <a:rPr lang="pt-BR" altLang="pt-BR" sz="2000" b="1" i="0" dirty="0">
                <a:solidFill>
                  <a:srgbClr val="292929"/>
                </a:solidFill>
              </a:rPr>
              <a:t>de </a:t>
            </a:r>
            <a:r>
              <a:rPr lang="pt-BR" altLang="pt-BR" sz="2000" b="1" i="0" dirty="0" err="1">
                <a:solidFill>
                  <a:srgbClr val="292929"/>
                </a:solidFill>
              </a:rPr>
              <a:t>Schwann</a:t>
            </a:r>
            <a:r>
              <a:rPr lang="pt-BR" altLang="pt-BR" sz="2000" b="1" i="0" dirty="0">
                <a:solidFill>
                  <a:srgbClr val="292929"/>
                </a:solidFill>
              </a:rPr>
              <a:t> </a:t>
            </a:r>
            <a:r>
              <a:rPr lang="pt-BR" altLang="pt-BR" sz="2000" b="1" i="0" dirty="0" smtClean="0">
                <a:solidFill>
                  <a:srgbClr val="292929"/>
                </a:solidFill>
              </a:rPr>
              <a:t>“inflamadas”</a:t>
            </a:r>
            <a:endParaRPr lang="pt-BR" altLang="pt-BR" sz="2000" dirty="0">
              <a:solidFill>
                <a:srgbClr val="292929"/>
              </a:solidFill>
            </a:endParaRP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875989" y="542169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Little et </a:t>
            </a:r>
            <a:r>
              <a:rPr lang="pt-BR" altLang="pt-BR" sz="1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pt-BR" altLang="pt-BR" sz="12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Cellularity</a:t>
            </a:r>
            <a:r>
              <a:rPr lang="pt-BR" altLang="pt-BR" sz="1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-INF, IL-12, </a:t>
            </a:r>
            <a:r>
              <a:rPr lang="pt-BR" altLang="pt-BR" sz="1200" i="0" dirty="0" err="1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altLang="pt-BR" sz="1200" b="1" i="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T1R</a:t>
            </a: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i="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pt-BR" altLang="pt-BR" sz="12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r>
              <a:rPr lang="pt-BR" altLang="pt-BR" sz="1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endParaRPr lang="en-GB" altLang="pt-BR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4719689" y="5385823"/>
            <a:ext cx="4059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spcBef>
                <a:spcPct val="50000"/>
              </a:spcBef>
            </a:pPr>
            <a:r>
              <a:rPr lang="en-GB" altLang="pt-BR" sz="1200" i="0" dirty="0">
                <a:solidFill>
                  <a:srgbClr val="292929"/>
                </a:solidFill>
              </a:rPr>
              <a:t>Garbino </a:t>
            </a:r>
            <a:r>
              <a:rPr lang="en-GB" altLang="pt-BR" sz="1200" i="0" dirty="0" smtClean="0">
                <a:solidFill>
                  <a:srgbClr val="292929"/>
                </a:solidFill>
              </a:rPr>
              <a:t>JA, Virmond M  et al. </a:t>
            </a:r>
            <a:r>
              <a:rPr lang="en-US" sz="1200" b="1" dirty="0" smtClean="0">
                <a:solidFill>
                  <a:srgbClr val="FF0000"/>
                </a:solidFill>
              </a:rPr>
              <a:t>A randomized clinical </a:t>
            </a:r>
            <a:r>
              <a:rPr lang="en-US" sz="1200" b="1" dirty="0">
                <a:solidFill>
                  <a:srgbClr val="FF0000"/>
                </a:solidFill>
              </a:rPr>
              <a:t>trial of oral steroids for ulnar neuropathy in type 1 and </a:t>
            </a:r>
            <a:r>
              <a:rPr lang="en-US" sz="1200" b="1" dirty="0" smtClean="0">
                <a:solidFill>
                  <a:srgbClr val="FF0000"/>
                </a:solidFill>
              </a:rPr>
              <a:t>type </a:t>
            </a:r>
            <a:r>
              <a:rPr lang="en-US" sz="1200" b="1" dirty="0">
                <a:solidFill>
                  <a:srgbClr val="FF0000"/>
                </a:solidFill>
              </a:rPr>
              <a:t>2 </a:t>
            </a:r>
            <a:r>
              <a:rPr lang="en-US" sz="1200" b="1" dirty="0" smtClean="0">
                <a:solidFill>
                  <a:srgbClr val="FF0000"/>
                </a:solidFill>
              </a:rPr>
              <a:t>reactions</a:t>
            </a:r>
            <a:r>
              <a:rPr lang="en-US" sz="1200" dirty="0" smtClean="0"/>
              <a:t>. </a:t>
            </a:r>
            <a:r>
              <a:rPr lang="en-GB" altLang="pt-BR" sz="1200" i="0" dirty="0" err="1" smtClean="0">
                <a:solidFill>
                  <a:srgbClr val="292929"/>
                </a:solidFill>
              </a:rPr>
              <a:t>Arq</a:t>
            </a:r>
            <a:r>
              <a:rPr lang="en-GB" altLang="pt-BR" sz="1200" i="0" dirty="0">
                <a:solidFill>
                  <a:srgbClr val="292929"/>
                </a:solidFill>
              </a:rPr>
              <a:t>. Neuro-</a:t>
            </a:r>
            <a:r>
              <a:rPr lang="en-GB" altLang="pt-BR" sz="1200" i="0" dirty="0" err="1">
                <a:solidFill>
                  <a:srgbClr val="292929"/>
                </a:solidFill>
              </a:rPr>
              <a:t>psiquiatr</a:t>
            </a:r>
            <a:r>
              <a:rPr lang="en-GB" altLang="pt-BR" sz="1200" i="0" dirty="0">
                <a:solidFill>
                  <a:srgbClr val="292929"/>
                </a:solidFill>
              </a:rPr>
              <a:t>. </a:t>
            </a:r>
            <a:r>
              <a:rPr lang="en-US" altLang="pt-BR" sz="1200" i="0" dirty="0" smtClean="0">
                <a:solidFill>
                  <a:srgbClr val="292929"/>
                </a:solidFill>
              </a:rPr>
              <a:t>2008</a:t>
            </a:r>
            <a:endParaRPr lang="en-GB" alt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084168" y="1965725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solidFill>
                  <a:srgbClr val="FF0000"/>
                </a:solidFill>
              </a:rPr>
              <a:t>Dispersão temporal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75656" y="1729450"/>
            <a:ext cx="286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Infiltrado inflamatório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0884" y="6185418"/>
            <a:ext cx="831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Grossi MAF, Oliveira CR, Virmond M, Sarno EM, Penna GO, Oliveira MLW, Garbino JA et al. </a:t>
            </a:r>
            <a:r>
              <a:rPr lang="pt-BR" sz="1400" dirty="0">
                <a:solidFill>
                  <a:srgbClr val="FF0000"/>
                </a:solidFill>
              </a:rPr>
              <a:t>Orientações para uso: Corticosteroides em Hanseníase</a:t>
            </a:r>
            <a:r>
              <a:rPr lang="pt-BR" sz="1400" dirty="0"/>
              <a:t>. </a:t>
            </a:r>
            <a:r>
              <a:rPr lang="pt-BR" sz="1400" dirty="0" smtClean="0"/>
              <a:t>Ministério da Saúde. 2010</a:t>
            </a:r>
            <a:r>
              <a:rPr 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8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538163" y="317500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pt-BR" alt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IMUNOSSUPRESSORES </a:t>
            </a:r>
            <a:r>
              <a:rPr lang="pt-BR" altLang="pt-BR" sz="3200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638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01813"/>
            <a:ext cx="3960812" cy="297497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638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2925"/>
            <a:ext cx="4195763" cy="297497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389" name="CaixaDeTexto 4"/>
          <p:cNvSpPr txBox="1">
            <a:spLocks noChangeArrowheads="1"/>
          </p:cNvSpPr>
          <p:nvPr/>
        </p:nvSpPr>
        <p:spPr bwMode="auto">
          <a:xfrm>
            <a:off x="399256" y="6170800"/>
            <a:ext cx="8507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1. Garbino J A</a:t>
            </a:r>
            <a:r>
              <a:rPr lang="pt-BR" altLang="pt-BR" sz="1100" b="1" dirty="0"/>
              <a:t>.</a:t>
            </a:r>
            <a:r>
              <a:rPr lang="pt-BR" altLang="pt-BR" sz="1100" dirty="0"/>
              <a:t> </a:t>
            </a:r>
            <a:r>
              <a:rPr lang="pt-BR" altLang="pt-BR" sz="1100" b="1" dirty="0"/>
              <a:t>Tratamento clínico da reações da hanseníase com repercussão neurológica - </a:t>
            </a:r>
            <a:r>
              <a:rPr lang="pt-BR" altLang="pt-BR" sz="1100" b="1" dirty="0">
                <a:solidFill>
                  <a:srgbClr val="0070C0"/>
                </a:solidFill>
              </a:rPr>
              <a:t>Revisão Histórica</a:t>
            </a:r>
            <a:r>
              <a:rPr lang="pt-BR" altLang="pt-BR" sz="1100" dirty="0"/>
              <a:t>. Hansenologia </a:t>
            </a:r>
            <a:r>
              <a:rPr lang="pt-BR" altLang="pt-BR" sz="1100" dirty="0" err="1"/>
              <a:t>Internationalis</a:t>
            </a:r>
            <a:r>
              <a:rPr lang="pt-BR" altLang="pt-BR" sz="1100" dirty="0"/>
              <a:t>: Hanseníase e outras doenças infecciosas, v. 37, p. 69-77, 2012</a:t>
            </a:r>
            <a:r>
              <a:rPr lang="pt-BR" altLang="pt-BR" sz="1100" dirty="0" smtClean="0"/>
              <a:t>.</a:t>
            </a:r>
            <a:endParaRPr lang="pt-BR" altLang="pt-BR" sz="1200" dirty="0"/>
          </a:p>
        </p:txBody>
      </p:sp>
      <p:sp>
        <p:nvSpPr>
          <p:cNvPr id="16390" name="CaixaDeTexto 1"/>
          <p:cNvSpPr txBox="1">
            <a:spLocks noChangeArrowheads="1"/>
          </p:cNvSpPr>
          <p:nvPr/>
        </p:nvSpPr>
        <p:spPr bwMode="auto">
          <a:xfrm>
            <a:off x="538163" y="1123950"/>
            <a:ext cx="820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/>
              <a:t>Neurite por RT1 do Ulnar direito tratada com </a:t>
            </a:r>
            <a:r>
              <a:rPr lang="pt-BR" altLang="pt-BR" sz="2000" b="1" dirty="0">
                <a:solidFill>
                  <a:srgbClr val="0070C0"/>
                </a:solidFill>
              </a:rPr>
              <a:t>ciclosporina VO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8150" y="5026025"/>
            <a:ext cx="4214813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Antes </a:t>
            </a:r>
            <a:r>
              <a:rPr lang="pt-BR" dirty="0">
                <a:solidFill>
                  <a:srgbClr val="FF0000"/>
                </a:solidFill>
              </a:rPr>
              <a:t>03/</a:t>
            </a:r>
            <a:r>
              <a:rPr lang="pt-BR" dirty="0" err="1">
                <a:solidFill>
                  <a:srgbClr val="FF0000"/>
                </a:solidFill>
              </a:rPr>
              <a:t>jun</a:t>
            </a:r>
            <a:r>
              <a:rPr lang="pt-BR" dirty="0">
                <a:solidFill>
                  <a:srgbClr val="FF0000"/>
                </a:solidFill>
              </a:rPr>
              <a:t>/14</a:t>
            </a:r>
            <a:r>
              <a:rPr lang="pt-BR" dirty="0"/>
              <a:t>: 3º. potencial com dispersão temporal = </a:t>
            </a:r>
            <a:r>
              <a:rPr lang="pt-BR" dirty="0" err="1"/>
              <a:t>desmielinização</a:t>
            </a:r>
            <a:r>
              <a:rPr lang="pt-BR" dirty="0"/>
              <a:t> segmentar no cotovelo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59338" y="5026025"/>
            <a:ext cx="4047331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Depois </a:t>
            </a:r>
            <a:r>
              <a:rPr lang="pt-BR" dirty="0">
                <a:solidFill>
                  <a:srgbClr val="FF0000"/>
                </a:solidFill>
              </a:rPr>
              <a:t>07/</a:t>
            </a:r>
            <a:r>
              <a:rPr lang="pt-BR" dirty="0" err="1">
                <a:solidFill>
                  <a:srgbClr val="FF0000"/>
                </a:solidFill>
              </a:rPr>
              <a:t>ago</a:t>
            </a:r>
            <a:r>
              <a:rPr lang="pt-BR" dirty="0">
                <a:solidFill>
                  <a:srgbClr val="FF0000"/>
                </a:solidFill>
              </a:rPr>
              <a:t>/14</a:t>
            </a:r>
            <a:r>
              <a:rPr lang="pt-BR" dirty="0"/>
              <a:t>: redução significativa da dispersão do </a:t>
            </a:r>
            <a:r>
              <a:rPr lang="pt-BR" b="1" dirty="0" smtClean="0"/>
              <a:t>3º</a:t>
            </a:r>
            <a:r>
              <a:rPr lang="pt-BR" dirty="0" smtClean="0"/>
              <a:t> </a:t>
            </a:r>
            <a:r>
              <a:rPr lang="pt-BR" dirty="0"/>
              <a:t>potencial</a:t>
            </a:r>
          </a:p>
        </p:txBody>
      </p:sp>
    </p:spTree>
    <p:extLst>
      <p:ext uri="{BB962C8B-B14F-4D97-AF65-F5344CB8AC3E}">
        <p14:creationId xmlns:p14="http://schemas.microsoft.com/office/powerpoint/2010/main" val="6056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Metrô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7713</TotalTime>
  <Words>2661</Words>
  <Application>Microsoft Office PowerPoint</Application>
  <PresentationFormat>Apresentação na tela (4:3)</PresentationFormat>
  <Paragraphs>275</Paragraphs>
  <Slides>33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8" baseType="lpstr">
      <vt:lpstr>ＭＳ Ｐゴシック</vt:lpstr>
      <vt:lpstr>Adobe Garamond Pro Bold</vt:lpstr>
      <vt:lpstr>Arial</vt:lpstr>
      <vt:lpstr>Arial Black</vt:lpstr>
      <vt:lpstr>Arial Rounded MT Bold</vt:lpstr>
      <vt:lpstr>Calibri</vt:lpstr>
      <vt:lpstr>Chiller</vt:lpstr>
      <vt:lpstr>Comic Sans MS</vt:lpstr>
      <vt:lpstr>Courier New</vt:lpstr>
      <vt:lpstr>Gill Sans MT Condensed</vt:lpstr>
      <vt:lpstr>Symbol</vt:lpstr>
      <vt:lpstr>Times New Roman</vt:lpstr>
      <vt:lpstr>Tema do Office</vt:lpstr>
      <vt:lpstr>Planilha</vt:lpstr>
      <vt:lpstr>Foto do Photo Editor</vt:lpstr>
      <vt:lpstr>Apresentação do PowerPoint</vt:lpstr>
      <vt:lpstr>Apresentação do PowerPoint</vt:lpstr>
      <vt:lpstr>Apresentação do PowerPoint</vt:lpstr>
      <vt:lpstr>Espectro das inflamações - Neurites: imunidade individual dependente 1</vt:lpstr>
      <vt:lpstr>marcadores clínicos - ”peculiaridades” </vt:lpstr>
      <vt:lpstr> Neuropatia inflamatória desmielinizante subaguda1 / CIDP2  Síndromes compressivas1 / entrapments  </vt:lpstr>
      <vt:lpstr>Padrão neurofisiológico durante as reações subagudas  -neurites – períodos de intensa inflamação e desmielinização</vt:lpstr>
      <vt:lpstr>Redução na reação tipo 1 da Celularidade na pele e da Desmielinização</vt:lpstr>
      <vt:lpstr>IMUNOSSUPRESSORES 1</vt:lpstr>
      <vt:lpstr>Apresentação do PowerPoint</vt:lpstr>
      <vt:lpstr> PROSPECTIVE AND RANDOMIZED TRIAL TO DETERMINE THE ROLE OF NERVE DECOMPRESSION IN LEPROSY NEUROPATHY – partial results  </vt:lpstr>
      <vt:lpstr>Conclusão </vt:lpstr>
      <vt:lpstr>Tardiamente como ficam os parâmetros</vt:lpstr>
      <vt:lpstr>Exame em 14/08/2015 inicio do tratamento 03/06/2009 evolução de seis (6) anos </vt:lpstr>
      <vt:lpstr>Dor neuropática (DN) </vt:lpstr>
      <vt:lpstr>Apresentação do PowerPoint</vt:lpstr>
      <vt:lpstr>Exemplos de coexistência de Dor por excesso de nocicepção e neuropática</vt:lpstr>
      <vt:lpstr>Apresentação do PowerPoint</vt:lpstr>
      <vt:lpstr>Onda A</vt:lpstr>
      <vt:lpstr>AVALIAÇÃO DO PACIENTE</vt:lpstr>
      <vt:lpstr>Escore Clínico (EC)  pontuação para um nervo</vt:lpstr>
      <vt:lpstr>Exemplo de MONITORAÇÃO de todos os nervos dos mmss com o Escore clinico</vt:lpstr>
      <vt:lpstr>The nerves  “in your hands”</vt:lpstr>
      <vt:lpstr>Hanseníase neural primaria – HNP   Sinonímia: primarily neuritic leprosy, pure neuritic leprosy, neuritic leprosy, polineuritic leprosy  </vt:lpstr>
      <vt:lpstr>Apresentação do PowerPoint</vt:lpstr>
      <vt:lpstr>Padrão histopatológico na HNP </vt:lpstr>
      <vt:lpstr>Com a introdução do teste imuno - histoquímico com antígeno anti - BCG os Inf Inf inespecificos, se positivos, passam a diagnóstico definido 1</vt:lpstr>
      <vt:lpstr>Algoritmos para a investigação de HNP</vt:lpstr>
      <vt:lpstr>Apresentação do PowerPoint</vt:lpstr>
      <vt:lpstr>Programa de Ensino em Neurofisiologia Clínica (PENC) do ILSL programa de pos-graduação lato senso</vt:lpstr>
      <vt:lpstr>Apresentação do PowerPoint</vt:lpstr>
      <vt:lpstr>Ensino em Neurofisiologia Clinica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HANSENÍASE NEURAL PRIMÁRIA (HNP) – Revisão sistemática</dc:title>
  <dc:creator>Celso</dc:creator>
  <cp:lastModifiedBy>GTG</cp:lastModifiedBy>
  <cp:revision>662</cp:revision>
  <dcterms:created xsi:type="dcterms:W3CDTF">2011-04-10T13:28:24Z</dcterms:created>
  <dcterms:modified xsi:type="dcterms:W3CDTF">2016-06-22T21:15:32Z</dcterms:modified>
</cp:coreProperties>
</file>