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602" r:id="rId2"/>
    <p:sldId id="603" r:id="rId3"/>
    <p:sldId id="576" r:id="rId4"/>
    <p:sldId id="585" r:id="rId5"/>
    <p:sldId id="352" r:id="rId6"/>
    <p:sldId id="327" r:id="rId7"/>
    <p:sldId id="586" r:id="rId8"/>
    <p:sldId id="346" r:id="rId9"/>
    <p:sldId id="587" r:id="rId10"/>
    <p:sldId id="596" r:id="rId11"/>
    <p:sldId id="579" r:id="rId12"/>
    <p:sldId id="369" r:id="rId13"/>
    <p:sldId id="343" r:id="rId14"/>
    <p:sldId id="527" r:id="rId15"/>
    <p:sldId id="595" r:id="rId16"/>
    <p:sldId id="589" r:id="rId17"/>
    <p:sldId id="578" r:id="rId18"/>
    <p:sldId id="360" r:id="rId19"/>
    <p:sldId id="593" r:id="rId20"/>
    <p:sldId id="580" r:id="rId21"/>
    <p:sldId id="370" r:id="rId22"/>
    <p:sldId id="597" r:id="rId23"/>
    <p:sldId id="591" r:id="rId24"/>
    <p:sldId id="598" r:id="rId25"/>
    <p:sldId id="600" r:id="rId26"/>
    <p:sldId id="599" r:id="rId27"/>
    <p:sldId id="601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89063" autoAdjust="0"/>
  </p:normalViewPr>
  <p:slideViewPr>
    <p:cSldViewPr snapToGrid="0">
      <p:cViewPr varScale="1">
        <p:scale>
          <a:sx n="102" d="100"/>
          <a:sy n="102" d="100"/>
        </p:scale>
        <p:origin x="726" y="10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Users\julianaakita\Desktop\Tabela%20dado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Garbino\Documents\A%20a%20Z&#233;\New%20Papers\ULNAR%20TARDIO%202016\Ulnar%20tardio%20FINALIZANDO%20FEV%202016%20COPIA%20IDENT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Doppler </a:t>
            </a:r>
            <a:r>
              <a:rPr lang="pt-BR" sz="1600" b="1" dirty="0" err="1"/>
              <a:t>flow</a:t>
            </a:r>
            <a:r>
              <a:rPr lang="pt-BR" sz="1600" b="1" dirty="0"/>
              <a:t> </a:t>
            </a:r>
            <a:r>
              <a:rPr lang="pt-BR" sz="1600" b="1" dirty="0" err="1"/>
              <a:t>presence</a:t>
            </a:r>
            <a:endParaRPr lang="pt-BR" sz="1600" b="1" dirty="0"/>
          </a:p>
        </c:rich>
      </c:tx>
      <c:layout>
        <c:manualLayout>
          <c:xMode val="edge"/>
          <c:yMode val="edge"/>
          <c:x val="1.177638973346096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9568195154948295"/>
          <c:y val="0.11975891535650013"/>
          <c:w val="0.76052543803556516"/>
          <c:h val="0.683427074648781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Planilha4!$D$37</c:f>
              <c:strCache>
                <c:ptCount val="1"/>
                <c:pt idx="0">
                  <c:v>Doppler flow present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Planilha4!$E$36:$F$36</c:f>
              <c:strCache>
                <c:ptCount val="2"/>
                <c:pt idx="0">
                  <c:v>Myelinic</c:v>
                </c:pt>
                <c:pt idx="1">
                  <c:v>Axonal</c:v>
                </c:pt>
              </c:strCache>
            </c:strRef>
          </c:cat>
          <c:val>
            <c:numRef>
              <c:f>Planilha4!$E$37:$F$37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F-4990-B97F-E5E44C16C29A}"/>
            </c:ext>
          </c:extLst>
        </c:ser>
        <c:ser>
          <c:idx val="1"/>
          <c:order val="1"/>
          <c:tx>
            <c:strRef>
              <c:f>Planilha4!$D$38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Planilha4!$E$36:$F$36</c:f>
              <c:strCache>
                <c:ptCount val="2"/>
                <c:pt idx="0">
                  <c:v>Myelinic</c:v>
                </c:pt>
                <c:pt idx="1">
                  <c:v>Axonal</c:v>
                </c:pt>
              </c:strCache>
            </c:strRef>
          </c:cat>
          <c:val>
            <c:numRef>
              <c:f>Planilha4!$E$38:$F$38</c:f>
              <c:numCache>
                <c:formatCode>General</c:formatCode>
                <c:ptCount val="2"/>
                <c:pt idx="0">
                  <c:v>16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F-4990-B97F-E5E44C16C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7482688"/>
        <c:axId val="1859899008"/>
      </c:barChart>
      <c:catAx>
        <c:axId val="189748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9899008"/>
        <c:crosses val="autoZero"/>
        <c:auto val="1"/>
        <c:lblAlgn val="ctr"/>
        <c:lblOffset val="100"/>
        <c:noMultiLvlLbl val="0"/>
      </c:catAx>
      <c:valAx>
        <c:axId val="185989900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7482688"/>
        <c:crosses val="autoZero"/>
        <c:crossBetween val="between"/>
      </c:valAx>
      <c:spPr>
        <a:solidFill>
          <a:sysClr val="window" lastClr="FFFFFF"/>
        </a:solidFill>
        <a:ln w="28575" cap="flat" cmpd="sng" algn="ctr">
          <a:solidFill>
            <a:srgbClr val="4F81BD"/>
          </a:solidFill>
          <a:prstDash val="solid"/>
          <a:miter lim="800000"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2.4114081758762559E-2"/>
          <c:y val="0.87446606809769678"/>
          <c:w val="0.63285160507691329"/>
          <c:h val="0.10344355926121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12700">
      <a:solidFill>
        <a:srgbClr val="FF0000"/>
      </a:solidFill>
    </a:ln>
    <a:effectLst/>
  </c:spPr>
  <c:txPr>
    <a:bodyPr/>
    <a:lstStyle/>
    <a:p>
      <a:pPr>
        <a:defRPr sz="2800"/>
      </a:pPr>
      <a:endParaRPr lang="pt-B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4514819808975"/>
          <c:y val="7.6435114097080592E-2"/>
          <c:w val="0.84792869058301934"/>
          <c:h val="0.8548213342891880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val>
            <c:numRef>
              <c:f>Plan1!$AV$18:$BA$18</c:f>
              <c:numCache>
                <c:formatCode>0.0</c:formatCode>
                <c:ptCount val="6"/>
                <c:pt idx="0">
                  <c:v>80.563999999999993</c:v>
                </c:pt>
                <c:pt idx="1">
                  <c:v>48.412500000000001</c:v>
                </c:pt>
                <c:pt idx="2">
                  <c:v>90.788749999999979</c:v>
                </c:pt>
                <c:pt idx="3">
                  <c:v>52.251000000000005</c:v>
                </c:pt>
                <c:pt idx="4">
                  <c:v>58.346666666666621</c:v>
                </c:pt>
                <c:pt idx="5">
                  <c:v>43.808333333333337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90-464A-AA26-747A562C4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461120"/>
        <c:axId val="49475584"/>
      </c:lineChart>
      <c:catAx>
        <c:axId val="4946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49475584"/>
        <c:crosses val="autoZero"/>
        <c:auto val="1"/>
        <c:lblAlgn val="ctr"/>
        <c:lblOffset val="100"/>
        <c:noMultiLvlLbl val="0"/>
      </c:catAx>
      <c:valAx>
        <c:axId val="49475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% of TD 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946112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0.36291</cdr:x>
      <cdr:y>0.61475</cdr:y>
    </cdr:from>
    <cdr:to>
      <cdr:x>0.5</cdr:x>
      <cdr:y>0.76745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A6105DA5-3CF1-4AA8-A232-56FB7E691F51}"/>
            </a:ext>
          </a:extLst>
        </cdr:cNvPr>
        <cdr:cNvSpPr txBox="1"/>
      </cdr:nvSpPr>
      <cdr:spPr>
        <a:xfrm xmlns:a="http://schemas.openxmlformats.org/drawingml/2006/main">
          <a:off x="1714335" y="1240360"/>
          <a:ext cx="647594" cy="3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31%</a:t>
          </a:r>
          <a:endParaRPr lang="pt-BR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0.34987</cdr:x>
      <cdr:y>0.27964</cdr:y>
    </cdr:from>
    <cdr:to>
      <cdr:x>0.48696</cdr:x>
      <cdr:y>0.39149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63937588-778E-4520-8E57-8D1F50C93C4C}"/>
            </a:ext>
          </a:extLst>
        </cdr:cNvPr>
        <cdr:cNvSpPr txBox="1"/>
      </cdr:nvSpPr>
      <cdr:spPr>
        <a:xfrm xmlns:a="http://schemas.openxmlformats.org/drawingml/2006/main">
          <a:off x="1653969" y="72008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1,5%</a:t>
          </a:r>
          <a:endParaRPr lang="pt-BR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0.70042</cdr:x>
      <cdr:y>0.47756</cdr:y>
    </cdr:from>
    <cdr:to>
      <cdr:x>0.72913</cdr:x>
      <cdr:y>0.64687</cdr:y>
    </cdr:to>
    <cdr:cxnSp macro="">
      <cdr:nvCxnSpPr>
        <cdr:cNvPr id="2" name="Conector de Seta Reta 1">
          <a:extLst xmlns:a="http://schemas.openxmlformats.org/drawingml/2006/main">
            <a:ext uri="{FF2B5EF4-FFF2-40B4-BE49-F238E27FC236}">
              <a16:creationId xmlns:a16="http://schemas.microsoft.com/office/drawing/2014/main" id="{9C72EE2F-B709-4D6A-BDA8-36FB0BBB2234}"/>
            </a:ext>
          </a:extLst>
        </cdr:cNvPr>
        <cdr:cNvCxnSpPr/>
      </cdr:nvCxnSpPr>
      <cdr:spPr>
        <a:xfrm xmlns:a="http://schemas.openxmlformats.org/drawingml/2006/main" flipV="1">
          <a:off x="4934460" y="1045179"/>
          <a:ext cx="202288" cy="37054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0.48272</cdr:x>
      <cdr:y>0.58711</cdr:y>
    </cdr:from>
    <cdr:to>
      <cdr:x>0.74106</cdr:x>
      <cdr:y>0.70047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73241F63-E846-43D6-9179-3CD090C2CB22}"/>
            </a:ext>
          </a:extLst>
        </cdr:cNvPr>
        <cdr:cNvSpPr txBox="1"/>
      </cdr:nvSpPr>
      <cdr:spPr>
        <a:xfrm xmlns:a="http://schemas.openxmlformats.org/drawingml/2006/main">
          <a:off x="3400762" y="1284942"/>
          <a:ext cx="1820015" cy="248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3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intercorrencias</a:t>
          </a:r>
          <a:endParaRPr lang="pt-BR" sz="13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0.11169</cdr:x>
      <cdr:y>0.74836</cdr:y>
    </cdr:from>
    <cdr:to>
      <cdr:x>0.59627</cdr:x>
      <cdr:y>0.89047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FE348BA9-857D-4A1B-B83E-AA77FD368C07}"/>
            </a:ext>
          </a:extLst>
        </cdr:cNvPr>
        <cdr:cNvSpPr txBox="1"/>
      </cdr:nvSpPr>
      <cdr:spPr>
        <a:xfrm xmlns:a="http://schemas.openxmlformats.org/drawingml/2006/main">
          <a:off x="766885" y="2968435"/>
          <a:ext cx="3327074" cy="563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/>
            <a:t>Tempo de seguimento: </a:t>
          </a:r>
          <a:r>
            <a:rPr lang="pt-BR" sz="1600" b="1" dirty="0"/>
            <a:t>2 - 3 anos</a:t>
          </a:r>
        </a:p>
      </cdr:txBody>
    </cdr:sp>
  </cdr:relSizeAnchor>
  <cdr:relSizeAnchor xmlns:cdr="http://schemas.openxmlformats.org/drawingml/2006/chartDrawing">
    <cdr:from>
      <cdr:x>0.44216</cdr:x>
      <cdr:y>0.45804</cdr:y>
    </cdr:from>
    <cdr:to>
      <cdr:x>0.45802</cdr:x>
      <cdr:y>0.62449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D6DD26B2-974C-4510-BEF3-933A6CBD096D}"/>
            </a:ext>
          </a:extLst>
        </cdr:cNvPr>
        <cdr:cNvCxnSpPr/>
      </cdr:nvCxnSpPr>
      <cdr:spPr>
        <a:xfrm xmlns:a="http://schemas.openxmlformats.org/drawingml/2006/main" flipH="1" flipV="1">
          <a:off x="2323220" y="1002461"/>
          <a:ext cx="83333" cy="36429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366EC-B912-465F-A6F7-5EA41447EA5E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E222E-D852-4287-A058-2BFCEE694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11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126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723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654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14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01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9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high sensitivity and specificity, errors arise when they are not correctly identified due to incomplete, inadequate or superficial clinical examination.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42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63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81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65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150E8-ED96-4EDD-BA7E-211F640A27C3}" type="slidenum">
              <a:rPr lang="pt-BR" altLang="pt-BR" smtClean="0"/>
              <a:pPr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8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E222E-D852-4287-A058-2BFCEE694D6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56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D9CED-08B8-4A68-831A-976761822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B9B172-BDD3-44DE-AB6A-35A8F76EA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1642FD-DF65-416A-94C6-2318B37A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A7631F-8E29-42EB-A91F-C648A86C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FDF07F-6B74-4FEC-84D7-D4D4267D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0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4FF02-1C8C-450C-A7D6-F91E24D1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47AC5A-541A-4D7C-920C-0949E6FD8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8E8BE1-D0E7-49A5-B115-5A2CA9FC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32AA80-A7D0-4DC6-B0B9-4FDF06D3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195454-326A-468A-8CDB-601594A7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84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63F15C-8B1B-4CF8-9F3F-E7D805B55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0093BD-48C1-4B7B-BAE7-43571939A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F9FB09-7796-4B48-9F59-F6651A93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BECAB-265F-40E8-9A7D-F3256099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EBFE58-E075-4EE4-BE5C-970602D2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36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2851994-5273-47E7-9E15-E53472F4A2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178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A86B2-ADA9-43F5-ADB3-E5AE47B5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A4E9FB-50DB-4FCA-9464-633FCBB85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E9D9D3-F5F9-45BA-93BF-9223D2AF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3A23B4-F21B-4B6D-A23E-5FE67A14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9CB425-3C91-4F95-9A90-86E5D82E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42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DCF09-797B-4F40-BC80-6D0C6F3D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B3A7B9-0847-4E0B-90C0-88394E3C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50F536-22A9-48BC-A4A0-F41EDCAF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937E2B-786C-4746-BC95-2D8AE31D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AF7241-95DD-40F2-A951-B97FD102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18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33ABB-8A4B-4951-AD95-432DBE15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1613D7-5D4C-4076-A1FC-3C2665EF8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480B38-EF45-4DE5-BA5B-6E5940E0A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727654-162F-422D-89B1-C1B6F9CC4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C81E1-8890-4F29-ABA7-BD60F23F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460E79-B587-403A-BA47-6B7011D6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8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CF215-FC4B-466E-96EC-DB941FF6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0E4345-8266-44A4-B412-80F0BDF9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80A38-73AF-430A-8ACA-1F19ECE83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CDA276-AC54-499B-AD8C-3932CBE35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52EE02-EB0F-4817-B629-C79164C19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3A140F-C91E-4B72-84F0-B82F825F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ECF71E-F1A2-4714-8C1E-35ED87C6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A46160-D53E-49E6-B9FB-A89F0952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0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052B1-BC01-4683-8680-7A923E26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47CFD4-EE84-4BFB-B645-D294E8BF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8455BD-2060-4DDB-AD03-33BE1867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B3416F-4FF8-456B-8558-6E2B6017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53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809A63-6BE3-4B86-AF2E-786FF098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78951A-3999-42A8-A6CF-381E05F0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C8CFCE-6983-403F-A9B5-7041EEF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3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3991D-2055-4611-B221-9FEED82E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F9E4DA-95AA-41B7-9563-7A74C121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51CCF9-2266-474A-871F-3F7B038D2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6B307C-D93A-4982-8C3B-754ED732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426017-12B7-402A-82FC-F0B4DF1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A19886-14FC-42CE-801F-3A6074DE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27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E8160-8CCA-4E3E-B614-DE4F62A0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B8F8FC8-EE3E-4C3F-AAAB-4E9B4A686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C1FDDB-CE4A-40CA-83D3-F7A2EC6FC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2AEF76-62D9-4218-B0F9-17513816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5CFBA-46CE-45D6-AD9A-157FAE2E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59A8F6-39C2-4547-A71D-72E2ECEF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26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6F5E1DC-2FDA-4864-B286-4CF2A1D5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21BC1A-0EB3-4AA2-9515-AF1D5F53C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AB066E-A057-49A2-8610-8C7DA14F8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1CFF6-B2F9-4BEF-8BEC-A1654324DB55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463556-6C0B-4683-B837-2DFD650AE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5F6B25-5681-44DD-9E65-4523DA968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02D4-1FCF-4002-9625-3D773E69C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47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squisa.bvsalud.org/portal/resource/pt/lil-73391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Tf9QppOhGnI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70AEF-09ED-4B19-83A2-C50930FCC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256" y="2564664"/>
            <a:ext cx="9144000" cy="2387600"/>
          </a:xfrm>
        </p:spPr>
        <p:txBody>
          <a:bodyPr/>
          <a:lstStyle/>
          <a:p>
            <a:r>
              <a:rPr lang="pt-BR" dirty="0"/>
              <a:t>Mesa: Neuropatias Infecciosas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9EA987E-49B5-4543-93B7-312F31BA5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6450"/>
            <a:ext cx="9304256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0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20057-EA25-4F5B-932F-DFA3849E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381"/>
          </a:xfrm>
        </p:spPr>
        <p:txBody>
          <a:bodyPr>
            <a:normAutofit/>
          </a:bodyPr>
          <a:lstStyle/>
          <a:p>
            <a:r>
              <a:rPr lang="pt-BR" sz="3600" dirty="0"/>
              <a:t>Mononeuropatia granulomatosa </a:t>
            </a:r>
            <a:r>
              <a:rPr lang="pt-BR" sz="3600" dirty="0">
                <a:solidFill>
                  <a:srgbClr val="FF0000"/>
                </a:solidFill>
              </a:rPr>
              <a:t>MHT</a:t>
            </a:r>
            <a:r>
              <a:rPr lang="pt-BR" sz="3600" dirty="0"/>
              <a:t> X Tu de nervo</a:t>
            </a:r>
            <a:endParaRPr lang="pt-BR" sz="3600" baseline="30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2A1052-447C-40A0-8BFD-87E1DEDF2A00}"/>
              </a:ext>
            </a:extLst>
          </p:cNvPr>
          <p:cNvSpPr txBox="1"/>
          <p:nvPr/>
        </p:nvSpPr>
        <p:spPr>
          <a:xfrm>
            <a:off x="645736" y="6146364"/>
            <a:ext cx="11208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ALMEIDA JEM et al. 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Peripheral nerve </a:t>
            </a:r>
            <a:r>
              <a:rPr lang="en-GB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tumor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differential diagnosis with primary neural leprosy: five case reports</a:t>
            </a:r>
            <a:r>
              <a:rPr lang="en-GB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15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Hansenol</a:t>
            </a:r>
            <a:r>
              <a:rPr lang="pt-BR" sz="15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pt-BR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24A851E-F470-48B5-94F7-FC8F61E46240}"/>
              </a:ext>
            </a:extLst>
          </p:cNvPr>
          <p:cNvSpPr txBox="1">
            <a:spLocks/>
          </p:cNvSpPr>
          <p:nvPr/>
        </p:nvSpPr>
        <p:spPr>
          <a:xfrm>
            <a:off x="838200" y="863933"/>
            <a:ext cx="9690463" cy="669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1C0F16B-E6D8-4213-8570-7F7A216F7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4" y="1474703"/>
            <a:ext cx="4398970" cy="382845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838317B-B19A-45F9-90A8-ABBDE7327C5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71" y="1198623"/>
            <a:ext cx="3327165" cy="1717612"/>
          </a:xfrm>
          <a:prstGeom prst="rect">
            <a:avLst/>
          </a:prstGeom>
          <a:ln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F1F332B-2EBE-43CF-AB01-EFB6AC19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4" y="3648602"/>
            <a:ext cx="3214044" cy="18228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2AC2D0E-7905-4EE9-A303-2C2EEF6F11F4}"/>
              </a:ext>
            </a:extLst>
          </p:cNvPr>
          <p:cNvSpPr txBox="1"/>
          <p:nvPr/>
        </p:nvSpPr>
        <p:spPr>
          <a:xfrm>
            <a:off x="6664584" y="5452730"/>
            <a:ext cx="333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Granulomas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tuberculoides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destruindo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estrutura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nervo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790B9D-9026-425E-85E5-B2F0E57ADE56}"/>
              </a:ext>
            </a:extLst>
          </p:cNvPr>
          <p:cNvSpPr txBox="1"/>
          <p:nvPr/>
        </p:nvSpPr>
        <p:spPr>
          <a:xfrm>
            <a:off x="6555389" y="2916235"/>
            <a:ext cx="344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Schwannoma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epitelioide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maligno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infiltrando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nervo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52D7F96-75FD-4AD5-B208-2417CB2EDCD6}"/>
              </a:ext>
            </a:extLst>
          </p:cNvPr>
          <p:cNvSpPr txBox="1"/>
          <p:nvPr/>
        </p:nvSpPr>
        <p:spPr>
          <a:xfrm>
            <a:off x="838200" y="5471435"/>
            <a:ext cx="516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diferencial é o </a:t>
            </a:r>
            <a:r>
              <a:rPr lang="pt-BR" sz="2400" dirty="0">
                <a:solidFill>
                  <a:srgbClr val="FF0000"/>
                </a:solidFill>
              </a:rPr>
              <a:t>anatomopatológico   →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223164-6463-47B8-B5E9-D68199801682}"/>
              </a:ext>
            </a:extLst>
          </p:cNvPr>
          <p:cNvSpPr txBox="1"/>
          <p:nvPr/>
        </p:nvSpPr>
        <p:spPr>
          <a:xfrm>
            <a:off x="9279408" y="1346551"/>
            <a:ext cx="2074392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Necrose caseosa do MHT é </a:t>
            </a:r>
            <a:r>
              <a:rPr lang="pt-BR" dirty="0" err="1"/>
              <a:t>indiferenciável</a:t>
            </a:r>
            <a:r>
              <a:rPr lang="pt-BR" dirty="0"/>
              <a:t> por imagem</a:t>
            </a:r>
          </a:p>
        </p:txBody>
      </p:sp>
    </p:spTree>
    <p:extLst>
      <p:ext uri="{BB962C8B-B14F-4D97-AF65-F5344CB8AC3E}">
        <p14:creationId xmlns:p14="http://schemas.microsoft.com/office/powerpoint/2010/main" val="225497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BC60BF-6021-4D85-8996-B7671D39B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911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Hanseniase em reações </a:t>
            </a:r>
            <a:br>
              <a:rPr lang="pt-BR" dirty="0"/>
            </a:b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neurites</a:t>
            </a:r>
            <a:b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Neuropatia Inflamatória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5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23828" y="278743"/>
            <a:ext cx="10083544" cy="1143000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b="1" dirty="0"/>
              <a:t>Espectro </a:t>
            </a:r>
            <a:r>
              <a:rPr lang="pt-BR" altLang="pt-BR" sz="3200" dirty="0"/>
              <a:t>das inflamações - </a:t>
            </a:r>
            <a:r>
              <a:rPr lang="pt-BR" altLang="pt-BR" sz="3200" dirty="0">
                <a:solidFill>
                  <a:srgbClr val="FF0000"/>
                </a:solidFill>
              </a:rPr>
              <a:t>Neurites</a:t>
            </a:r>
            <a:r>
              <a:rPr lang="pt-BR" altLang="pt-BR" sz="3200" dirty="0"/>
              <a:t>: imunidade individual dependente</a:t>
            </a:r>
            <a:endParaRPr lang="pt-BR" sz="3200" b="1" baseline="30000" dirty="0"/>
          </a:p>
        </p:txBody>
      </p:sp>
      <p:sp>
        <p:nvSpPr>
          <p:cNvPr id="7" name="CaixaDeTexto 5"/>
          <p:cNvSpPr txBox="1">
            <a:spLocks noGrp="1" noChangeArrowheads="1"/>
          </p:cNvSpPr>
          <p:nvPr>
            <p:ph idx="1"/>
          </p:nvPr>
        </p:nvSpPr>
        <p:spPr bwMode="auto">
          <a:xfrm>
            <a:off x="1393135" y="1558352"/>
            <a:ext cx="9110276" cy="402571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500" dirty="0">
                <a:solidFill>
                  <a:srgbClr val="FF5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Paucibacilar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altLang="pt-BR" sz="2500" dirty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tuberculoide</a:t>
            </a:r>
            <a:r>
              <a:rPr lang="pt-BR" altLang="pt-BR" sz="2500" dirty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altLang="pt-BR" sz="2500" b="1" dirty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altLang="pt-BR" sz="2500" dirty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   → </a:t>
            </a:r>
            <a:r>
              <a:rPr lang="pt-BR" altLang="pt-BR" sz="2500" dirty="0">
                <a:solidFill>
                  <a:srgbClr val="FF33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Multibacilar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altLang="pt-BR" sz="25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DT</a:t>
            </a:r>
            <a:r>
              <a:rPr lang="pt-BR" altLang="pt-BR" sz="25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2500" b="1" dirty="0">
                <a:ea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2500" b="1" dirty="0">
                <a:ea typeface="Calibri" panose="020F0502020204030204" pitchFamily="34" charset="0"/>
                <a:cs typeface="Calibri" panose="020F0502020204030204" pitchFamily="34" charset="0"/>
              </a:rPr>
              <a:t>DV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altLang="pt-BR" sz="2500" b="1" dirty="0"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5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500" dirty="0"/>
              <a:t>Um nervo </a:t>
            </a:r>
            <a:r>
              <a:rPr lang="pt-BR" altLang="pt-BR" sz="2500" dirty="0">
                <a:solidFill>
                  <a:srgbClr val="FF0000"/>
                </a:solidFill>
              </a:rPr>
              <a:t>mononeuropatia</a:t>
            </a:r>
            <a:r>
              <a:rPr lang="pt-BR" altLang="pt-BR" sz="2500" b="1" baseline="30000" dirty="0"/>
              <a:t> </a:t>
            </a:r>
            <a:r>
              <a:rPr lang="pt-BR" altLang="pt-BR" sz="2500" dirty="0">
                <a:solidFill>
                  <a:srgbClr val="FF0000"/>
                </a:solidFill>
              </a:rPr>
              <a:t>    </a:t>
            </a:r>
            <a:r>
              <a:rPr lang="pt-BR" altLang="pt-BR" sz="2500" dirty="0"/>
              <a:t>    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→     +  nervos </a:t>
            </a:r>
            <a:r>
              <a:rPr lang="pt-BR" altLang="pt-BR" sz="2500" dirty="0">
                <a:solidFill>
                  <a:srgbClr val="FF0000"/>
                </a:solidFill>
              </a:rPr>
              <a:t>m múltipla</a:t>
            </a:r>
          </a:p>
          <a:p>
            <a:pPr>
              <a:spcBef>
                <a:spcPct val="0"/>
              </a:spcBef>
              <a:buNone/>
            </a:pPr>
            <a:endParaRPr lang="pt-BR" altLang="pt-BR" sz="25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pt-BR" sz="2800" dirty="0"/>
              <a:t>Reações:</a:t>
            </a:r>
            <a:r>
              <a:rPr lang="pt-BR" altLang="pt-BR" sz="28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pt-BR" altLang="pt-BR" sz="2100" b="1" dirty="0">
                <a:solidFill>
                  <a:srgbClr val="FF0000"/>
                </a:solidFill>
              </a:rPr>
              <a:t> </a:t>
            </a:r>
            <a:r>
              <a:rPr lang="pt-BR" altLang="pt-BR" sz="2400" b="1" dirty="0">
                <a:solidFill>
                  <a:srgbClr val="FF0000"/>
                </a:solidFill>
              </a:rPr>
              <a:t>Tipo 1</a:t>
            </a:r>
            <a:r>
              <a:rPr lang="pt-BR" altLang="pt-BR" sz="2400" dirty="0">
                <a:solidFill>
                  <a:srgbClr val="FF0000"/>
                </a:solidFill>
              </a:rPr>
              <a:t> </a:t>
            </a:r>
            <a:r>
              <a:rPr lang="pt-BR" altLang="pt-BR" sz="2400" b="1" dirty="0"/>
              <a:t>DD</a:t>
            </a:r>
            <a:r>
              <a:rPr lang="pt-BR" altLang="pt-BR" sz="2400" dirty="0"/>
              <a:t> a </a:t>
            </a:r>
            <a:r>
              <a:rPr lang="pt-BR" altLang="pt-BR" sz="2400" b="1" dirty="0"/>
              <a:t>DV</a:t>
            </a:r>
            <a:r>
              <a:rPr lang="pt-BR" altLang="pt-BR" sz="2400" dirty="0"/>
              <a:t>   ( </a:t>
            </a:r>
            <a:r>
              <a:rPr lang="pt-BR" altLang="pt-BR" dirty="0">
                <a:solidFill>
                  <a:srgbClr val="FF0000"/>
                </a:solidFill>
              </a:rPr>
              <a:t>6 m</a:t>
            </a:r>
            <a:r>
              <a:rPr lang="pt-BR" altLang="pt-BR" sz="2400" dirty="0"/>
              <a:t>) </a:t>
            </a:r>
          </a:p>
          <a:p>
            <a:pPr marL="457200" lvl="1" indent="0">
              <a:spcBef>
                <a:spcPct val="0"/>
              </a:spcBef>
              <a:buNone/>
            </a:pPr>
            <a:endParaRPr lang="pt-BR" altLang="pt-BR" sz="2400" dirty="0"/>
          </a:p>
          <a:p>
            <a:pPr marL="457200" lvl="1" indent="0">
              <a:spcBef>
                <a:spcPct val="0"/>
              </a:spcBef>
              <a:buNone/>
            </a:pPr>
            <a:endParaRPr lang="pt-BR" altLang="pt-BR" sz="2400" dirty="0"/>
          </a:p>
          <a:p>
            <a:pPr marL="457200" lvl="1" indent="0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 Tipo 2 </a:t>
            </a:r>
            <a:r>
              <a:rPr lang="pt-BR" altLang="pt-BR" sz="2400" b="1" dirty="0"/>
              <a:t>DV</a:t>
            </a:r>
            <a:r>
              <a:rPr lang="pt-BR" altLang="pt-BR" sz="2400" dirty="0"/>
              <a:t> e </a:t>
            </a:r>
            <a:r>
              <a:rPr lang="pt-BR" altLang="pt-BR" sz="2400" b="1" dirty="0"/>
              <a:t>VV</a:t>
            </a:r>
            <a:r>
              <a:rPr lang="pt-BR" altLang="pt-BR" sz="2400" dirty="0">
                <a:solidFill>
                  <a:srgbClr val="FF0000"/>
                </a:solidFill>
              </a:rPr>
              <a:t> </a:t>
            </a:r>
            <a:r>
              <a:rPr lang="pt-BR" altLang="pt-BR" sz="2400" dirty="0"/>
              <a:t>(</a:t>
            </a:r>
            <a:r>
              <a:rPr lang="pt-BR" altLang="pt-BR" dirty="0">
                <a:solidFill>
                  <a:srgbClr val="FF0000"/>
                </a:solidFill>
              </a:rPr>
              <a:t>1 m</a:t>
            </a:r>
            <a:r>
              <a:rPr lang="pt-BR" altLang="pt-BR" sz="2400" dirty="0"/>
              <a:t>)       com  </a:t>
            </a:r>
            <a:r>
              <a:rPr lang="pt-BR" altLang="pt-BR" sz="2400" dirty="0">
                <a:solidFill>
                  <a:srgbClr val="FF0000"/>
                </a:solidFill>
              </a:rPr>
              <a:t>recorrências</a:t>
            </a:r>
          </a:p>
          <a:p>
            <a:pPr marL="457200" lvl="1" indent="0">
              <a:spcBef>
                <a:spcPct val="0"/>
              </a:spcBef>
              <a:buNone/>
            </a:pPr>
            <a:endParaRPr lang="pt-BR" altLang="pt-BR" sz="2400" dirty="0">
              <a:solidFill>
                <a:srgbClr val="FF0000"/>
              </a:solidFill>
            </a:endParaRPr>
          </a:p>
          <a:p>
            <a:pPr marL="0" indent="-57150">
              <a:spcBef>
                <a:spcPct val="0"/>
              </a:spcBef>
              <a:buNone/>
            </a:pPr>
            <a:r>
              <a:rPr lang="pt-BR" sz="2800" dirty="0">
                <a:solidFill>
                  <a:srgbClr val="003300"/>
                </a:solidFill>
              </a:rPr>
              <a:t>Período de 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</a:t>
            </a:r>
            <a:r>
              <a:rPr lang="pt-BR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4-5</a:t>
            </a:r>
            <a:r>
              <a:rPr lang="pt-BR" sz="2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anos </a:t>
            </a:r>
            <a:r>
              <a:rPr lang="pt-B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acima do qual:</a:t>
            </a:r>
            <a:r>
              <a:rPr lang="pt-BR" sz="2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recidiva, resistência</a:t>
            </a:r>
            <a:endParaRPr lang="pt-BR" alt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19050" y="3012363"/>
            <a:ext cx="3114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DT: </a:t>
            </a:r>
            <a:r>
              <a:rPr lang="pt-BR" dirty="0">
                <a:latin typeface="Arial" pitchFamily="34" charset="0"/>
                <a:cs typeface="Arial" pitchFamily="34" charset="0"/>
              </a:rPr>
              <a:t>dimorfo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tuberculoide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DD</a:t>
            </a:r>
            <a:r>
              <a:rPr lang="pt-BR" dirty="0">
                <a:latin typeface="Arial" pitchFamily="34" charset="0"/>
                <a:cs typeface="Arial" pitchFamily="34" charset="0"/>
              </a:rPr>
              <a:t>: dimorfo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dimorfo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DV</a:t>
            </a:r>
            <a:r>
              <a:rPr lang="pt-BR" dirty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dimorfo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virchoviano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V</a:t>
            </a:r>
            <a:r>
              <a:rPr lang="pt-BR" dirty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virchoviano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CDCCBE9-7660-48C4-B840-1784DA35C257}"/>
              </a:ext>
            </a:extLst>
          </p:cNvPr>
          <p:cNvSpPr/>
          <p:nvPr/>
        </p:nvSpPr>
        <p:spPr>
          <a:xfrm>
            <a:off x="4177290" y="4212692"/>
            <a:ext cx="1398494" cy="684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9EDDC06-C883-4086-999B-1FCA4B524FFC}"/>
              </a:ext>
            </a:extLst>
          </p:cNvPr>
          <p:cNvSpPr/>
          <p:nvPr/>
        </p:nvSpPr>
        <p:spPr>
          <a:xfrm>
            <a:off x="4287309" y="3229113"/>
            <a:ext cx="1452151" cy="684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3BE3A0-BAD0-4956-BBFB-1AF6D461E805}"/>
              </a:ext>
            </a:extLst>
          </p:cNvPr>
          <p:cNvSpPr txBox="1"/>
          <p:nvPr/>
        </p:nvSpPr>
        <p:spPr>
          <a:xfrm>
            <a:off x="1393135" y="5946591"/>
            <a:ext cx="92400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Garbino JA, Marques Jr W. Neuropatia da Hanseníase. In: </a:t>
            </a:r>
            <a:r>
              <a:rPr lang="pt-B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Hanseníase - Avanços e Desafios. Editora UnB, 2014.</a:t>
            </a:r>
          </a:p>
          <a:p>
            <a:pPr algn="ctr"/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https://pesquisa.bvsalud.org/portal/resource/pt/lil-733913</a:t>
            </a: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6336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3791" y="232217"/>
            <a:ext cx="9992750" cy="100213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Padrão neurofisiológico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durante as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neurites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reações subagudas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períodos de intensa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inflamação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desmielinização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24176" y="4864151"/>
            <a:ext cx="4729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TIBIAL (PLANTAR MEDIAL e LATERAL): </a:t>
            </a:r>
          </a:p>
          <a:p>
            <a:r>
              <a:rPr lang="pt-B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Robinson et al. </a:t>
            </a:r>
            <a:r>
              <a:rPr lang="pt-BR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Hansen Int</a:t>
            </a:r>
            <a:r>
              <a:rPr lang="pt-B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2015</a:t>
            </a:r>
            <a:r>
              <a:rPr lang="pt-BR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51829" y="4915253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ULNAR : </a:t>
            </a:r>
            <a:r>
              <a:rPr lang="pt-BR" altLang="pt-BR" sz="1800" dirty="0">
                <a:solidFill>
                  <a:srgbClr val="0070C0"/>
                </a:solidFill>
                <a:latin typeface="Arial" panose="020B0604020202020204" pitchFamily="34" charset="0"/>
              </a:rPr>
              <a:t>Garbino et al. </a:t>
            </a:r>
            <a:r>
              <a:rPr lang="pt-BR" altLang="pt-BR" sz="1800" i="1" dirty="0" err="1">
                <a:solidFill>
                  <a:srgbClr val="0070C0"/>
                </a:solidFill>
                <a:latin typeface="Arial" panose="020B0604020202020204" pitchFamily="34" charset="0"/>
              </a:rPr>
              <a:t>Lep</a:t>
            </a:r>
            <a:r>
              <a:rPr lang="pt-BR" altLang="pt-BR" sz="1800" i="1" dirty="0">
                <a:solidFill>
                  <a:srgbClr val="0070C0"/>
                </a:solidFill>
                <a:latin typeface="Arial" panose="020B0604020202020204" pitchFamily="34" charset="0"/>
              </a:rPr>
              <a:t> Rev</a:t>
            </a:r>
            <a:r>
              <a:rPr lang="pt-BR" altLang="pt-BR" sz="1800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,</a:t>
            </a:r>
            <a:r>
              <a:rPr lang="pt-BR" altLang="pt-BR" sz="1800" dirty="0">
                <a:solidFill>
                  <a:srgbClr val="0070C0"/>
                </a:solidFill>
                <a:latin typeface="Arial" panose="020B0604020202020204" pitchFamily="34" charset="0"/>
              </a:rPr>
              <a:t> 2010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9846" y="5617938"/>
            <a:ext cx="10592307" cy="923330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mesmas características de desmielinização são descritas nas demais </a:t>
            </a:r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neuropatias inflamatórias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Guillain-Barré e Polineuropatia Inflamatória desmielinizante crônica (CIDP) (</a:t>
            </a:r>
            <a:r>
              <a:rPr lang="pt-B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SANDER </a:t>
            </a:r>
            <a:r>
              <a:rPr lang="pt-BR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LATOV, 2003; TANKISI et al., 2005; van </a:t>
            </a:r>
            <a:r>
              <a:rPr lang="pt-BR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</a:t>
            </a:r>
            <a:r>
              <a:rPr lang="pt-B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BERGH et al., 2010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</a:t>
            </a:r>
            <a:endParaRPr lang="pt-BR" altLang="pt-BR" sz="2000" baseline="30000" dirty="0"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50" y="1413310"/>
            <a:ext cx="1051796" cy="2352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441C44-398B-4F98-B93A-6E184EC42458}"/>
              </a:ext>
            </a:extLst>
          </p:cNvPr>
          <p:cNvSpPr txBox="1"/>
          <p:nvPr/>
        </p:nvSpPr>
        <p:spPr>
          <a:xfrm>
            <a:off x="261516" y="1511896"/>
            <a:ext cx="1936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Onda M (potencial de ação motor </a:t>
            </a:r>
            <a:r>
              <a:rPr lang="pt-BR" dirty="0">
                <a:solidFill>
                  <a:srgbClr val="FF0000"/>
                </a:solidFill>
              </a:rPr>
              <a:t>composto): </a:t>
            </a:r>
            <a:r>
              <a:rPr lang="pt-BR" dirty="0"/>
              <a:t>NORMAL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B97DF5D-9C45-4048-B0FD-96F9832E8999}"/>
              </a:ext>
            </a:extLst>
          </p:cNvPr>
          <p:cNvCxnSpPr/>
          <p:nvPr/>
        </p:nvCxnSpPr>
        <p:spPr>
          <a:xfrm>
            <a:off x="1969057" y="2212848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96D6959E-19C8-40DD-85E2-BDD8CF87F9F2}"/>
              </a:ext>
            </a:extLst>
          </p:cNvPr>
          <p:cNvCxnSpPr/>
          <p:nvPr/>
        </p:nvCxnSpPr>
        <p:spPr>
          <a:xfrm>
            <a:off x="6724176" y="2170206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1F062E-2489-4DE2-B4CE-D750141C66B8}"/>
              </a:ext>
            </a:extLst>
          </p:cNvPr>
          <p:cNvSpPr txBox="1"/>
          <p:nvPr/>
        </p:nvSpPr>
        <p:spPr>
          <a:xfrm>
            <a:off x="261515" y="3296806"/>
            <a:ext cx="1936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Ondas M: </a:t>
            </a:r>
            <a:r>
              <a:rPr lang="pt-BR" dirty="0">
                <a:solidFill>
                  <a:srgbClr val="FF0000"/>
                </a:solidFill>
              </a:rPr>
              <a:t>decompostas</a:t>
            </a:r>
          </a:p>
          <a:p>
            <a:r>
              <a:rPr lang="pt-BR" dirty="0"/>
              <a:t>(dispersão temporal)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80D1BC43-1B3F-46B0-B063-5BB40D1AB475}"/>
              </a:ext>
            </a:extLst>
          </p:cNvPr>
          <p:cNvCxnSpPr/>
          <p:nvPr/>
        </p:nvCxnSpPr>
        <p:spPr>
          <a:xfrm>
            <a:off x="1969056" y="3557327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633B929-EA60-456F-B53C-81D63954B7E2}"/>
              </a:ext>
            </a:extLst>
          </p:cNvPr>
          <p:cNvCxnSpPr/>
          <p:nvPr/>
        </p:nvCxnSpPr>
        <p:spPr>
          <a:xfrm>
            <a:off x="6724176" y="3188208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60F665B7-4044-4488-8499-6EA70052B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19" y="1518291"/>
            <a:ext cx="3828288" cy="33406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7689107-D15C-465C-BF38-791045E90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00" y="1446598"/>
            <a:ext cx="3987936" cy="33893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B370F-8B31-416E-9BBA-578B4B60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2" y="249392"/>
            <a:ext cx="8492961" cy="882352"/>
          </a:xfr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NCS</a:t>
            </a:r>
            <a:r>
              <a:rPr lang="pt-BR" sz="2800" dirty="0">
                <a:solidFill>
                  <a:srgbClr val="FF0000"/>
                </a:solidFill>
              </a:rPr>
              <a:t> Temporal </a:t>
            </a:r>
            <a:r>
              <a:rPr lang="pt-BR" sz="2800" dirty="0" err="1">
                <a:solidFill>
                  <a:srgbClr val="FF0000"/>
                </a:solidFill>
              </a:rPr>
              <a:t>Dispersion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X </a:t>
            </a:r>
            <a:r>
              <a:rPr lang="pt-BR" sz="2800" b="1" dirty="0">
                <a:solidFill>
                  <a:schemeClr val="tx1"/>
                </a:solidFill>
              </a:rPr>
              <a:t>US</a:t>
            </a:r>
            <a:r>
              <a:rPr lang="pt-BR" sz="2800" dirty="0"/>
              <a:t>  </a:t>
            </a:r>
            <a:r>
              <a:rPr lang="pt-BR" sz="2800" dirty="0">
                <a:solidFill>
                  <a:srgbClr val="FF0000"/>
                </a:solidFill>
              </a:rPr>
              <a:t>Doppler </a:t>
            </a:r>
            <a:endParaRPr lang="pt-BR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DA612DDF-57EA-4D93-B051-0E8E62359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149069"/>
              </p:ext>
            </p:extLst>
          </p:nvPr>
        </p:nvGraphicFramePr>
        <p:xfrm>
          <a:off x="2537571" y="3604896"/>
          <a:ext cx="5032227" cy="219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96FF8DF-D10A-4F86-9F75-F2172CFBCD49}"/>
              </a:ext>
            </a:extLst>
          </p:cNvPr>
          <p:cNvSpPr txBox="1"/>
          <p:nvPr/>
        </p:nvSpPr>
        <p:spPr>
          <a:xfrm>
            <a:off x="900647" y="6048644"/>
            <a:ext cx="10456433" cy="430887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 sz="3700"/>
            </a:pPr>
            <a:r>
              <a:rPr lang="pt-BR" sz="1100" dirty="0"/>
              <a:t>AKITA J et al. </a:t>
            </a:r>
            <a:r>
              <a:rPr lang="pt-BR" sz="1100" b="1" dirty="0" err="1"/>
              <a:t>Comparison</a:t>
            </a:r>
            <a:r>
              <a:rPr lang="pt-BR" sz="1100" b="1" dirty="0"/>
              <a:t> </a:t>
            </a:r>
            <a:r>
              <a:rPr lang="pt-BR" sz="1100" b="1" dirty="0" err="1"/>
              <a:t>between</a:t>
            </a:r>
            <a:r>
              <a:rPr lang="pt-BR" sz="1100" b="1" dirty="0"/>
              <a:t> </a:t>
            </a:r>
            <a:r>
              <a:rPr lang="pt-BR" sz="1100" b="1" dirty="0" err="1"/>
              <a:t>nerve</a:t>
            </a:r>
            <a:r>
              <a:rPr lang="pt-BR" sz="1100" b="1" dirty="0"/>
              <a:t> </a:t>
            </a:r>
            <a:r>
              <a:rPr lang="pt-BR" sz="1100" b="1" dirty="0" err="1"/>
              <a:t>conduction</a:t>
            </a:r>
            <a:r>
              <a:rPr lang="pt-BR" sz="1100" b="1" dirty="0"/>
              <a:t> </a:t>
            </a:r>
            <a:r>
              <a:rPr lang="pt-BR" sz="1100" b="1" dirty="0" err="1"/>
              <a:t>study</a:t>
            </a:r>
            <a:r>
              <a:rPr lang="pt-BR" sz="1100" b="1" dirty="0"/>
              <a:t> </a:t>
            </a:r>
            <a:r>
              <a:rPr lang="pt-BR" sz="1100" b="1" dirty="0" err="1"/>
              <a:t>and</a:t>
            </a:r>
            <a:r>
              <a:rPr lang="pt-BR" sz="1100" b="1" dirty="0"/>
              <a:t> high-</a:t>
            </a:r>
            <a:r>
              <a:rPr lang="pt-BR" sz="1100" b="1" dirty="0" err="1"/>
              <a:t>resolution</a:t>
            </a:r>
            <a:r>
              <a:rPr lang="pt-BR" sz="1100" b="1" dirty="0"/>
              <a:t> </a:t>
            </a:r>
            <a:r>
              <a:rPr lang="pt-BR" sz="1100" b="1" dirty="0" err="1"/>
              <a:t>ultrasonography</a:t>
            </a:r>
            <a:r>
              <a:rPr lang="pt-BR" sz="1100" b="1" dirty="0"/>
              <a:t> </a:t>
            </a:r>
            <a:r>
              <a:rPr lang="pt-BR" sz="1100" b="1" dirty="0" err="1"/>
              <a:t>with</a:t>
            </a:r>
            <a:r>
              <a:rPr lang="pt-BR" sz="1100" b="1" dirty="0"/>
              <a:t> color doppler in </a:t>
            </a:r>
            <a:r>
              <a:rPr lang="pt-BR" sz="1100" b="1" dirty="0" err="1"/>
              <a:t>type</a:t>
            </a:r>
            <a:r>
              <a:rPr lang="pt-BR" sz="1100" b="1" dirty="0"/>
              <a:t> 1 </a:t>
            </a:r>
            <a:r>
              <a:rPr lang="pt-BR" sz="1100" b="1" dirty="0" err="1"/>
              <a:t>and</a:t>
            </a:r>
            <a:r>
              <a:rPr lang="pt-BR" sz="1100" b="1" dirty="0"/>
              <a:t> </a:t>
            </a:r>
            <a:r>
              <a:rPr lang="pt-BR" sz="1100" b="1" dirty="0" err="1"/>
              <a:t>type</a:t>
            </a:r>
            <a:r>
              <a:rPr lang="pt-BR" sz="1100" b="1" dirty="0"/>
              <a:t> 2 </a:t>
            </a:r>
            <a:r>
              <a:rPr lang="pt-BR" sz="1100" b="1" dirty="0" err="1"/>
              <a:t>leprosy</a:t>
            </a:r>
            <a:r>
              <a:rPr lang="pt-BR" sz="1100" b="1" dirty="0"/>
              <a:t> </a:t>
            </a:r>
            <a:r>
              <a:rPr lang="pt-BR" sz="1100" b="1" dirty="0" err="1"/>
              <a:t>reactions</a:t>
            </a:r>
            <a:r>
              <a:rPr lang="pt-BR" sz="1100" dirty="0"/>
              <a:t>. </a:t>
            </a:r>
            <a:r>
              <a:rPr lang="pt-BR" sz="1100" dirty="0" err="1"/>
              <a:t>Clinical</a:t>
            </a:r>
            <a:r>
              <a:rPr lang="pt-BR" sz="1100" dirty="0"/>
              <a:t> </a:t>
            </a:r>
            <a:r>
              <a:rPr lang="pt-BR" sz="1100" dirty="0" err="1"/>
              <a:t>Neurophysiology</a:t>
            </a:r>
            <a:r>
              <a:rPr lang="pt-BR" sz="1100" dirty="0"/>
              <a:t> </a:t>
            </a:r>
            <a:r>
              <a:rPr lang="pt-BR" sz="1100" dirty="0" err="1"/>
              <a:t>Practice</a:t>
            </a:r>
            <a:r>
              <a:rPr lang="pt-BR" sz="1100" dirty="0"/>
              <a:t>. 2021.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5E3F83-AC31-475F-9036-9C56158660C2}"/>
              </a:ext>
            </a:extLst>
          </p:cNvPr>
          <p:cNvSpPr txBox="1"/>
          <p:nvPr/>
        </p:nvSpPr>
        <p:spPr>
          <a:xfrm>
            <a:off x="5945704" y="2182742"/>
            <a:ext cx="36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X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AAAA4E-1AC4-40A5-9277-AC95D3DB2189}"/>
              </a:ext>
            </a:extLst>
          </p:cNvPr>
          <p:cNvSpPr txBox="1"/>
          <p:nvPr/>
        </p:nvSpPr>
        <p:spPr>
          <a:xfrm>
            <a:off x="8108129" y="4262343"/>
            <a:ext cx="3248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Inflamação restrita a células de Schwann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B7E3C3B-D301-4F52-8BEE-D9D15AD54F3F}"/>
              </a:ext>
            </a:extLst>
          </p:cNvPr>
          <p:cNvCxnSpPr>
            <a:cxnSpLocks/>
          </p:cNvCxnSpPr>
          <p:nvPr/>
        </p:nvCxnSpPr>
        <p:spPr>
          <a:xfrm flipH="1">
            <a:off x="6212264" y="4622333"/>
            <a:ext cx="1626700" cy="232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7F75E0FD-C7EC-4C52-8434-11ED6E5F9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80" y="1430594"/>
            <a:ext cx="3616752" cy="196652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C46A780-FB11-470A-870D-27DEAB92A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8" y="1385058"/>
            <a:ext cx="3498206" cy="19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98F09-73C7-4C54-8FBC-F3C3AFE5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Fase avançada nervo com estrutura fibrosada – desestrutura - Nervo espessado e área </a:t>
            </a:r>
            <a:r>
              <a:rPr lang="pt-BR" sz="3200" dirty="0" err="1"/>
              <a:t>hiperecóica</a:t>
            </a:r>
            <a:r>
              <a:rPr lang="pt-BR" sz="3200" dirty="0"/>
              <a:t> central fibrosada ao US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2C7ADD-5B1C-4F87-A529-A26869E32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6" y="1455837"/>
            <a:ext cx="5830959" cy="416147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5E44542-0F4E-46A1-9214-6EF210C18864}"/>
              </a:ext>
            </a:extLst>
          </p:cNvPr>
          <p:cNvSpPr txBox="1"/>
          <p:nvPr/>
        </p:nvSpPr>
        <p:spPr>
          <a:xfrm>
            <a:off x="589103" y="5721925"/>
            <a:ext cx="484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Lesão axonal parcial pronunciada, terminal,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ainda atividade inflamatória, reação?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0BDAEE-E914-4A73-82B2-7ACB9990AB2C}"/>
              </a:ext>
            </a:extLst>
          </p:cNvPr>
          <p:cNvSpPr txBox="1"/>
          <p:nvPr/>
        </p:nvSpPr>
        <p:spPr>
          <a:xfrm>
            <a:off x="6096000" y="57219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Lesão axonal parcial com áreas de fibrose e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vascularização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em um ponto (</a:t>
            </a:r>
            <a:r>
              <a:rPr lang="pt-B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AKITA J et al.2021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Espaço Reservado para Conteúdo 13">
            <a:extLst>
              <a:ext uri="{FF2B5EF4-FFF2-40B4-BE49-F238E27FC236}">
                <a16:creationId xmlns:a16="http://schemas.microsoft.com/office/drawing/2014/main" id="{C00557FB-0F5E-431A-B245-35B7AD048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5290"/>
            <a:ext cx="5118938" cy="3757402"/>
          </a:xfrm>
        </p:spPr>
      </p:pic>
    </p:spTree>
    <p:extLst>
      <p:ext uri="{BB962C8B-B14F-4D97-AF65-F5344CB8AC3E}">
        <p14:creationId xmlns:p14="http://schemas.microsoft.com/office/powerpoint/2010/main" val="71829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F6308CE-B9C9-4210-ACAD-E8CF3353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US com </a:t>
            </a:r>
            <a:r>
              <a:rPr lang="pt-BR" dirty="0">
                <a:solidFill>
                  <a:srgbClr val="FF0000"/>
                </a:solidFill>
              </a:rPr>
              <a:t>DC</a:t>
            </a:r>
            <a:r>
              <a:rPr lang="pt-BR" dirty="0"/>
              <a:t> pode ser útil em 2 situações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DFB221D-99C5-460B-A9A9-DA366107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900270"/>
            <a:ext cx="10769338" cy="30574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nervos com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lesão neural mínima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 encontrada vascularização,  as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Celulas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Schwann apresentam o ML aos macrófagos mais precocemente e produzem inflamação antes de uma marcada desmielinização segmentar   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(&gt; RT1) 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lesões graves,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</a:t>
            </a:r>
            <a:r>
              <a:rPr lang="pt-B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 motora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fase terminal, em um ou mais nervo, 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 encontrada vascularização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ao DC : </a:t>
            </a:r>
            <a:r>
              <a:rPr lang="pt-B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reação </a:t>
            </a:r>
            <a:r>
              <a:rPr lang="pt-BR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</a:t>
            </a:r>
            <a:r>
              <a:rPr lang="pt-B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neural 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(&gt; RT2)</a:t>
            </a: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5A8508-9DA7-48B7-99E2-E3A7ACC1A2AB}"/>
              </a:ext>
            </a:extLst>
          </p:cNvPr>
          <p:cNvSpPr txBox="1"/>
          <p:nvPr/>
        </p:nvSpPr>
        <p:spPr>
          <a:xfrm>
            <a:off x="445024" y="5167312"/>
            <a:ext cx="11048214" cy="1184940"/>
          </a:xfrm>
          <a:prstGeom prst="rect">
            <a:avLst/>
          </a:prstGeom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 sz="3700"/>
            </a:pP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“By adding the ultrasound assessment in these specific cases, neuritis was diagnosed in a greater proportion (</a:t>
            </a:r>
            <a:r>
              <a:rPr lang="en-US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ENG para </a:t>
            </a:r>
            <a:r>
              <a:rPr lang="en-US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of the patients”</a:t>
            </a:r>
            <a:endParaRPr lang="pt-BR" sz="2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defRPr sz="3700"/>
            </a:pPr>
            <a:endParaRPr lang="pt-BR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 sz="3700"/>
            </a:pPr>
            <a:r>
              <a:rPr lang="pt-B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AKITA J et al. </a:t>
            </a:r>
            <a:r>
              <a:rPr lang="pt-BR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BR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Neurophysiology</a:t>
            </a:r>
            <a:r>
              <a:rPr lang="pt-BR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pt-B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300" i="0" dirty="0">
              <a:solidFill>
                <a:srgbClr val="2020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700"/>
            </a:pP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5997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BAB5C-44BA-45EA-9B54-275AB053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7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SEGUIMENTO DA NEUROPATIA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A115B9-69FE-482D-B363-BE90564B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5080"/>
            <a:ext cx="10515600" cy="2555154"/>
          </a:xfrm>
        </p:spPr>
        <p:txBody>
          <a:bodyPr>
            <a:normAutofit lnSpcReduction="10000"/>
          </a:bodyPr>
          <a:lstStyle/>
          <a:p>
            <a:r>
              <a:rPr lang="pt-BR" sz="3200" dirty="0"/>
              <a:t>INFLAMATÓRIA – reações (neurites)</a:t>
            </a:r>
          </a:p>
          <a:p>
            <a:endParaRPr lang="pt-BR" dirty="0"/>
          </a:p>
          <a:p>
            <a:endParaRPr lang="pt-BR" sz="2800" dirty="0"/>
          </a:p>
          <a:p>
            <a:r>
              <a:rPr lang="pt-BR" sz="3200" dirty="0"/>
              <a:t>COMPRESSIVA – compressão pós edema nos túneis </a:t>
            </a:r>
            <a:r>
              <a:rPr lang="pt-BR" sz="3600" dirty="0"/>
              <a:t>anatômi</a:t>
            </a:r>
            <a:r>
              <a:rPr lang="pt-BR" sz="3200" dirty="0"/>
              <a:t>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71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6994" y="326921"/>
            <a:ext cx="10681446" cy="1323693"/>
          </a:xfrm>
        </p:spPr>
        <p:txBody>
          <a:bodyPr>
            <a:normAutofit fontScale="90000"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Seguimento neurofisiológico:</a:t>
            </a:r>
            <a:b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Redução da </a:t>
            </a:r>
            <a:r>
              <a:rPr lang="pt-BR" alt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Celularidade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na pele e das </a:t>
            </a:r>
            <a:r>
              <a:rPr lang="pt-BR" alt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de </a:t>
            </a:r>
            <a:r>
              <a:rPr lang="pt-BR" altLang="pt-BR" sz="2400" b="1" dirty="0">
                <a:solidFill>
                  <a:srgbClr val="FF0000"/>
                </a:solidFill>
              </a:rPr>
              <a:t>Schwann “inflamadas”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reação tipo 1 sob tratamento com </a:t>
            </a:r>
            <a:r>
              <a:rPr lang="pt-BR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esteróides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em 180 dias </a:t>
            </a:r>
          </a:p>
        </p:txBody>
      </p:sp>
      <p:graphicFrame>
        <p:nvGraphicFramePr>
          <p:cNvPr id="633859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4134322"/>
              </p:ext>
            </p:extLst>
          </p:nvPr>
        </p:nvGraphicFramePr>
        <p:xfrm>
          <a:off x="2609665" y="1908469"/>
          <a:ext cx="6972669" cy="391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Worksheet" r:id="rId3" imgW="5400675" imgH="3019577" progId="Excel.Sheet.8">
                  <p:embed/>
                </p:oleObj>
              </mc:Choice>
              <mc:Fallback>
                <p:oleObj name="Worksheet" r:id="rId3" imgW="5400675" imgH="3019577" progId="Excel.Sheet.8">
                  <p:embed/>
                  <p:pic>
                    <p:nvPicPr>
                      <p:cNvPr id="6338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665" y="1908469"/>
                        <a:ext cx="6972669" cy="391462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5911044" y="6031873"/>
            <a:ext cx="53901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LITTLE et al.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Cellularity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-INF, IL-12,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iNOS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altLang="pt-BR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T1R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steroids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2001</a:t>
            </a:r>
            <a:endParaRPr lang="en-GB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1093156" y="6139594"/>
            <a:ext cx="45904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spcBef>
                <a:spcPct val="50000"/>
              </a:spcBef>
            </a:pPr>
            <a:r>
              <a:rPr lang="en-GB" altLang="pt-BR" sz="1400" dirty="0">
                <a:solidFill>
                  <a:srgbClr val="292929"/>
                </a:solidFill>
              </a:rPr>
              <a:t>GARBINO JA et al.</a:t>
            </a:r>
            <a:r>
              <a:rPr lang="en-US" sz="1400" dirty="0"/>
              <a:t> </a:t>
            </a:r>
            <a:r>
              <a:rPr lang="en-GB" altLang="pt-BR" sz="1400" dirty="0" err="1">
                <a:solidFill>
                  <a:srgbClr val="292929"/>
                </a:solidFill>
              </a:rPr>
              <a:t>Arq</a:t>
            </a:r>
            <a:r>
              <a:rPr lang="en-GB" altLang="pt-BR" sz="1400" dirty="0">
                <a:solidFill>
                  <a:srgbClr val="292929"/>
                </a:solidFill>
              </a:rPr>
              <a:t>. Neuro-</a:t>
            </a:r>
            <a:r>
              <a:rPr lang="en-GB" altLang="pt-BR" sz="1400" dirty="0" err="1">
                <a:solidFill>
                  <a:srgbClr val="292929"/>
                </a:solidFill>
              </a:rPr>
              <a:t>psiquiatr</a:t>
            </a:r>
            <a:r>
              <a:rPr lang="en-GB" altLang="pt-BR" sz="1400" dirty="0">
                <a:solidFill>
                  <a:srgbClr val="292929"/>
                </a:solidFill>
              </a:rPr>
              <a:t>. </a:t>
            </a:r>
            <a:r>
              <a:rPr lang="en-US" altLang="pt-BR" sz="1400" dirty="0">
                <a:solidFill>
                  <a:srgbClr val="292929"/>
                </a:solidFill>
              </a:rPr>
              <a:t>2008</a:t>
            </a:r>
            <a:endParaRPr lang="en-GB" altLang="pt-BR" sz="1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67717" y="23393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/>
              <a:t>Dispersão temporal </a:t>
            </a:r>
            <a:r>
              <a:rPr lang="pt-BR" altLang="pt-BR" b="1" dirty="0">
                <a:solidFill>
                  <a:srgbClr val="FF0000"/>
                </a:solidFill>
              </a:rPr>
              <a:t>RECOMPONDO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FDDFF4F8-88B0-4EEE-9490-3BD310CD7C60}"/>
              </a:ext>
            </a:extLst>
          </p:cNvPr>
          <p:cNvCxnSpPr>
            <a:cxnSpLocks/>
          </p:cNvCxnSpPr>
          <p:nvPr/>
        </p:nvCxnSpPr>
        <p:spPr>
          <a:xfrm>
            <a:off x="3738282" y="2662518"/>
            <a:ext cx="3890683" cy="18231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3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ECEB6-E4B6-4AD9-9C6A-644B2F06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72852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/>
              <a:t>Ao US podemos observar a </a:t>
            </a:r>
            <a:r>
              <a:rPr lang="pt-BR" sz="3200" dirty="0">
                <a:solidFill>
                  <a:srgbClr val="FF0000"/>
                </a:solidFill>
              </a:rPr>
              <a:t>redução da vascularização </a:t>
            </a:r>
            <a:r>
              <a:rPr lang="pt-BR" sz="3200" dirty="0" err="1">
                <a:solidFill>
                  <a:srgbClr val="FF0000"/>
                </a:solidFill>
              </a:rPr>
              <a:t>intra</a:t>
            </a:r>
            <a:r>
              <a:rPr lang="pt-BR" sz="3200" dirty="0">
                <a:solidFill>
                  <a:srgbClr val="FF0000"/>
                </a:solidFill>
              </a:rPr>
              <a:t> e perineural </a:t>
            </a:r>
            <a:r>
              <a:rPr lang="pt-BR" sz="3200" dirty="0"/>
              <a:t>com o tratamento anti-inflamatório ou imunossupressor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5D5B6B3B-C8BC-44A9-A53E-3C34E8CE4D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2" y="1038234"/>
            <a:ext cx="4586569" cy="3722302"/>
          </a:xfr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7BE124E-6132-40D8-B61B-F7F15385F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38234"/>
            <a:ext cx="4963070" cy="37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8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9D59263-E9F1-4A72-807D-06B267EB3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270857"/>
            <a:ext cx="10515600" cy="1473102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D2A53C-F798-47AD-94DD-ECD9CBC2B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79" y="1850174"/>
            <a:ext cx="9115719" cy="47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92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35A8CF4-89D8-472B-A206-DDB802C6C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518" y="2410691"/>
            <a:ext cx="9144000" cy="1234354"/>
          </a:xfrm>
        </p:spPr>
        <p:txBody>
          <a:bodyPr/>
          <a:lstStyle/>
          <a:p>
            <a:r>
              <a:rPr lang="pt-BR" b="1" dirty="0"/>
              <a:t>Compressivas - </a:t>
            </a:r>
            <a:r>
              <a:rPr lang="pt-B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entrapments</a:t>
            </a:r>
            <a:endParaRPr lang="pt-BR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29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1763" y="262951"/>
            <a:ext cx="9575884" cy="922337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3600" dirty="0">
                <a:cs typeface="Arial" pitchFamily="34" charset="0"/>
              </a:rPr>
              <a:t>Espessamento </a:t>
            </a:r>
            <a:r>
              <a:rPr lang="pt-BR" sz="3600" dirty="0">
                <a:solidFill>
                  <a:srgbClr val="FF0000"/>
                </a:solidFill>
                <a:cs typeface="Arial" pitchFamily="34" charset="0"/>
              </a:rPr>
              <a:t>fusiforme</a:t>
            </a:r>
            <a:r>
              <a:rPr lang="pt-BR" sz="3600" dirty="0">
                <a:cs typeface="Arial" pitchFamily="34" charset="0"/>
              </a:rPr>
              <a:t> acima e abaixo do sítio de compressão –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peculiaridade das síndromes compressivas</a:t>
            </a:r>
            <a:endParaRPr lang="pt-BR" sz="3600" i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201" name="CaixaDeTexto 8"/>
          <p:cNvSpPr txBox="1">
            <a:spLocks noChangeArrowheads="1"/>
          </p:cNvSpPr>
          <p:nvPr/>
        </p:nvSpPr>
        <p:spPr bwMode="auto">
          <a:xfrm>
            <a:off x="1055800" y="2926476"/>
            <a:ext cx="107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68577" y="4487547"/>
            <a:ext cx="7401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altLang="pt-BR" sz="3200" b="1" i="1" baseline="30000" dirty="0">
              <a:solidFill>
                <a:srgbClr val="0000FF"/>
              </a:solidFill>
            </a:endParaRPr>
          </a:p>
          <a:p>
            <a:endParaRPr lang="pt-BR" dirty="0"/>
          </a:p>
        </p:txBody>
      </p:sp>
      <p:pic>
        <p:nvPicPr>
          <p:cNvPr id="14" name="Picture 4" descr="Image10">
            <a:extLst>
              <a:ext uri="{FF2B5EF4-FFF2-40B4-BE49-F238E27FC236}">
                <a16:creationId xmlns:a16="http://schemas.microsoft.com/office/drawing/2014/main" id="{A493D3D0-845F-4F4A-8143-93783E4B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3" y="1861598"/>
            <a:ext cx="4663414" cy="299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316B7F-7824-48ED-ACC0-D2A5EAFA8964}"/>
              </a:ext>
            </a:extLst>
          </p:cNvPr>
          <p:cNvSpPr txBox="1"/>
          <p:nvPr/>
        </p:nvSpPr>
        <p:spPr>
          <a:xfrm>
            <a:off x="669302" y="5247366"/>
            <a:ext cx="542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Conflito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CONTEUDO-CONTINENTE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TÚNEIS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anatômicos          </a:t>
            </a:r>
            <a:r>
              <a:rPr lang="pt-BR" dirty="0">
                <a:cs typeface="Arial" panose="020B0604020202020204" pitchFamily="34" charset="0"/>
              </a:rPr>
              <a:t>(</a:t>
            </a:r>
            <a:r>
              <a:rPr lang="pt-BR" sz="1600" dirty="0">
                <a:solidFill>
                  <a:srgbClr val="0070C0"/>
                </a:solidFill>
                <a:cs typeface="Arial" panose="020B0604020202020204" pitchFamily="34" charset="0"/>
              </a:rPr>
              <a:t>MOREIRA AL, 2021; AKITA J et al.2021</a:t>
            </a:r>
            <a:r>
              <a:rPr lang="pt-BR" dirty="0"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DFAC747-96AF-4620-A384-AB3E9488E82A}"/>
              </a:ext>
            </a:extLst>
          </p:cNvPr>
          <p:cNvCxnSpPr>
            <a:cxnSpLocks/>
          </p:cNvCxnSpPr>
          <p:nvPr/>
        </p:nvCxnSpPr>
        <p:spPr>
          <a:xfrm flipH="1">
            <a:off x="3980329" y="3043057"/>
            <a:ext cx="672354" cy="288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8C533E-7447-4AC2-81CC-98D27EBB8A0F}"/>
              </a:ext>
            </a:extLst>
          </p:cNvPr>
          <p:cNvSpPr txBox="1"/>
          <p:nvPr/>
        </p:nvSpPr>
        <p:spPr>
          <a:xfrm>
            <a:off x="4249060" y="2685558"/>
            <a:ext cx="127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Epicôndilo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3725619-5475-3C4A-A631-DF665A729715}"/>
              </a:ext>
            </a:extLst>
          </p:cNvPr>
          <p:cNvCxnSpPr/>
          <p:nvPr/>
        </p:nvCxnSpPr>
        <p:spPr>
          <a:xfrm flipV="1">
            <a:off x="7353477" y="2754101"/>
            <a:ext cx="0" cy="25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99D9E0F-9648-2A40-AE69-FB6BEBB4BD1A}"/>
              </a:ext>
            </a:extLst>
          </p:cNvPr>
          <p:cNvCxnSpPr/>
          <p:nvPr/>
        </p:nvCxnSpPr>
        <p:spPr>
          <a:xfrm flipV="1">
            <a:off x="9859385" y="2434969"/>
            <a:ext cx="0" cy="2505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A01C35-2530-4D6B-8897-0206D2A55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24" y="3954373"/>
            <a:ext cx="3561205" cy="242467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4969CE8-8E5A-4267-BDAA-A520BBEE9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0" y="1357460"/>
            <a:ext cx="3506559" cy="239400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02FD72-2823-4CEA-8719-5BE70073EE15}"/>
              </a:ext>
            </a:extLst>
          </p:cNvPr>
          <p:cNvSpPr txBox="1"/>
          <p:nvPr/>
        </p:nvSpPr>
        <p:spPr>
          <a:xfrm>
            <a:off x="9080115" y="5622952"/>
            <a:ext cx="119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Guyon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1CED51-F802-4EBA-8F17-CBF909491723}"/>
              </a:ext>
            </a:extLst>
          </p:cNvPr>
          <p:cNvSpPr txBox="1"/>
          <p:nvPr/>
        </p:nvSpPr>
        <p:spPr>
          <a:xfrm>
            <a:off x="8265696" y="2864123"/>
            <a:ext cx="229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Sitio de compressão cotovelo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6BE97ED7-586C-4673-8371-3736695E7401}"/>
              </a:ext>
            </a:extLst>
          </p:cNvPr>
          <p:cNvCxnSpPr/>
          <p:nvPr/>
        </p:nvCxnSpPr>
        <p:spPr>
          <a:xfrm flipV="1">
            <a:off x="10065986" y="2233293"/>
            <a:ext cx="170735" cy="5415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57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ADF19E5-CEE1-4CC1-AFFE-6C9987166945}"/>
              </a:ext>
            </a:extLst>
          </p:cNvPr>
          <p:cNvCxnSpPr>
            <a:cxnSpLocks/>
          </p:cNvCxnSpPr>
          <p:nvPr/>
        </p:nvCxnSpPr>
        <p:spPr>
          <a:xfrm flipH="1" flipV="1">
            <a:off x="3837921" y="2910514"/>
            <a:ext cx="199507" cy="8736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6240CF32-96DF-4265-8CD0-1F033C37D698}"/>
              </a:ext>
            </a:extLst>
          </p:cNvPr>
          <p:cNvSpPr txBox="1"/>
          <p:nvPr/>
        </p:nvSpPr>
        <p:spPr>
          <a:xfrm>
            <a:off x="1113972" y="820872"/>
            <a:ext cx="970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cs typeface="Arial" pitchFamily="34" charset="0"/>
              </a:rPr>
              <a:t>Espessamento abaixo e acima do epicôndilo</a:t>
            </a:r>
            <a:endParaRPr lang="pt-BR" sz="2800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FB1DA42-5169-41FE-949E-3104A836F0D2}"/>
              </a:ext>
            </a:extLst>
          </p:cNvPr>
          <p:cNvCxnSpPr>
            <a:cxnSpLocks/>
          </p:cNvCxnSpPr>
          <p:nvPr/>
        </p:nvCxnSpPr>
        <p:spPr>
          <a:xfrm flipH="1" flipV="1">
            <a:off x="3475348" y="3083932"/>
            <a:ext cx="71808" cy="8757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C822052-B02A-45A3-BC07-CD2B4206C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96" y="2099782"/>
            <a:ext cx="3309374" cy="27604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A52FE1C-1F34-4E4B-9109-831C4FDC7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35" y="2076843"/>
            <a:ext cx="3388152" cy="284274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D20CC7F-5D8B-4685-A457-5ACDE1ADD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49" y="2057171"/>
            <a:ext cx="3296601" cy="2862415"/>
          </a:xfrm>
          <a:prstGeom prst="rect">
            <a:avLst/>
          </a:prstGeom>
        </p:spPr>
      </p:pic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55E9C82C-FBC0-4ECA-AE83-99F8DBD983DB}"/>
              </a:ext>
            </a:extLst>
          </p:cNvPr>
          <p:cNvCxnSpPr/>
          <p:nvPr/>
        </p:nvCxnSpPr>
        <p:spPr>
          <a:xfrm flipV="1">
            <a:off x="3052689" y="2910514"/>
            <a:ext cx="131894" cy="8736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5E2667F5-01ED-47FA-9390-0945A9FFB8A1}"/>
              </a:ext>
            </a:extLst>
          </p:cNvPr>
          <p:cNvCxnSpPr/>
          <p:nvPr/>
        </p:nvCxnSpPr>
        <p:spPr>
          <a:xfrm flipV="1">
            <a:off x="6718775" y="3051530"/>
            <a:ext cx="131894" cy="8736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AC4FB7A8-5DD2-45F2-9A53-5A8965A7EEB9}"/>
              </a:ext>
            </a:extLst>
          </p:cNvPr>
          <p:cNvCxnSpPr/>
          <p:nvPr/>
        </p:nvCxnSpPr>
        <p:spPr>
          <a:xfrm flipV="1">
            <a:off x="9826493" y="3083932"/>
            <a:ext cx="131894" cy="8736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F4D306-F054-49E1-BD4F-B237C598DACB}"/>
              </a:ext>
            </a:extLst>
          </p:cNvPr>
          <p:cNvSpPr txBox="1"/>
          <p:nvPr/>
        </p:nvSpPr>
        <p:spPr>
          <a:xfrm>
            <a:off x="840596" y="5293895"/>
            <a:ext cx="1057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Seguimento</a:t>
            </a:r>
            <a:r>
              <a:rPr lang="pt-BR" sz="2000" dirty="0"/>
              <a:t>: As áreas podem ser acompanhadas ao longo do tratamento clinico ou cirúrgico pelos          </a:t>
            </a:r>
            <a:r>
              <a:rPr lang="pt-BR" sz="2000" dirty="0">
                <a:solidFill>
                  <a:srgbClr val="FF0000"/>
                </a:solidFill>
              </a:rPr>
              <a:t>exames seriados                               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AKITA J et al.2021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2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2F241DD-3A4C-489D-864D-AA10C7B45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211065"/>
              </p:ext>
            </p:extLst>
          </p:nvPr>
        </p:nvGraphicFramePr>
        <p:xfrm>
          <a:off x="2518675" y="974557"/>
          <a:ext cx="6865891" cy="3966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0A20BC7-2A29-469C-86D5-D7858A212DEB}"/>
              </a:ext>
            </a:extLst>
          </p:cNvPr>
          <p:cNvSpPr txBox="1"/>
          <p:nvPr/>
        </p:nvSpPr>
        <p:spPr>
          <a:xfrm>
            <a:off x="1082793" y="5163442"/>
            <a:ext cx="10026412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(</a:t>
            </a:r>
            <a:r>
              <a:rPr lang="pt-BR" b="1" dirty="0"/>
              <a:t>DT</a:t>
            </a:r>
            <a:r>
              <a:rPr lang="pt-BR" dirty="0"/>
              <a:t>) DISPERSÃO TEMPORAL melhorando, sem significância estatística (p= 0,08), motivo foram as </a:t>
            </a:r>
            <a:r>
              <a:rPr lang="pt-BR" dirty="0">
                <a:solidFill>
                  <a:srgbClr val="FF0000"/>
                </a:solidFill>
              </a:rPr>
              <a:t>intercorrências</a:t>
            </a:r>
            <a:r>
              <a:rPr lang="pt-BR" dirty="0"/>
              <a:t>.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7D1606-84C6-40F4-9119-28C770779499}"/>
              </a:ext>
            </a:extLst>
          </p:cNvPr>
          <p:cNvSpPr txBox="1"/>
          <p:nvPr/>
        </p:nvSpPr>
        <p:spPr>
          <a:xfrm>
            <a:off x="1082793" y="6021355"/>
            <a:ext cx="1028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BORELA et al, 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Neurophysiological comparative response to 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surgical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treatment of the ulnar neuropathy in leprosy, Acta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Fisiátrica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Physiatrics</a:t>
            </a:r>
            <a:r>
              <a:rPr lang="pt-B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pt-BR" sz="2000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1118D340-5664-4637-BD4B-33A29C266AE3}"/>
              </a:ext>
            </a:extLst>
          </p:cNvPr>
          <p:cNvSpPr txBox="1">
            <a:spLocks/>
          </p:cNvSpPr>
          <p:nvPr/>
        </p:nvSpPr>
        <p:spPr>
          <a:xfrm>
            <a:off x="782052" y="277941"/>
            <a:ext cx="5751096" cy="49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/>
              <a:t>Descompressão - </a:t>
            </a:r>
            <a:r>
              <a:rPr lang="pt-BR" sz="4000" i="1" dirty="0"/>
              <a:t>neurolise</a:t>
            </a:r>
          </a:p>
        </p:txBody>
      </p:sp>
    </p:spTree>
    <p:extLst>
      <p:ext uri="{BB962C8B-B14F-4D97-AF65-F5344CB8AC3E}">
        <p14:creationId xmlns:p14="http://schemas.microsoft.com/office/powerpoint/2010/main" val="4248819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174408DB-DF07-4F56-9AE8-A874F010EA5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45957" y="5063151"/>
            <a:ext cx="10178716" cy="14260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altLang="pt-BR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presença</a:t>
            </a: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US" altLang="pt-B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 </a:t>
            </a:r>
            <a:r>
              <a:rPr lang="en-US" altLang="pt-BR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</a:t>
            </a: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 </a:t>
            </a:r>
            <a:r>
              <a:rPr lang="en-US" altLang="pt-BR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investigada</a:t>
            </a: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alt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DESCOMPRESSÃO NÃO RESOLVIDA</a:t>
            </a:r>
            <a:r>
              <a:rPr lang="en-US" altLang="pt-BR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pt-BR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Subluxação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ulnar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epicôndilo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                                   </a:t>
            </a:r>
            <a:r>
              <a:rPr lang="pt-BR" sz="1400" b="0" i="0" dirty="0">
                <a:solidFill>
                  <a:srgbClr val="326C99"/>
                </a:solidFill>
                <a:effectLst/>
                <a:latin typeface="Tahoma" panose="020B0604030504040204" pitchFamily="34" charset="0"/>
              </a:rPr>
              <a:t>BORELA et al, </a:t>
            </a:r>
            <a:r>
              <a:rPr lang="en-US" sz="1400" b="0" i="0" dirty="0">
                <a:solidFill>
                  <a:srgbClr val="326C99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pt-BR" sz="1400" b="0" i="0" dirty="0">
                <a:solidFill>
                  <a:srgbClr val="326C99"/>
                </a:solidFill>
                <a:effectLst/>
                <a:latin typeface="Tahoma" panose="020B0604030504040204" pitchFamily="34" charset="0"/>
              </a:rPr>
              <a:t>2020.</a:t>
            </a:r>
            <a:endParaRPr lang="pt-BR" altLang="pt-BR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1D96BE6-78C6-4A68-A053-E5090ECBC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67468"/>
              </p:ext>
            </p:extLst>
          </p:nvPr>
        </p:nvGraphicFramePr>
        <p:xfrm>
          <a:off x="1932495" y="1586783"/>
          <a:ext cx="7965648" cy="3231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569">
                  <a:extLst>
                    <a:ext uri="{9D8B030D-6E8A-4147-A177-3AD203B41FA5}">
                      <a16:colId xmlns:a16="http://schemas.microsoft.com/office/drawing/2014/main" val="591941957"/>
                    </a:ext>
                  </a:extLst>
                </a:gridCol>
                <a:gridCol w="2319738">
                  <a:extLst>
                    <a:ext uri="{9D8B030D-6E8A-4147-A177-3AD203B41FA5}">
                      <a16:colId xmlns:a16="http://schemas.microsoft.com/office/drawing/2014/main" val="678702953"/>
                    </a:ext>
                  </a:extLst>
                </a:gridCol>
                <a:gridCol w="1931910">
                  <a:extLst>
                    <a:ext uri="{9D8B030D-6E8A-4147-A177-3AD203B41FA5}">
                      <a16:colId xmlns:a16="http://schemas.microsoft.com/office/drawing/2014/main" val="4183791131"/>
                    </a:ext>
                  </a:extLst>
                </a:gridCol>
                <a:gridCol w="2177431">
                  <a:extLst>
                    <a:ext uri="{9D8B030D-6E8A-4147-A177-3AD203B41FA5}">
                      <a16:colId xmlns:a16="http://schemas.microsoft.com/office/drawing/2014/main" val="42450302"/>
                    </a:ext>
                  </a:extLst>
                </a:gridCol>
              </a:tblGrid>
              <a:tr h="850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DT </a:t>
                      </a:r>
                      <a:r>
                        <a:rPr lang="en-US" sz="1400" dirty="0" err="1">
                          <a:effectLst/>
                        </a:rPr>
                        <a:t>seguimento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err="1">
                          <a:effectLst/>
                        </a:rPr>
                        <a:t>surgical</a:t>
                      </a:r>
                      <a:r>
                        <a:rPr lang="pt-BR" sz="1100" dirty="0">
                          <a:effectLst/>
                        </a:rPr>
                        <a:t> </a:t>
                      </a:r>
                      <a:r>
                        <a:rPr lang="pt-BR" sz="1100" dirty="0" err="1">
                          <a:effectLst/>
                        </a:rPr>
                        <a:t>subgroup</a:t>
                      </a:r>
                      <a:r>
                        <a:rPr lang="pt-BR" sz="1100" dirty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n=13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err="1">
                          <a:effectLst/>
                        </a:rPr>
                        <a:t>clinical</a:t>
                      </a:r>
                      <a:r>
                        <a:rPr lang="pt-BR" sz="1100" dirty="0">
                          <a:effectLst/>
                        </a:rPr>
                        <a:t> </a:t>
                      </a:r>
                      <a:r>
                        <a:rPr lang="pt-BR" sz="1100" dirty="0" err="1">
                          <a:effectLst/>
                        </a:rPr>
                        <a:t>subgroup</a:t>
                      </a:r>
                      <a:r>
                        <a:rPr lang="pt-BR" sz="1100" dirty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n= 12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228225"/>
                  </a:ext>
                </a:extLst>
              </a:tr>
              <a:tr h="809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melhorou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17758"/>
                  </a:ext>
                </a:extLst>
              </a:tr>
              <a:tr h="809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estáveis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19261"/>
                  </a:ext>
                </a:extLst>
              </a:tr>
              <a:tr h="7620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piorou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2802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E6ABE5F-415E-4200-B6EE-C5E6BEC18E69}"/>
              </a:ext>
            </a:extLst>
          </p:cNvPr>
          <p:cNvSpPr txBox="1"/>
          <p:nvPr/>
        </p:nvSpPr>
        <p:spPr>
          <a:xfrm>
            <a:off x="1069836" y="619203"/>
            <a:ext cx="9690967" cy="830997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/>
              <a:t>DISPERSÃO TEMPORAL </a:t>
            </a:r>
            <a:r>
              <a:rPr lang="pt-BR" sz="2400" dirty="0"/>
              <a:t>(DT) Seguimento, </a:t>
            </a:r>
            <a:r>
              <a:rPr lang="pt-BR" sz="2400" dirty="0">
                <a:solidFill>
                  <a:srgbClr val="FF0000"/>
                </a:solidFill>
              </a:rPr>
              <a:t>exames seriados</a:t>
            </a:r>
            <a:r>
              <a:rPr lang="pt-BR" sz="2400" dirty="0"/>
              <a:t>, durante a pesquisa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60528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3A5C08-1CD3-460A-9C99-15DBB49E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</p:spPr>
        <p:txBody>
          <a:bodyPr>
            <a:noAutofit/>
          </a:bodyPr>
          <a:lstStyle/>
          <a:p>
            <a:br>
              <a:rPr lang="pt-BR" sz="2800" dirty="0">
                <a:solidFill>
                  <a:srgbClr val="FF0000"/>
                </a:solidFill>
              </a:rPr>
            </a:br>
            <a:endParaRPr lang="pt-BR" sz="2800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582EC25-50ED-470B-AF89-8C7AE446A94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2636" y="636677"/>
            <a:ext cx="5293363" cy="249299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 </a:t>
            </a: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alt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DESCOMPRESSÃO NÃO RESOLVIDA </a:t>
            </a:r>
            <a:endParaRPr lang="en-US" altLang="pt-BR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pt-BR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Subluxação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ulnar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PALPAÇÃO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 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laboratório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Doppler US com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vascularização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intra e perineural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Cicatrizes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cirúrgicas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pt-BR" sz="2800" dirty="0">
              <a:solidFill>
                <a:srgbClr val="FF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F76EAE-466A-4F19-BA07-6072AC0B8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69" y="998056"/>
            <a:ext cx="4191000" cy="33909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385F2D-4327-4953-8630-4D6F93EB0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0" y="3652304"/>
            <a:ext cx="5195740" cy="27601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93B9FC2-4464-41CD-9817-EFB14E4CE1C1}"/>
              </a:ext>
            </a:extLst>
          </p:cNvPr>
          <p:cNvCxnSpPr>
            <a:cxnSpLocks/>
          </p:cNvCxnSpPr>
          <p:nvPr/>
        </p:nvCxnSpPr>
        <p:spPr>
          <a:xfrm flipV="1">
            <a:off x="9500729" y="2330486"/>
            <a:ext cx="370747" cy="9605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E38E83-89B6-4CEE-A770-5D5CD02EC718}"/>
              </a:ext>
            </a:extLst>
          </p:cNvPr>
          <p:cNvSpPr txBox="1"/>
          <p:nvPr/>
        </p:nvSpPr>
        <p:spPr>
          <a:xfrm>
            <a:off x="7871256" y="3429000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Área </a:t>
            </a:r>
            <a:r>
              <a:rPr lang="pt-BR" dirty="0" err="1">
                <a:solidFill>
                  <a:schemeClr val="bg1"/>
                </a:solidFill>
              </a:rPr>
              <a:t>hiperecóica</a:t>
            </a:r>
            <a:r>
              <a:rPr lang="pt-BR" dirty="0">
                <a:solidFill>
                  <a:schemeClr val="bg1"/>
                </a:solidFill>
              </a:rPr>
              <a:t> cicatricial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E270BE-0A5D-4E47-83DE-DD046C04BC9C}"/>
              </a:ext>
            </a:extLst>
          </p:cNvPr>
          <p:cNvSpPr txBox="1"/>
          <p:nvPr/>
        </p:nvSpPr>
        <p:spPr>
          <a:xfrm>
            <a:off x="6856769" y="5032376"/>
            <a:ext cx="4191000" cy="83099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Ulnar pós neurolise no túnel do cotovelo </a:t>
            </a:r>
            <a:r>
              <a:rPr lang="pt-BR" sz="2000" dirty="0"/>
              <a:t>(</a:t>
            </a:r>
            <a:r>
              <a:rPr lang="pt-BR" sz="2000" dirty="0">
                <a:solidFill>
                  <a:srgbClr val="0070C0"/>
                </a:solidFill>
              </a:rPr>
              <a:t>MOREIRA AL, 2021</a:t>
            </a:r>
            <a:r>
              <a:rPr lang="pt-BR" sz="2000" dirty="0"/>
              <a:t>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38701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F5AB1AF-D489-4B29-826D-0207E737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76" y="430748"/>
            <a:ext cx="5553173" cy="931203"/>
          </a:xfrm>
        </p:spPr>
        <p:txBody>
          <a:bodyPr>
            <a:normAutofit/>
          </a:bodyPr>
          <a:lstStyle/>
          <a:p>
            <a:r>
              <a:rPr lang="pt-BR" dirty="0"/>
              <a:t>Neuropatia terminal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188550-B229-4A7C-B9A8-5E4085072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6" y="1577629"/>
            <a:ext cx="4591314" cy="32672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B2FBBC3-C0AA-418F-8A49-319A8F79FAD9}"/>
              </a:ext>
            </a:extLst>
          </p:cNvPr>
          <p:cNvCxnSpPr>
            <a:cxnSpLocks/>
          </p:cNvCxnSpPr>
          <p:nvPr/>
        </p:nvCxnSpPr>
        <p:spPr>
          <a:xfrm flipH="1" flipV="1">
            <a:off x="3755464" y="2301400"/>
            <a:ext cx="1920946" cy="325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ABC8C89F-4754-4E0B-86EC-2030D63FEC5C}"/>
              </a:ext>
            </a:extLst>
          </p:cNvPr>
          <p:cNvCxnSpPr/>
          <p:nvPr/>
        </p:nvCxnSpPr>
        <p:spPr>
          <a:xfrm>
            <a:off x="8436990" y="129632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>
            <a:extLst>
              <a:ext uri="{FF2B5EF4-FFF2-40B4-BE49-F238E27FC236}">
                <a16:creationId xmlns:a16="http://schemas.microsoft.com/office/drawing/2014/main" id="{04ACEB59-3ACB-403E-B95C-4E6F63FA4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03" y="1344614"/>
            <a:ext cx="4716919" cy="3664066"/>
          </a:xfrm>
          <a:prstGeom prst="rect">
            <a:avLst/>
          </a:prstGeom>
        </p:spPr>
      </p:pic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034C1F4B-81EA-444E-A885-73ED2F3ACF64}"/>
              </a:ext>
            </a:extLst>
          </p:cNvPr>
          <p:cNvCxnSpPr>
            <a:cxnSpLocks/>
          </p:cNvCxnSpPr>
          <p:nvPr/>
        </p:nvCxnSpPr>
        <p:spPr>
          <a:xfrm flipV="1">
            <a:off x="5676410" y="2012212"/>
            <a:ext cx="4404312" cy="35011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FF2179F1-9504-42AB-92F3-C5578EA77C85}"/>
              </a:ext>
            </a:extLst>
          </p:cNvPr>
          <p:cNvCxnSpPr>
            <a:cxnSpLocks/>
          </p:cNvCxnSpPr>
          <p:nvPr/>
        </p:nvCxnSpPr>
        <p:spPr>
          <a:xfrm flipV="1">
            <a:off x="5676410" y="1994874"/>
            <a:ext cx="1423301" cy="35185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9FF7BA4D-F9FF-4222-B0B6-0D2AF14C7C62}"/>
              </a:ext>
            </a:extLst>
          </p:cNvPr>
          <p:cNvSpPr txBox="1"/>
          <p:nvPr/>
        </p:nvSpPr>
        <p:spPr>
          <a:xfrm>
            <a:off x="935325" y="5558323"/>
            <a:ext cx="10179897" cy="70788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Fibrose neural: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destruição da estrutura intraneural e espessamento do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epineuro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43936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DF96959-3E00-4655-BD3C-21FEE69E9BF7}"/>
              </a:ext>
            </a:extLst>
          </p:cNvPr>
          <p:cNvSpPr txBox="1"/>
          <p:nvPr/>
        </p:nvSpPr>
        <p:spPr>
          <a:xfrm>
            <a:off x="754144" y="1616012"/>
            <a:ext cx="1052031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Dra. Juliana Akita</a:t>
            </a:r>
          </a:p>
          <a:p>
            <a:r>
              <a:rPr lang="pt-BR" sz="23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Neurologista, Neurofisiologista clínica</a:t>
            </a:r>
          </a:p>
          <a:p>
            <a:r>
              <a:rPr lang="pt-BR" sz="23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Doutoranda em neurologia na Faculdade de Medicina de Botucatu -UNESP</a:t>
            </a:r>
          </a:p>
          <a:p>
            <a:endParaRPr lang="pt-BR" sz="2300" b="1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23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Dra. Flavia </a:t>
            </a:r>
            <a:r>
              <a:rPr lang="pt-BR" sz="2300" b="1" dirty="0" err="1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Moerbek</a:t>
            </a:r>
            <a:r>
              <a:rPr lang="pt-BR" sz="23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2300" b="1" dirty="0" err="1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Casadei</a:t>
            </a:r>
            <a:r>
              <a:rPr lang="pt-BR" sz="23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 Mello</a:t>
            </a:r>
          </a:p>
          <a:p>
            <a:r>
              <a:rPr lang="pt-BR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Médica Especialista em Diagnóstico por Imagem - pelo Colégio Brasileiro de Radiologia. Mestrado pela Faculdade de Medicina da Unesp - Botucatu</a:t>
            </a:r>
            <a:endParaRPr lang="pt-BR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Responsável pelo Setor de Radiologia do Instituto Lauro Souza  e Lima </a:t>
            </a:r>
            <a:endParaRPr lang="pt-BR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sz="2300" b="1" dirty="0">
              <a:solidFill>
                <a:srgbClr val="201F1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2300" b="1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Dra. Ana Lucila Moreira</a:t>
            </a:r>
            <a:endParaRPr lang="pt-BR" sz="23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23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Neurologista, Neurofisiologista clínica e </a:t>
            </a:r>
            <a:r>
              <a:rPr lang="pt-BR" sz="2300" dirty="0" err="1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Neurossonologista</a:t>
            </a:r>
            <a:endParaRPr lang="pt-BR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23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CENEC Neurofisiologia Clínica - Campinas – SP </a:t>
            </a:r>
          </a:p>
          <a:p>
            <a:r>
              <a:rPr lang="pt-BR" sz="23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Grupo de Nervo e Doenças Neuromusculares e </a:t>
            </a:r>
            <a:r>
              <a:rPr lang="pt-BR" sz="23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Doutoranda </a:t>
            </a:r>
            <a:r>
              <a:rPr lang="pt-BR" sz="23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FMUSP-SP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2966491-EBD1-4539-89F5-461D55E71996}"/>
              </a:ext>
            </a:extLst>
          </p:cNvPr>
          <p:cNvSpPr txBox="1"/>
          <p:nvPr/>
        </p:nvSpPr>
        <p:spPr>
          <a:xfrm>
            <a:off x="1141883" y="369674"/>
            <a:ext cx="918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Agradecimentos</a:t>
            </a:r>
            <a:r>
              <a:rPr lang="pt-BR" sz="2800" dirty="0"/>
              <a:t> a colaboração técnica, essencial para essa apresentação, às doutoras:</a:t>
            </a:r>
          </a:p>
        </p:txBody>
      </p:sp>
    </p:spTree>
    <p:extLst>
      <p:ext uri="{BB962C8B-B14F-4D97-AF65-F5344CB8AC3E}">
        <p14:creationId xmlns:p14="http://schemas.microsoft.com/office/powerpoint/2010/main" val="309381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BF542-726A-49D4-8A55-330DDB0CF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59" y="2831765"/>
            <a:ext cx="10228729" cy="1684699"/>
          </a:xfr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ENMG (ECN) + US na NEUROPATIA da Hanseniase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B7C5B4-4974-4D70-BA27-7DF0A1188D10}"/>
              </a:ext>
            </a:extLst>
          </p:cNvPr>
          <p:cNvSpPr txBox="1"/>
          <p:nvPr/>
        </p:nvSpPr>
        <p:spPr>
          <a:xfrm>
            <a:off x="5514534" y="5292480"/>
            <a:ext cx="598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radley Hand ITC" panose="03070402050302030203" pitchFamily="66" charset="0"/>
              </a:rPr>
              <a:t>Garbino </a:t>
            </a:r>
            <a:r>
              <a:rPr lang="pt-BR" sz="2000" dirty="0"/>
              <a:t>– Instituto Lauro de Souza Lima – Bauru/SP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C6CB7A7-84FB-4838-9FC2-76A606322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4776"/>
            <a:ext cx="10739718" cy="12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9AD59-3153-4342-80F7-6258AAEF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20"/>
            <a:ext cx="10515600" cy="872744"/>
          </a:xfrm>
        </p:spPr>
        <p:txBody>
          <a:bodyPr>
            <a:normAutofit/>
          </a:bodyPr>
          <a:lstStyle/>
          <a:p>
            <a:r>
              <a:rPr lang="pt-BR" sz="3600" b="1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2F284-3EF3-4B5A-A5FF-19D7F294E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23" y="1112364"/>
            <a:ext cx="10598870" cy="411781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Neuropatologia da hanseníase</a:t>
            </a:r>
          </a:p>
          <a:p>
            <a:endParaRPr lang="pt-BR" dirty="0"/>
          </a:p>
          <a:p>
            <a:r>
              <a:rPr lang="pt-BR" dirty="0"/>
              <a:t>Situações nas quais o US ajuda: </a:t>
            </a:r>
          </a:p>
          <a:p>
            <a:pPr lvl="1"/>
            <a:r>
              <a:rPr lang="pt-BR" dirty="0"/>
              <a:t>Hanseníase neural primária </a:t>
            </a:r>
          </a:p>
          <a:p>
            <a:pPr lvl="1"/>
            <a:r>
              <a:rPr lang="pt-BR" dirty="0"/>
              <a:t>Mononeuropatia tuberculóide: </a:t>
            </a:r>
            <a:r>
              <a:rPr lang="pt-BR" b="1" dirty="0"/>
              <a:t>um nervo </a:t>
            </a:r>
            <a:r>
              <a:rPr lang="pt-BR" dirty="0"/>
              <a:t>com nodosidade </a:t>
            </a:r>
          </a:p>
          <a:p>
            <a:pPr lvl="1"/>
            <a:r>
              <a:rPr lang="pt-BR" dirty="0"/>
              <a:t>Hanseníase em reações: neurites tratamento</a:t>
            </a:r>
          </a:p>
          <a:p>
            <a:pPr lvl="1"/>
            <a:r>
              <a:rPr lang="pt-BR" dirty="0"/>
              <a:t>Compressões: tratamento cirúrgico</a:t>
            </a:r>
          </a:p>
          <a:p>
            <a:pPr lvl="1"/>
            <a:r>
              <a:rPr lang="pt-BR" dirty="0"/>
              <a:t> neuropatia terminal - fibrose</a:t>
            </a:r>
          </a:p>
          <a:p>
            <a:pPr lvl="1"/>
            <a:endParaRPr lang="pt-BR" dirty="0"/>
          </a:p>
          <a:p>
            <a:r>
              <a:rPr lang="pt-BR" dirty="0"/>
              <a:t>Auxilio da ECN &amp; US no </a:t>
            </a:r>
            <a:r>
              <a:rPr lang="pt-BR" dirty="0">
                <a:solidFill>
                  <a:srgbClr val="FF0000"/>
                </a:solidFill>
              </a:rPr>
              <a:t>diagnóstico</a:t>
            </a:r>
            <a:r>
              <a:rPr lang="pt-BR" dirty="0"/>
              <a:t> e durante a </a:t>
            </a:r>
            <a:r>
              <a:rPr lang="pt-BR" dirty="0">
                <a:solidFill>
                  <a:srgbClr val="FF0000"/>
                </a:solidFill>
              </a:rPr>
              <a:t>progressão</a:t>
            </a:r>
            <a:r>
              <a:rPr lang="pt-BR" b="1" dirty="0"/>
              <a:t> </a:t>
            </a:r>
            <a:r>
              <a:rPr lang="pt-BR" dirty="0"/>
              <a:t>da doença 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766E46-CE0A-449F-A02D-F16DFD311114}"/>
              </a:ext>
            </a:extLst>
          </p:cNvPr>
          <p:cNvSpPr txBox="1"/>
          <p:nvPr/>
        </p:nvSpPr>
        <p:spPr>
          <a:xfrm>
            <a:off x="575035" y="5452852"/>
            <a:ext cx="10664858" cy="95410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VITAL RT et al.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Leprosy Neuropathy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a case series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Brain and Behavior 2(3), 2012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LUGÃO HB et al.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Ultrasonography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BR" sz="14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BR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4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PLoS Negl Trop Dis 10(11): 2016</a:t>
            </a:r>
            <a:endParaRPr lang="pt-BR" sz="14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TOMASELLI PJ et al. Primary neural leprosy: clinical, neurophysiological and pathological presentation and </a:t>
            </a:r>
            <a:r>
              <a:rPr lang="en-US" sz="14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en-US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86957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6139" y="1556793"/>
            <a:ext cx="3187140" cy="34456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43982" y="253806"/>
            <a:ext cx="8305155" cy="1302987"/>
          </a:xfrm>
        </p:spPr>
        <p:txBody>
          <a:bodyPr>
            <a:noAutofit/>
          </a:bodyPr>
          <a:lstStyle/>
          <a:p>
            <a:r>
              <a:rPr lang="pt-BR" altLang="pt-BR" sz="2800" dirty="0"/>
              <a:t>Como o M </a:t>
            </a:r>
            <a:r>
              <a:rPr lang="pt-BR" altLang="pt-BR" sz="2800" dirty="0" err="1"/>
              <a:t>Leprae</a:t>
            </a:r>
            <a:r>
              <a:rPr lang="pt-BR" altLang="pt-BR" sz="2800" dirty="0"/>
              <a:t> – </a:t>
            </a:r>
            <a:r>
              <a:rPr lang="pt-BR" altLang="pt-BR" sz="2800" dirty="0">
                <a:solidFill>
                  <a:srgbClr val="FF0000"/>
                </a:solidFill>
              </a:rPr>
              <a:t>parasita </a:t>
            </a:r>
            <a:r>
              <a:rPr lang="pt-BR" altLang="pt-BR" sz="2800" dirty="0" err="1">
                <a:solidFill>
                  <a:srgbClr val="FF0000"/>
                </a:solidFill>
              </a:rPr>
              <a:t>intra</a:t>
            </a:r>
            <a:r>
              <a:rPr lang="pt-BR" altLang="pt-BR" sz="2800" dirty="0">
                <a:solidFill>
                  <a:srgbClr val="FF0000"/>
                </a:solidFill>
              </a:rPr>
              <a:t> celular </a:t>
            </a:r>
            <a:r>
              <a:rPr lang="pt-BR" altLang="pt-BR" sz="2800" dirty="0"/>
              <a:t>- se dissemina pelo sistema nervoso periférico</a:t>
            </a:r>
            <a:endParaRPr lang="pt-BR" sz="2800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958722" y="5847185"/>
            <a:ext cx="3131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pt-BR" sz="1100" dirty="0"/>
              <a:t>RAMBUKHABA et al.</a:t>
            </a:r>
            <a:r>
              <a:rPr lang="pt-BR" altLang="pt-BR" sz="1100" dirty="0">
                <a:cs typeface="Arial" panose="020B0604020202020204" pitchFamily="34" charset="0"/>
              </a:rPr>
              <a:t> </a:t>
            </a:r>
            <a:r>
              <a:rPr lang="en-GB" altLang="pt-BR" sz="1100" i="1" dirty="0"/>
              <a:t>Science</a:t>
            </a:r>
            <a:r>
              <a:rPr lang="en-GB" altLang="pt-BR" sz="1100" dirty="0"/>
              <a:t>, 1998, 2002</a:t>
            </a:r>
            <a:r>
              <a:rPr lang="en-GB" altLang="pt-BR" sz="1800" dirty="0"/>
              <a:t>         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25914" y="5177171"/>
            <a:ext cx="374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M.leprae</a:t>
            </a:r>
            <a:r>
              <a:rPr lang="pt-BR" alt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Laminina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2G (</a:t>
            </a:r>
            <a:r>
              <a:rPr lang="pt-BR" altLang="pt-BR" sz="1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L. Basal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-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Dystroglycan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Membr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cel. da CS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058681" y="5214955"/>
            <a:ext cx="25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Disseminação 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bacilo pelos tecidos e pelo NERVO células de 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Schwann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modificadas em </a:t>
            </a:r>
            <a:r>
              <a:rPr lang="pt-BR" altLang="pt-BR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células tronco “</a:t>
            </a:r>
            <a:r>
              <a:rPr lang="pt-BR" altLang="pt-BR" sz="1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t-BR" altLang="pt-BR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altLang="pt-BR" sz="1400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pt-BR" altLang="pt-BR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6362" y="1425451"/>
            <a:ext cx="3445616" cy="3708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7046138" y="6169061"/>
            <a:ext cx="2901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100" dirty="0">
                <a:latin typeface="Arial" pitchFamily="34" charset="0"/>
                <a:cs typeface="Arial" pitchFamily="34" charset="0"/>
              </a:rPr>
              <a:t>WEGNER M. </a:t>
            </a:r>
            <a:r>
              <a:rPr lang="pt-BR" altLang="pt-BR" sz="1100" i="1" dirty="0" err="1">
                <a:latin typeface="Arial" pitchFamily="34" charset="0"/>
                <a:cs typeface="Arial" pitchFamily="34" charset="0"/>
              </a:rPr>
              <a:t>Cell</a:t>
            </a:r>
            <a:r>
              <a:rPr lang="pt-BR" altLang="pt-BR" sz="1100" dirty="0">
                <a:latin typeface="Arial" pitchFamily="34" charset="0"/>
                <a:cs typeface="Arial" pitchFamily="34" charset="0"/>
              </a:rPr>
              <a:t>. 17, 2013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51895" y="2204864"/>
            <a:ext cx="12996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Monócitos 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401740" y="2608223"/>
            <a:ext cx="165869" cy="7407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E8C27F1-E73A-48F7-88A4-81F37135FBB9}"/>
              </a:ext>
            </a:extLst>
          </p:cNvPr>
          <p:cNvCxnSpPr>
            <a:cxnSpLocks/>
          </p:cNvCxnSpPr>
          <p:nvPr/>
        </p:nvCxnSpPr>
        <p:spPr>
          <a:xfrm>
            <a:off x="8202706" y="4410635"/>
            <a:ext cx="313765" cy="2420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9811" y="1419719"/>
            <a:ext cx="2729516" cy="2031325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Subclínico, </a:t>
            </a:r>
            <a:r>
              <a:rPr lang="pt-BR" b="1" dirty="0">
                <a:solidFill>
                  <a:srgbClr val="FF0000"/>
                </a:solidFill>
              </a:rPr>
              <a:t>pouco ou nenhum sintoma</a:t>
            </a:r>
          </a:p>
          <a:p>
            <a:r>
              <a:rPr lang="pt-BR" b="1" dirty="0">
                <a:solidFill>
                  <a:srgbClr val="003300"/>
                </a:solidFill>
              </a:rPr>
              <a:t>O ML habita</a:t>
            </a:r>
          </a:p>
          <a:p>
            <a:r>
              <a:rPr lang="pt-BR" b="1" dirty="0">
                <a:solidFill>
                  <a:srgbClr val="003300"/>
                </a:solidFill>
              </a:rPr>
              <a:t>a</a:t>
            </a:r>
          </a:p>
          <a:p>
            <a:r>
              <a:rPr lang="pt-BR" b="1" dirty="0">
                <a:solidFill>
                  <a:srgbClr val="003300"/>
                </a:solidFill>
              </a:rPr>
              <a:t>C Schwann</a:t>
            </a:r>
          </a:p>
          <a:p>
            <a:endParaRPr lang="pt-BR" b="1" dirty="0">
              <a:solidFill>
                <a:srgbClr val="3366FF"/>
              </a:solidFill>
              <a:latin typeface="Calibri" pitchFamily="34" charset="0"/>
            </a:endParaRPr>
          </a:p>
          <a:p>
            <a:r>
              <a:rPr lang="pt-BR" b="1" dirty="0">
                <a:solidFill>
                  <a:srgbClr val="3366FF"/>
                </a:solidFill>
                <a:latin typeface="Calibri" pitchFamily="34" charset="0"/>
              </a:rPr>
              <a:t>5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até</a:t>
            </a:r>
            <a:r>
              <a:rPr lang="pt-BR" b="1" dirty="0">
                <a:solidFill>
                  <a:srgbClr val="3366FF"/>
                </a:solidFill>
                <a:latin typeface="Calibri" pitchFamily="34" charset="0"/>
              </a:rPr>
              <a:t> 10 anos</a:t>
            </a:r>
            <a:endParaRPr lang="pt-BR" b="1" dirty="0">
              <a:solidFill>
                <a:srgbClr val="3366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53948" y="1387877"/>
            <a:ext cx="315253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Reações/ neurites </a:t>
            </a:r>
          </a:p>
          <a:p>
            <a:r>
              <a:rPr lang="pt-BR" sz="2000" dirty="0">
                <a:solidFill>
                  <a:schemeClr val="tx1"/>
                </a:solidFill>
              </a:rPr>
              <a:t>sintomas exuberantes, </a:t>
            </a:r>
            <a:r>
              <a:rPr lang="pt-BR" sz="2000" dirty="0">
                <a:solidFill>
                  <a:srgbClr val="FF0000"/>
                </a:solidFill>
              </a:rPr>
              <a:t>vascularização e edema</a:t>
            </a:r>
          </a:p>
          <a:p>
            <a:pPr algn="ctr"/>
            <a:r>
              <a:rPr lang="pt-BR" sz="2000" b="1" dirty="0">
                <a:solidFill>
                  <a:srgbClr val="003300"/>
                </a:solidFill>
              </a:rPr>
              <a:t>recorrente </a:t>
            </a:r>
            <a:r>
              <a:rPr lang="pt-BR" sz="2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</a:t>
            </a:r>
            <a:r>
              <a:rPr lang="pt-BR" sz="2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4-</a:t>
            </a:r>
            <a:r>
              <a:rPr lang="pt-BR" sz="2000" b="1" dirty="0">
                <a:solidFill>
                  <a:srgbClr val="3366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 anos</a:t>
            </a:r>
            <a:endParaRPr lang="pt-BR" sz="2000" b="1" dirty="0">
              <a:solidFill>
                <a:srgbClr val="3366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17845" y="4206887"/>
            <a:ext cx="4129067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endParaRPr lang="pt-BR" sz="2000" b="1" dirty="0">
              <a:solidFill>
                <a:srgbClr val="003300"/>
              </a:solidFill>
            </a:endParaRPr>
          </a:p>
          <a:p>
            <a:r>
              <a:rPr lang="pt-BR" sz="2000" b="1" dirty="0">
                <a:solidFill>
                  <a:srgbClr val="003300"/>
                </a:solidFill>
              </a:rPr>
              <a:t>Fibrose extra e intraneural </a:t>
            </a:r>
            <a:r>
              <a:rPr lang="pt-BR" sz="2000" dirty="0">
                <a:solidFill>
                  <a:srgbClr val="003300"/>
                </a:solidFill>
              </a:rPr>
              <a:t>chega a destruir </a:t>
            </a:r>
            <a:r>
              <a:rPr lang="pt-BR" sz="2000" dirty="0">
                <a:solidFill>
                  <a:schemeClr val="tx1"/>
                </a:solidFill>
              </a:rPr>
              <a:t>todas as fibras</a:t>
            </a:r>
            <a:r>
              <a:rPr lang="pt-BR" sz="2000" dirty="0">
                <a:solidFill>
                  <a:srgbClr val="003300"/>
                </a:solidFill>
              </a:rPr>
              <a:t>/ todo o nervo 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pouco ou nenhum sintoma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3632" y="5689851"/>
            <a:ext cx="11604396" cy="73866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Progressão </a:t>
            </a:r>
            <a:r>
              <a:rPr lang="pt-BR" dirty="0">
                <a:latin typeface="+mn-lt"/>
                <a:cs typeface="Arial" panose="020B0604020202020204" pitchFamily="34" charset="0"/>
              </a:rPr>
              <a:t>(JARDIM MR et al, J Neurol, 2003; </a:t>
            </a:r>
            <a:r>
              <a:rPr lang="en-GB" dirty="0">
                <a:effectLst/>
                <a:latin typeface="+mn-lt"/>
                <a:ea typeface="Times New Roman" panose="02020603050405020304" pitchFamily="18" charset="0"/>
              </a:rPr>
              <a:t>GARBINO JA, </a:t>
            </a:r>
            <a:r>
              <a:rPr lang="en-GB" dirty="0" err="1">
                <a:effectLst/>
                <a:latin typeface="+mn-lt"/>
                <a:ea typeface="Times New Roman" panose="02020603050405020304" pitchFamily="18" charset="0"/>
              </a:rPr>
              <a:t>Ura</a:t>
            </a:r>
            <a:r>
              <a:rPr lang="en-GB" dirty="0">
                <a:effectLst/>
                <a:latin typeface="+mn-lt"/>
                <a:ea typeface="Times New Roman" panose="02020603050405020304" pitchFamily="18" charset="0"/>
              </a:rPr>
              <a:t> S, Belone AFF, Marciano LHSC &amp; </a:t>
            </a:r>
            <a:r>
              <a:rPr lang="en-GB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Fleury RN</a:t>
            </a:r>
            <a:r>
              <a:rPr lang="en-GB" dirty="0">
                <a:effectLst/>
                <a:latin typeface="+mn-lt"/>
                <a:ea typeface="Times New Roman" panose="02020603050405020304" pitchFamily="18" charset="0"/>
              </a:rPr>
              <a:t>. 2004)</a:t>
            </a:r>
          </a:p>
          <a:p>
            <a:pPr algn="ctr"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b="0" i="1" dirty="0">
                <a:solidFill>
                  <a:srgbClr val="0070C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a marked difference in clinical phenotype between patients with short and long disease duration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TOMASELLI et all.2021</a:t>
            </a:r>
            <a:endParaRPr lang="pt-BR" sz="1400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83532" y="250809"/>
            <a:ext cx="8424936" cy="4924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 NEUROPATIA DA HANSENÍASE É “</a:t>
            </a:r>
            <a:r>
              <a:rPr lang="pt-BR" sz="2600" b="1" i="1" dirty="0">
                <a:solidFill>
                  <a:schemeClr val="accent2">
                    <a:lumMod val="75000"/>
                  </a:schemeClr>
                </a:solidFill>
              </a:rPr>
              <a:t>MULTICAUSAL”</a:t>
            </a:r>
            <a:endParaRPr lang="pt-BR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48" y="2950968"/>
            <a:ext cx="3152538" cy="249562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70" y="1387877"/>
            <a:ext cx="4039619" cy="2567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1272750" y="769409"/>
            <a:ext cx="182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070C0"/>
                </a:solidFill>
              </a:rPr>
              <a:t>desmielinizante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53948" y="756653"/>
            <a:ext cx="315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Inflamatória + </a:t>
            </a:r>
            <a:r>
              <a:rPr lang="pt-BR" sz="2000" dirty="0" err="1">
                <a:solidFill>
                  <a:srgbClr val="FF0000"/>
                </a:solidFill>
              </a:rPr>
              <a:t>entrapments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06486" y="756653"/>
            <a:ext cx="278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intersticial</a:t>
            </a:r>
          </a:p>
        </p:txBody>
      </p:sp>
      <p:pic>
        <p:nvPicPr>
          <p:cNvPr id="13" name="Picture 4" descr="expotes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4" y="3910447"/>
            <a:ext cx="2715453" cy="15278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CA67B4E4-7CD6-45C0-8DED-2F2B137A01CD}"/>
              </a:ext>
            </a:extLst>
          </p:cNvPr>
          <p:cNvSpPr/>
          <p:nvPr/>
        </p:nvSpPr>
        <p:spPr>
          <a:xfrm>
            <a:off x="7359058" y="4206887"/>
            <a:ext cx="2949409" cy="8916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71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5A1B9-13D7-4A47-B444-EA08DF4D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493"/>
            <a:ext cx="10515600" cy="692711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E09FF-7F97-4450-98FC-D0FFF2EA1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204"/>
            <a:ext cx="10515600" cy="5119128"/>
          </a:xfrm>
        </p:spPr>
        <p:txBody>
          <a:bodyPr>
            <a:normAutofit fontScale="92500" lnSpcReduction="10000"/>
          </a:bodyPr>
          <a:lstStyle/>
          <a:p>
            <a:endParaRPr lang="pt-BR" sz="1800" dirty="0"/>
          </a:p>
          <a:p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Três sinais cardinais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sensibilidade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especificidade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lesões de pele </a:t>
            </a:r>
            <a:r>
              <a:rPr lang="pt-B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 anestésicas</a:t>
            </a:r>
          </a:p>
          <a:p>
            <a:pPr lvl="1"/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nervos espessados e </a:t>
            </a:r>
          </a:p>
          <a:p>
            <a:pPr lvl="1"/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baciloscopia de pele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positiva </a:t>
            </a:r>
          </a:p>
          <a:p>
            <a:pPr marL="914400" lvl="2" indent="0">
              <a:buNone/>
            </a:pP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incompleto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superficial </a:t>
            </a:r>
          </a:p>
          <a:p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dirty="0"/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Hanseniase indeterminada (lesão de nervos intradérmicos): </a:t>
            </a:r>
          </a:p>
          <a:p>
            <a:pPr lvl="1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baciloscopia, PCR na linfa e na biópsia de pele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Hanseniase Neural Primária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Nervos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espessados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identificados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apresentam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diagnóstico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diferencial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com: Charcot–Marie–Tooth, CIDP, Guillain-Barré,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PAF,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Neuropatia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Motora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Multifocal,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Neuropatia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Motora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Senstiva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Multifocal, HNPP, 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eurofibromatosis, and nerve tumor  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GOEDEE HS et al. </a:t>
            </a:r>
            <a:r>
              <a:rPr lang="pt-BR" sz="15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European</a:t>
            </a:r>
            <a:r>
              <a:rPr lang="pt-BR" sz="15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5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</a:t>
            </a:r>
            <a:r>
              <a:rPr lang="pt-BR" sz="15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5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BR" sz="15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5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Neurology</a:t>
            </a:r>
            <a:r>
              <a:rPr lang="pt-BR" sz="1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2013</a:t>
            </a:r>
            <a:r>
              <a:rPr lang="pt-BR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arbino 037">
            <a:extLst>
              <a:ext uri="{FF2B5EF4-FFF2-40B4-BE49-F238E27FC236}">
                <a16:creationId xmlns:a16="http://schemas.microsoft.com/office/drawing/2014/main" id="{4F441CD7-7890-426D-8EA0-C569C5C5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2058" y="2730580"/>
            <a:ext cx="2164086" cy="22869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 descr="C:\Users\Celso\Documents\Zé\LIVROS\nervos Dyck 2.jpg">
            <a:extLst>
              <a:ext uri="{FF2B5EF4-FFF2-40B4-BE49-F238E27FC236}">
                <a16:creationId xmlns:a16="http://schemas.microsoft.com/office/drawing/2014/main" id="{684FE364-C2D4-4CC6-A72F-171744E7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57" y="421509"/>
            <a:ext cx="2164086" cy="20726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ixaDeTexto 7">
            <a:extLst>
              <a:ext uri="{FF2B5EF4-FFF2-40B4-BE49-F238E27FC236}">
                <a16:creationId xmlns:a16="http://schemas.microsoft.com/office/drawing/2014/main" id="{A0DC7C08-6BC6-4720-82D9-D8067BC61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338" y="2012360"/>
            <a:ext cx="1600719" cy="4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GB" altLang="pt-BR" sz="1100" dirty="0"/>
              <a:t>Sabin TD et al.</a:t>
            </a:r>
            <a:r>
              <a:rPr lang="en-US" altLang="pt-BR" sz="1100" dirty="0"/>
              <a:t> 2005</a:t>
            </a:r>
          </a:p>
          <a:p>
            <a:pPr>
              <a:buFont typeface="+mj-lt"/>
              <a:buAutoNum type="arabicPeriod"/>
            </a:pPr>
            <a:endParaRPr lang="pt-BR" alt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4791AE-0396-4816-AB93-E6D8FB16E20C}"/>
              </a:ext>
            </a:extLst>
          </p:cNvPr>
          <p:cNvSpPr txBox="1"/>
          <p:nvPr/>
        </p:nvSpPr>
        <p:spPr>
          <a:xfrm>
            <a:off x="6813058" y="4253478"/>
            <a:ext cx="17972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400" dirty="0"/>
              <a:t>Garbino. </a:t>
            </a:r>
            <a:r>
              <a:rPr lang="pt-BR" altLang="pt-BR" sz="1400" i="1" dirty="0"/>
              <a:t>Hansen </a:t>
            </a:r>
            <a:r>
              <a:rPr lang="pt-BR" altLang="pt-BR" sz="1400" i="1" dirty="0" err="1"/>
              <a:t>Int</a:t>
            </a:r>
            <a:r>
              <a:rPr lang="pt-BR" altLang="pt-BR" sz="1400" dirty="0"/>
              <a:t>, 1998</a:t>
            </a:r>
            <a:endParaRPr lang="pt-BR" alt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16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614" y="385689"/>
            <a:ext cx="3273937" cy="3051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8928" y="5630750"/>
            <a:ext cx="85840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pt-BR" sz="1100" dirty="0">
                <a:latin typeface="Arial" pitchFamily="34" charset="0"/>
                <a:cs typeface="Arial" pitchFamily="34" charset="0"/>
              </a:rPr>
              <a:t>DE FARIA CR, SILVA IM. Electromyographic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diagnosis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of leprosy. </a:t>
            </a:r>
            <a:r>
              <a:rPr lang="pt-BR" sz="1100" i="1" dirty="0">
                <a:latin typeface="Arial" pitchFamily="34" charset="0"/>
                <a:cs typeface="Arial" pitchFamily="34" charset="0"/>
              </a:rPr>
              <a:t>Arq. </a:t>
            </a:r>
            <a:r>
              <a:rPr lang="pt-BR" sz="1100" i="1" dirty="0" err="1">
                <a:latin typeface="Arial" pitchFamily="34" charset="0"/>
                <a:cs typeface="Arial" pitchFamily="34" charset="0"/>
              </a:rPr>
              <a:t>NeuroPsiquiatr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, 1990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pt-BR" sz="1100" dirty="0">
                <a:latin typeface="Arial" pitchFamily="34" charset="0"/>
                <a:cs typeface="Arial" pitchFamily="34" charset="0"/>
              </a:rPr>
              <a:t>VITAL RT et al. </a:t>
            </a:r>
            <a:r>
              <a:rPr lang="pt-BR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  <a:r>
              <a:rPr 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  <a:r>
              <a:rPr 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</a:t>
            </a:r>
            <a:r>
              <a:rPr 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pt-BR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. 2013;48(2):179-18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pt-BR" altLang="pt-BR" sz="1100" dirty="0">
                <a:latin typeface="Arial" panose="020B0604020202020204" pitchFamily="34" charset="0"/>
                <a:cs typeface="Arial" panose="020B0604020202020204" pitchFamily="34" charset="0"/>
              </a:rPr>
              <a:t>Dos SANTOS CBA. Estudo da distribuição da perda sensitiva na hanseníase</a:t>
            </a:r>
            <a:r>
              <a:rPr lang="pt-BR" alt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alt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[dissertação]. FMRP-USP; 2010. 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42680" y="912743"/>
            <a:ext cx="5153320" cy="267765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rgbClr val="FF0000"/>
                </a:solidFill>
              </a:rPr>
              <a:t>Mononeuropatia múltipla sensitiva </a:t>
            </a:r>
            <a:r>
              <a:rPr lang="pt-BR" sz="2800" dirty="0"/>
              <a:t>em ramos digitais da mão.</a:t>
            </a:r>
            <a:r>
              <a:rPr lang="pt-BR" sz="2800" b="1" dirty="0"/>
              <a:t> </a:t>
            </a:r>
          </a:p>
          <a:p>
            <a:r>
              <a:rPr lang="pt-BR" sz="2800" i="1" dirty="0"/>
              <a:t>Carlos Roberto de Faria</a:t>
            </a:r>
            <a:r>
              <a:rPr lang="pt-BR" sz="2800" b="1" i="1" baseline="30000" dirty="0"/>
              <a:t> </a:t>
            </a:r>
            <a:r>
              <a:rPr lang="pt-BR" sz="2800" dirty="0"/>
              <a:t>idealizou o termo </a:t>
            </a:r>
            <a:r>
              <a:rPr lang="pt-BR" sz="2800" b="1" dirty="0"/>
              <a:t>“mosaico” </a:t>
            </a:r>
            <a:r>
              <a:rPr lang="pt-BR" sz="2800" dirty="0"/>
              <a:t>para essa distribuição</a:t>
            </a:r>
            <a:r>
              <a:rPr lang="pt-BR" sz="2800" b="1" baseline="30000" dirty="0"/>
              <a:t>1</a:t>
            </a:r>
            <a:r>
              <a:rPr lang="pt-BR" sz="2800" dirty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988080" y="4466500"/>
            <a:ext cx="53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(3)</a:t>
            </a:r>
          </a:p>
        </p:txBody>
      </p:sp>
      <p:pic>
        <p:nvPicPr>
          <p:cNvPr id="6" name="Imagem 5" descr="mapeamento_sensitivo 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15" y="3685886"/>
            <a:ext cx="3273936" cy="20228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ixaDeTexto 6"/>
          <p:cNvSpPr txBox="1"/>
          <p:nvPr/>
        </p:nvSpPr>
        <p:spPr>
          <a:xfrm>
            <a:off x="10775451" y="1789906"/>
            <a:ext cx="76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(1,2)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88549" y="209989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Mononeuropatia múltipla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A8DEBB-669B-4716-87A5-78E3DED7CF21}"/>
              </a:ext>
            </a:extLst>
          </p:cNvPr>
          <p:cNvSpPr txBox="1"/>
          <p:nvPr/>
        </p:nvSpPr>
        <p:spPr>
          <a:xfrm>
            <a:off x="942680" y="3804781"/>
            <a:ext cx="5153320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Pesquisa da </a:t>
            </a:r>
            <a:r>
              <a:rPr lang="pt-BR" sz="2000" dirty="0">
                <a:solidFill>
                  <a:srgbClr val="FF0000"/>
                </a:solidFill>
              </a:rPr>
              <a:t>sensibilidade dolorosa </a:t>
            </a:r>
            <a:r>
              <a:rPr lang="pt-BR" sz="2000" dirty="0"/>
              <a:t>na pele, mais sensível que as demais modalidades. Mas ambas também apresentaram distribuição em </a:t>
            </a:r>
            <a:r>
              <a:rPr lang="pt-BR" sz="2000" b="1" dirty="0"/>
              <a:t>“mosaico”</a:t>
            </a:r>
          </a:p>
        </p:txBody>
      </p:sp>
    </p:spTree>
    <p:extLst>
      <p:ext uri="{BB962C8B-B14F-4D97-AF65-F5344CB8AC3E}">
        <p14:creationId xmlns:p14="http://schemas.microsoft.com/office/powerpoint/2010/main" val="305030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46B1A-E416-4306-903F-559D4893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Nervo espessado focal ou assimetricamente a ao US de alta resolução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00A2E2-16C1-41BC-9D15-2CB97C0DBB52}"/>
              </a:ext>
            </a:extLst>
          </p:cNvPr>
          <p:cNvSpPr txBox="1"/>
          <p:nvPr/>
        </p:nvSpPr>
        <p:spPr>
          <a:xfrm>
            <a:off x="518474" y="4716231"/>
            <a:ext cx="37707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nervo digital espessado 5X &gt; no lado radial</a:t>
            </a:r>
          </a:p>
          <a:p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Moreira AL. 2021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F3412C-4216-4D45-8319-1F70C946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2" y="1915402"/>
            <a:ext cx="2835318" cy="252730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D87A15D-69A8-4798-A27F-09CDDE2B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99" y="1915402"/>
            <a:ext cx="2657052" cy="25273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BB3159-69EB-43FF-BCE5-AE298C5F438C}"/>
              </a:ext>
            </a:extLst>
          </p:cNvPr>
          <p:cNvSpPr txBox="1"/>
          <p:nvPr/>
        </p:nvSpPr>
        <p:spPr>
          <a:xfrm>
            <a:off x="5162672" y="4667420"/>
            <a:ext cx="333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Ulnar E: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0,20 cm</a:t>
            </a:r>
            <a:r>
              <a:rPr lang="pt-BR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Sem vascularização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2EA0F-2597-4DEA-AD49-DA8B88C94017}"/>
              </a:ext>
            </a:extLst>
          </p:cNvPr>
          <p:cNvSpPr txBox="1"/>
          <p:nvPr/>
        </p:nvSpPr>
        <p:spPr>
          <a:xfrm>
            <a:off x="8390699" y="4716231"/>
            <a:ext cx="330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Ulnar D: 0,10 cm</a:t>
            </a:r>
            <a:r>
              <a:rPr lang="pt-B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945414-544F-4A7A-9125-5D818EA6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" y="1915402"/>
            <a:ext cx="4336330" cy="257611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9A2482C-6633-4B9C-A343-5219B27F2371}"/>
              </a:ext>
            </a:extLst>
          </p:cNvPr>
          <p:cNvSpPr txBox="1"/>
          <p:nvPr/>
        </p:nvSpPr>
        <p:spPr>
          <a:xfrm>
            <a:off x="224629" y="5969655"/>
            <a:ext cx="1154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Moreira AL.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Eletroneuromiografia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Ultrassonografia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Hanseníase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Hansen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Centro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hanseníase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2021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https://youtu.be/Tf9QppOhGnI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72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7330</TotalTime>
  <Words>1626</Words>
  <Application>Microsoft Office PowerPoint</Application>
  <PresentationFormat>Widescreen</PresentationFormat>
  <Paragraphs>212</Paragraphs>
  <Slides>27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Arial</vt:lpstr>
      <vt:lpstr>Bradley Hand ITC</vt:lpstr>
      <vt:lpstr>Calibri</vt:lpstr>
      <vt:lpstr>Calibri Light</vt:lpstr>
      <vt:lpstr>Tahoma</vt:lpstr>
      <vt:lpstr>Times New Roman</vt:lpstr>
      <vt:lpstr>TimesNewRomanPSMT</vt:lpstr>
      <vt:lpstr>Tema do Office</vt:lpstr>
      <vt:lpstr>Worksheet</vt:lpstr>
      <vt:lpstr>Mesa: Neuropatias Infecciosas</vt:lpstr>
      <vt:lpstr>Apresentação do PowerPoint</vt:lpstr>
      <vt:lpstr>  ENMG (ECN) + US na NEUROPATIA da Hanseniase</vt:lpstr>
      <vt:lpstr>Sumário</vt:lpstr>
      <vt:lpstr>Como o M Leprae – parasita intra celular - se dissemina pelo sistema nervoso periférico</vt:lpstr>
      <vt:lpstr>Apresentação do PowerPoint</vt:lpstr>
      <vt:lpstr>Diagnóstico</vt:lpstr>
      <vt:lpstr>Apresentação do PowerPoint</vt:lpstr>
      <vt:lpstr>Nervo espessado focal ou assimetricamente a ao US de alta resolução</vt:lpstr>
      <vt:lpstr>Mononeuropatia granulomatosa MHT X Tu de nervo</vt:lpstr>
      <vt:lpstr>Hanseniase em reações  neurites  Neuropatia Inflamatória </vt:lpstr>
      <vt:lpstr>Espectro das inflamações - Neurites: imunidade individual dependente</vt:lpstr>
      <vt:lpstr>Padrão neurofisiológico durante as neurites reações subagudas   períodos de intensa inflamação e desmielinização</vt:lpstr>
      <vt:lpstr>NCS Temporal Dispersion X US  Doppler </vt:lpstr>
      <vt:lpstr>Fase avançada nervo com estrutura fibrosada – desestrutura - Nervo espessado e área hiperecóica central fibrosada ao US </vt:lpstr>
      <vt:lpstr>O US com DC pode ser útil em 2 situações</vt:lpstr>
      <vt:lpstr>SEGUIMENTO DA NEUROPATIA</vt:lpstr>
      <vt:lpstr>Seguimento neurofisiológico:  Redução da Celularidade na pele e das Células de Schwann “inflamadas” na reação tipo 1 sob tratamento com esteróides em 180 dias </vt:lpstr>
      <vt:lpstr>Ao US podemos observar a redução da vascularização intra e perineural com o tratamento anti-inflamatório ou imunossupressor</vt:lpstr>
      <vt:lpstr>Compressivas - entrapments</vt:lpstr>
      <vt:lpstr>Espessamento fusiforme acima e abaixo do sítio de compressão – peculiaridade das síndromes compressivas</vt:lpstr>
      <vt:lpstr>Apresentação do PowerPoint</vt:lpstr>
      <vt:lpstr>Apresentação do PowerPoint</vt:lpstr>
      <vt:lpstr>Apresentação do PowerPoint</vt:lpstr>
      <vt:lpstr> </vt:lpstr>
      <vt:lpstr>Neuropatia terminal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Garbino</dc:creator>
  <cp:lastModifiedBy>José Antonio Garbino</cp:lastModifiedBy>
  <cp:revision>344</cp:revision>
  <dcterms:created xsi:type="dcterms:W3CDTF">2019-07-31T23:08:36Z</dcterms:created>
  <dcterms:modified xsi:type="dcterms:W3CDTF">2021-11-21T11:19:33Z</dcterms:modified>
</cp:coreProperties>
</file>