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8" r:id="rId9"/>
    <p:sldId id="270" r:id="rId10"/>
    <p:sldId id="269" r:id="rId11"/>
    <p:sldId id="259" r:id="rId12"/>
    <p:sldId id="265" r:id="rId13"/>
    <p:sldId id="264" r:id="rId14"/>
    <p:sldId id="267" r:id="rId15"/>
    <p:sldId id="266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8C0"/>
    <a:srgbClr val="0043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>
      <p:cViewPr varScale="1">
        <p:scale>
          <a:sx n="73" d="100"/>
          <a:sy n="73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E3EE-9E99-4A23-86FB-4BAF6E4CE9E7}" type="datetimeFigureOut">
              <a:rPr lang="pt-BR" smtClean="0"/>
              <a:pPr/>
              <a:t>13/6/2012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0EE4-ACEC-4C8E-9EBB-BDD003AB36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fordiagnosis.com/mesh_info.php?term=exerc%C3%ADcio&amp;lang=3" TargetMode="External"/><Relationship Id="rId2" Type="http://schemas.openxmlformats.org/officeDocument/2006/relationships/hyperlink" Target="http://www.lookfordiagnosis.com/mesh_info.php?term=frio&amp;lang=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/12872329" TargetMode="External"/><Relationship Id="rId4" Type="http://schemas.openxmlformats.org/officeDocument/2006/relationships/hyperlink" Target="http://www.ncbi.nlm.nih.gov/pubmed?term=%22Fukudome%20T%22%5bAuthor%5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/>
          </a:bodyPr>
          <a:lstStyle/>
          <a:p>
            <a:r>
              <a:rPr lang="pt-BR" b="1" dirty="0"/>
              <a:t>DISTÚRBIO DE CANAL ASSOCIADO A </a:t>
            </a:r>
            <a:r>
              <a:rPr lang="pt-BR" b="1" dirty="0" smtClean="0"/>
              <a:t>ENDOCRINOPATIA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336704" cy="1248544"/>
          </a:xfrm>
        </p:spPr>
        <p:txBody>
          <a:bodyPr>
            <a:normAutofit/>
          </a:bodyPr>
          <a:lstStyle/>
          <a:p>
            <a:pPr algn="l"/>
            <a:r>
              <a:rPr lang="pt-BR" sz="2100" dirty="0" smtClean="0"/>
              <a:t>José A Garbino, Pedro G Hortense, </a:t>
            </a:r>
            <a:r>
              <a:rPr lang="it-IT" sz="2100" dirty="0" smtClean="0"/>
              <a:t>Paula L Alexandre, Marco A M Robles e </a:t>
            </a:r>
            <a:r>
              <a:rPr lang="pt-BR" sz="2100" dirty="0" smtClean="0"/>
              <a:t>Carlos R </a:t>
            </a:r>
            <a:r>
              <a:rPr lang="pt-BR" sz="2100" dirty="0" err="1" smtClean="0"/>
              <a:t>Negrato</a:t>
            </a:r>
            <a:r>
              <a:rPr lang="it-IT" sz="2900" dirty="0"/>
              <a:t> 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573325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Instituto Lauro de Souza Lima -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Bauru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40466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IX Simpósio Nacional de Eletromiografia  - IICS</a:t>
            </a:r>
          </a:p>
          <a:p>
            <a:pPr algn="ctr"/>
            <a:r>
              <a:rPr lang="pt-BR" sz="2800" dirty="0" smtClean="0"/>
              <a:t> São Paulo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Eletrofisilogia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 smtClean="0"/>
              <a:t>Descargas </a:t>
            </a:r>
            <a:r>
              <a:rPr lang="pt-BR" b="1" dirty="0" err="1" smtClean="0"/>
              <a:t>miotônicas</a:t>
            </a:r>
            <a:r>
              <a:rPr lang="pt-BR" b="1" dirty="0" smtClean="0"/>
              <a:t> </a:t>
            </a:r>
            <a:r>
              <a:rPr lang="pt-BR" dirty="0" smtClean="0"/>
              <a:t>durante o repouso muscular.</a:t>
            </a:r>
          </a:p>
          <a:p>
            <a:pPr lvl="1"/>
            <a:r>
              <a:rPr lang="pt-BR" dirty="0" smtClean="0"/>
              <a:t> Na </a:t>
            </a:r>
            <a:r>
              <a:rPr lang="pt-BR" dirty="0" err="1" smtClean="0"/>
              <a:t>paramiotonia</a:t>
            </a:r>
            <a:r>
              <a:rPr lang="pt-BR" dirty="0" smtClean="0"/>
              <a:t> congênita a </a:t>
            </a:r>
            <a:r>
              <a:rPr lang="pt-BR" dirty="0" err="1" smtClean="0"/>
              <a:t>miotonia</a:t>
            </a:r>
            <a:r>
              <a:rPr lang="pt-BR" i="1" dirty="0" smtClean="0"/>
              <a:t> </a:t>
            </a:r>
            <a:r>
              <a:rPr lang="pt-BR" dirty="0" smtClean="0"/>
              <a:t>pode ser de difícil detecção</a:t>
            </a:r>
          </a:p>
          <a:p>
            <a:pPr lvl="1"/>
            <a:r>
              <a:rPr lang="pt-BR" dirty="0" smtClean="0"/>
              <a:t>facilitada após o resfriamento e </a:t>
            </a:r>
            <a:r>
              <a:rPr lang="pt-BR" dirty="0" err="1" smtClean="0"/>
              <a:t>exercicío</a:t>
            </a:r>
            <a:r>
              <a:rPr lang="pt-BR" dirty="0" smtClean="0"/>
              <a:t> nas áreas sintomáticas – face e extremidades</a:t>
            </a:r>
            <a:endParaRPr lang="pt-BR" sz="1900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 No exame da </a:t>
            </a:r>
            <a:r>
              <a:rPr lang="pt-BR" b="1" dirty="0" smtClean="0"/>
              <a:t>musculatura periorbitaria </a:t>
            </a:r>
            <a:r>
              <a:rPr lang="pt-BR" dirty="0" smtClean="0"/>
              <a:t>ao repouso pode apresentar raras descargas </a:t>
            </a:r>
            <a:r>
              <a:rPr lang="pt-BR" dirty="0" err="1" smtClean="0"/>
              <a:t>miotônicas</a:t>
            </a:r>
            <a:r>
              <a:rPr lang="pt-BR" dirty="0" smtClean="0"/>
              <a:t> que aumentam com o esfriamento. </a:t>
            </a:r>
          </a:p>
          <a:p>
            <a:r>
              <a:rPr lang="pt-BR" dirty="0" smtClean="0"/>
              <a:t>Na contração muscular com resfriamento há recrutamento reduzido até inatividade completa de unidades motoras (UM): ↓ ou abolição do </a:t>
            </a:r>
            <a:r>
              <a:rPr lang="pt-BR" b="1" dirty="0" smtClean="0"/>
              <a:t>padrão de interferencia</a:t>
            </a:r>
            <a:r>
              <a:rPr lang="pt-BR" dirty="0" smtClean="0"/>
              <a:t> </a:t>
            </a:r>
            <a:r>
              <a:rPr lang="pt-BR" dirty="0" smtClean="0">
                <a:latin typeface="Calibri"/>
                <a:cs typeface="Calibri"/>
              </a:rPr>
              <a:t>→</a:t>
            </a:r>
            <a:r>
              <a:rPr lang="pt-BR" dirty="0" smtClean="0"/>
              <a:t> fraqueza muscular. </a:t>
            </a:r>
          </a:p>
          <a:p>
            <a:pPr lvl="1"/>
            <a:r>
              <a:rPr lang="pt-BR" dirty="0" smtClean="0"/>
              <a:t>O aquecimento: </a:t>
            </a:r>
            <a:r>
              <a:rPr lang="pt-BR" dirty="0" smtClean="0">
                <a:latin typeface="Calibri"/>
                <a:cs typeface="Calibri"/>
              </a:rPr>
              <a:t>↑o </a:t>
            </a:r>
            <a:r>
              <a:rPr lang="pt-BR" dirty="0" smtClean="0"/>
              <a:t>recrutamento de UM, desaparece o decremento e </a:t>
            </a:r>
            <a:r>
              <a:rPr lang="pt-BR" dirty="0" smtClean="0">
                <a:latin typeface="Calibri"/>
                <a:cs typeface="Calibri"/>
              </a:rPr>
              <a:t>↑</a:t>
            </a:r>
            <a:r>
              <a:rPr lang="pt-BR" dirty="0" smtClean="0"/>
              <a:t>a força muscular</a:t>
            </a:r>
            <a:endParaRPr lang="pt-BR" sz="1900" dirty="0" smtClean="0"/>
          </a:p>
          <a:p>
            <a:endParaRPr lang="pt-BR" b="1" dirty="0" smtClean="0"/>
          </a:p>
          <a:p>
            <a:r>
              <a:rPr lang="pt-BR" b="1" dirty="0" smtClean="0"/>
              <a:t>A estimulação repetitiva </a:t>
            </a:r>
            <a:r>
              <a:rPr lang="pt-BR" dirty="0" smtClean="0"/>
              <a:t>de baixa </a:t>
            </a:r>
            <a:r>
              <a:rPr lang="pt-BR" dirty="0" err="1" smtClean="0"/>
              <a:t>freqüência</a:t>
            </a:r>
            <a:r>
              <a:rPr lang="pt-BR" dirty="0" smtClean="0"/>
              <a:t> associada ao resfriamento pode </a:t>
            </a:r>
            <a:r>
              <a:rPr lang="pt-BR" dirty="0" smtClean="0">
                <a:solidFill>
                  <a:srgbClr val="0070C0"/>
                </a:solidFill>
              </a:rPr>
              <a:t>desencadear </a:t>
            </a:r>
            <a:r>
              <a:rPr lang="pt-BR" dirty="0" smtClean="0"/>
              <a:t>ou </a:t>
            </a:r>
            <a:r>
              <a:rPr lang="pt-BR" dirty="0" smtClean="0">
                <a:solidFill>
                  <a:srgbClr val="0070C0"/>
                </a:solidFill>
              </a:rPr>
              <a:t>piorar</a:t>
            </a:r>
            <a:r>
              <a:rPr lang="pt-BR" dirty="0" smtClean="0"/>
              <a:t> o </a:t>
            </a:r>
            <a:r>
              <a:rPr lang="pt-BR" dirty="0" smtClean="0">
                <a:solidFill>
                  <a:srgbClr val="0070C0"/>
                </a:solidFill>
              </a:rPr>
              <a:t>decremento </a:t>
            </a:r>
            <a:r>
              <a:rPr lang="pt-BR" dirty="0" smtClean="0"/>
              <a:t>ou </a:t>
            </a:r>
            <a:r>
              <a:rPr lang="pt-BR" b="1" dirty="0" smtClean="0"/>
              <a:t>ser normal </a:t>
            </a:r>
            <a:r>
              <a:rPr lang="pt-BR" dirty="0" smtClean="0"/>
              <a:t> </a:t>
            </a:r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59492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latin typeface="Arial" pitchFamily="34" charset="0"/>
                <a:cs typeface="Arial" pitchFamily="34" charset="0"/>
              </a:rPr>
              <a:t>Brown WF, Charles FB,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Aminoff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MJ. In: Neuromuscular Function and Disease. Basic, Clinical and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Electrodiagnostic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Aspects. Saunders 2002. Chapter 80, p. 1459-78.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Exames Laboratoriais</a:t>
            </a:r>
            <a:r>
              <a:rPr lang="pt-BR" dirty="0"/>
              <a:t>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55000" lnSpcReduction="20000"/>
          </a:bodyPr>
          <a:lstStyle/>
          <a:p>
            <a:r>
              <a:rPr lang="pt-BR" sz="4400" b="1" dirty="0"/>
              <a:t>Ureia</a:t>
            </a:r>
            <a:r>
              <a:rPr lang="pt-BR" sz="4400" dirty="0"/>
              <a:t>: 16 (n:15-40), </a:t>
            </a:r>
            <a:r>
              <a:rPr lang="pt-BR" sz="4400" b="1" dirty="0"/>
              <a:t>Creatinina</a:t>
            </a:r>
            <a:r>
              <a:rPr lang="pt-BR" sz="4400" dirty="0"/>
              <a:t>: 1,0; </a:t>
            </a:r>
            <a:r>
              <a:rPr lang="pt-BR" sz="4400" b="1" dirty="0"/>
              <a:t>Glicemia</a:t>
            </a:r>
            <a:r>
              <a:rPr lang="pt-BR" sz="4400" dirty="0"/>
              <a:t>: 81,0; </a:t>
            </a:r>
            <a:r>
              <a:rPr lang="pt-BR" sz="4400" dirty="0" err="1"/>
              <a:t>Calcio</a:t>
            </a:r>
            <a:r>
              <a:rPr lang="pt-BR" sz="4400" dirty="0"/>
              <a:t>: 9,1 (n:8,8-11,0); </a:t>
            </a:r>
            <a:r>
              <a:rPr lang="pt-BR" sz="4400" b="1" dirty="0" err="1"/>
              <a:t>Calcio</a:t>
            </a:r>
            <a:r>
              <a:rPr lang="pt-BR" sz="4400" b="1" dirty="0"/>
              <a:t> iônico</a:t>
            </a:r>
            <a:r>
              <a:rPr lang="pt-BR" sz="4400" dirty="0"/>
              <a:t>: 1,28 (n:1,10-1,35); </a:t>
            </a:r>
            <a:r>
              <a:rPr lang="pt-BR" sz="4400" b="1" dirty="0"/>
              <a:t>Magnésio</a:t>
            </a:r>
            <a:r>
              <a:rPr lang="pt-BR" sz="4400" dirty="0"/>
              <a:t>: 1,7 (n:1,6-2,4); </a:t>
            </a:r>
            <a:r>
              <a:rPr lang="pt-BR" sz="4400" b="1" dirty="0"/>
              <a:t>Sódio</a:t>
            </a:r>
            <a:r>
              <a:rPr lang="pt-BR" sz="4400" dirty="0"/>
              <a:t>: 141 (n:135-148); </a:t>
            </a:r>
            <a:r>
              <a:rPr lang="pt-BR" sz="4400" b="1" dirty="0"/>
              <a:t>Potássio</a:t>
            </a:r>
            <a:r>
              <a:rPr lang="pt-BR" sz="4400" dirty="0"/>
              <a:t>: 4,7 (n:3,5-5,1); </a:t>
            </a:r>
            <a:r>
              <a:rPr lang="pt-BR" sz="4400" b="1" dirty="0"/>
              <a:t>TSH</a:t>
            </a:r>
            <a:r>
              <a:rPr lang="pt-BR" sz="4400" dirty="0"/>
              <a:t>: 0,87 (n:0,5- 5,0); </a:t>
            </a:r>
            <a:r>
              <a:rPr lang="pt-BR" sz="4400" b="1" dirty="0"/>
              <a:t>T4</a:t>
            </a:r>
            <a:r>
              <a:rPr lang="pt-BR" sz="4400" dirty="0"/>
              <a:t>: 1,2 (n:0,7-1,8); </a:t>
            </a:r>
            <a:endParaRPr lang="pt-BR" sz="4400" dirty="0" smtClean="0"/>
          </a:p>
          <a:p>
            <a:r>
              <a:rPr lang="pt-BR" sz="4400" b="1" dirty="0" smtClean="0">
                <a:solidFill>
                  <a:srgbClr val="0070C0"/>
                </a:solidFill>
              </a:rPr>
              <a:t>PTH</a:t>
            </a:r>
            <a:r>
              <a:rPr lang="pt-BR" sz="4400" dirty="0" smtClean="0">
                <a:solidFill>
                  <a:srgbClr val="0070C0"/>
                </a:solidFill>
              </a:rPr>
              <a:t> </a:t>
            </a:r>
            <a:r>
              <a:rPr lang="pt-BR" sz="4400" dirty="0">
                <a:solidFill>
                  <a:srgbClr val="0070C0"/>
                </a:solidFill>
              </a:rPr>
              <a:t>intacto: </a:t>
            </a:r>
            <a:r>
              <a:rPr lang="pt-BR" sz="4400" dirty="0">
                <a:solidFill>
                  <a:srgbClr val="FF0000"/>
                </a:solidFill>
              </a:rPr>
              <a:t>93,9</a:t>
            </a:r>
            <a:r>
              <a:rPr lang="pt-BR" sz="4400" dirty="0"/>
              <a:t> </a:t>
            </a:r>
            <a:r>
              <a:rPr lang="pt-BR" sz="4400" dirty="0">
                <a:solidFill>
                  <a:srgbClr val="0070C0"/>
                </a:solidFill>
              </a:rPr>
              <a:t>(n:16- 87). </a:t>
            </a:r>
            <a:endParaRPr lang="pt-BR" sz="4400" dirty="0" smtClean="0">
              <a:solidFill>
                <a:srgbClr val="0070C0"/>
              </a:solidFill>
            </a:endParaRPr>
          </a:p>
          <a:p>
            <a:endParaRPr lang="pt-BR" sz="4400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25 HIDROXIVITAMINA </a:t>
            </a:r>
            <a:r>
              <a:rPr lang="pt-BR" b="1" dirty="0">
                <a:solidFill>
                  <a:srgbClr val="0070C0"/>
                </a:solidFill>
              </a:rPr>
              <a:t>D </a:t>
            </a:r>
            <a:r>
              <a:rPr lang="pt-BR" b="1" dirty="0" smtClean="0">
                <a:solidFill>
                  <a:srgbClr val="0070C0"/>
                </a:solidFill>
              </a:rPr>
              <a:t>: </a:t>
            </a:r>
            <a:r>
              <a:rPr lang="pt-BR" dirty="0">
                <a:solidFill>
                  <a:srgbClr val="0070C0"/>
                </a:solidFill>
              </a:rPr>
              <a:t> </a:t>
            </a:r>
            <a:r>
              <a:rPr lang="pt-BR" b="1" dirty="0" smtClean="0">
                <a:solidFill>
                  <a:srgbClr val="FF0000"/>
                </a:solidFill>
              </a:rPr>
              <a:t>23,50 </a:t>
            </a:r>
            <a:r>
              <a:rPr lang="pt-BR" dirty="0" err="1">
                <a:solidFill>
                  <a:srgbClr val="FF0000"/>
                </a:solidFill>
              </a:rPr>
              <a:t>ng</a:t>
            </a:r>
            <a:r>
              <a:rPr lang="pt-BR" dirty="0">
                <a:solidFill>
                  <a:srgbClr val="FF0000"/>
                </a:solidFill>
              </a:rPr>
              <a:t>/mL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/>
              <a:t>Novos Valores de Referência: </a:t>
            </a:r>
            <a:r>
              <a:rPr lang="pt-BR" b="1" dirty="0" smtClean="0"/>
              <a:t>Normal</a:t>
            </a:r>
            <a:r>
              <a:rPr lang="pt-BR" b="1" dirty="0"/>
              <a:t>: 30 a 60 </a:t>
            </a:r>
            <a:r>
              <a:rPr lang="pt-BR" b="1" dirty="0" err="1" smtClean="0"/>
              <a:t>ng</a:t>
            </a:r>
            <a:r>
              <a:rPr lang="pt-BR" b="1" dirty="0" smtClean="0"/>
              <a:t>/mL (*)</a:t>
            </a:r>
            <a:endParaRPr lang="pt-BR" dirty="0"/>
          </a:p>
          <a:p>
            <a:r>
              <a:rPr lang="pt-BR" dirty="0"/>
              <a:t>Limítrofe: 20 a 30 </a:t>
            </a:r>
            <a:r>
              <a:rPr lang="pt-BR" dirty="0" err="1" smtClean="0"/>
              <a:t>ng</a:t>
            </a:r>
            <a:r>
              <a:rPr lang="pt-BR" dirty="0" smtClean="0"/>
              <a:t>/mL;  </a:t>
            </a:r>
            <a:r>
              <a:rPr lang="pt-BR" b="1" dirty="0" smtClean="0"/>
              <a:t>Insuficiente</a:t>
            </a:r>
            <a:r>
              <a:rPr lang="pt-BR" b="1" dirty="0"/>
              <a:t>: 10 a 20 </a:t>
            </a:r>
            <a:r>
              <a:rPr lang="pt-BR" b="1" dirty="0" err="1" smtClean="0"/>
              <a:t>ng</a:t>
            </a:r>
            <a:r>
              <a:rPr lang="pt-BR" b="1" dirty="0" smtClean="0"/>
              <a:t>/mL; Deficiente</a:t>
            </a:r>
            <a:r>
              <a:rPr lang="pt-BR" b="1" dirty="0"/>
              <a:t>: inferior a 10 </a:t>
            </a:r>
            <a:r>
              <a:rPr lang="pt-BR" b="1" dirty="0" err="1"/>
              <a:t>ng</a:t>
            </a:r>
            <a:r>
              <a:rPr lang="pt-BR" b="1" dirty="0"/>
              <a:t>/mL</a:t>
            </a:r>
            <a:endParaRPr lang="pt-BR" dirty="0"/>
          </a:p>
          <a:p>
            <a:r>
              <a:rPr lang="pt-BR" b="1" dirty="0" smtClean="0"/>
              <a:t>(*) </a:t>
            </a:r>
            <a:r>
              <a:rPr lang="pt-BR" dirty="0" err="1" smtClean="0"/>
              <a:t>Ref</a:t>
            </a:r>
            <a:r>
              <a:rPr lang="pt-BR" dirty="0" smtClean="0"/>
              <a:t>: </a:t>
            </a:r>
            <a:r>
              <a:rPr lang="pt-BR" dirty="0"/>
              <a:t>J </a:t>
            </a:r>
            <a:r>
              <a:rPr lang="pt-BR" dirty="0" err="1"/>
              <a:t>Clin</a:t>
            </a:r>
            <a:r>
              <a:rPr lang="pt-BR" dirty="0"/>
              <a:t> </a:t>
            </a:r>
            <a:r>
              <a:rPr lang="pt-BR" dirty="0" err="1"/>
              <a:t>Endocrinol</a:t>
            </a:r>
            <a:r>
              <a:rPr lang="pt-BR" dirty="0"/>
              <a:t> </a:t>
            </a:r>
            <a:r>
              <a:rPr lang="pt-BR" dirty="0" err="1"/>
              <a:t>Metab</a:t>
            </a:r>
            <a:r>
              <a:rPr lang="pt-BR" dirty="0"/>
              <a:t>. 2005 90(6):3215</a:t>
            </a:r>
          </a:p>
          <a:p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CLEARENCE </a:t>
            </a:r>
            <a:r>
              <a:rPr lang="pt-BR" b="1" dirty="0">
                <a:solidFill>
                  <a:srgbClr val="0070C0"/>
                </a:solidFill>
              </a:rPr>
              <a:t>DE </a:t>
            </a:r>
            <a:r>
              <a:rPr lang="pt-BR" b="1" dirty="0" smtClean="0">
                <a:solidFill>
                  <a:srgbClr val="0070C0"/>
                </a:solidFill>
              </a:rPr>
              <a:t>CREATININA: </a:t>
            </a:r>
            <a:r>
              <a:rPr lang="pt-BR" b="1" dirty="0" smtClean="0">
                <a:solidFill>
                  <a:srgbClr val="FF0000"/>
                </a:solidFill>
              </a:rPr>
              <a:t> 74.0 </a:t>
            </a:r>
            <a:r>
              <a:rPr lang="pt-BR" b="1" dirty="0">
                <a:solidFill>
                  <a:srgbClr val="FF0000"/>
                </a:solidFill>
              </a:rPr>
              <a:t>mL/</a:t>
            </a:r>
            <a:r>
              <a:rPr lang="pt-BR" b="1" dirty="0" err="1">
                <a:solidFill>
                  <a:srgbClr val="FF0000"/>
                </a:solidFill>
              </a:rPr>
              <a:t>min</a:t>
            </a:r>
            <a:r>
              <a:rPr lang="pt-BR" b="1" dirty="0">
                <a:solidFill>
                  <a:srgbClr val="FF0000"/>
                </a:solidFill>
              </a:rPr>
              <a:t>/1,73 m2 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CLEARENCE CORRIGIDO POR SUPERFÍCIE </a:t>
            </a:r>
            <a:r>
              <a:rPr lang="pt-BR" b="1" dirty="0" smtClean="0">
                <a:solidFill>
                  <a:srgbClr val="0070C0"/>
                </a:solidFill>
              </a:rPr>
              <a:t>CORPÓREA: </a:t>
            </a:r>
            <a:r>
              <a:rPr lang="pt-BR" b="1" dirty="0">
                <a:solidFill>
                  <a:srgbClr val="FF0000"/>
                </a:solidFill>
              </a:rPr>
              <a:t>70.3 mL/</a:t>
            </a:r>
            <a:r>
              <a:rPr lang="pt-BR" b="1" dirty="0" err="1">
                <a:solidFill>
                  <a:srgbClr val="FF0000"/>
                </a:solidFill>
              </a:rPr>
              <a:t>min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valores de </a:t>
            </a:r>
            <a:r>
              <a:rPr lang="pt-BR" b="1" dirty="0" smtClean="0">
                <a:solidFill>
                  <a:srgbClr val="0070C0"/>
                </a:solidFill>
              </a:rPr>
              <a:t>referência: Homens </a:t>
            </a:r>
            <a:r>
              <a:rPr lang="pt-BR" b="1" dirty="0">
                <a:solidFill>
                  <a:srgbClr val="0070C0"/>
                </a:solidFill>
              </a:rPr>
              <a:t>: 84 a 162 ml/</a:t>
            </a:r>
            <a:r>
              <a:rPr lang="pt-BR" b="1" dirty="0" err="1">
                <a:solidFill>
                  <a:srgbClr val="0070C0"/>
                </a:solidFill>
              </a:rPr>
              <a:t>min</a:t>
            </a:r>
            <a:r>
              <a:rPr lang="pt-BR" b="1" dirty="0">
                <a:solidFill>
                  <a:srgbClr val="0070C0"/>
                </a:solidFill>
              </a:rPr>
              <a:t>/1,73 m2</a:t>
            </a:r>
            <a:endParaRPr lang="pt-BR" dirty="0">
              <a:solidFill>
                <a:srgbClr val="0070C0"/>
              </a:solidFill>
            </a:endParaRPr>
          </a:p>
          <a:p>
            <a:r>
              <a:rPr lang="pt-BR" dirty="0" smtClean="0"/>
              <a:t>Material: </a:t>
            </a:r>
            <a:r>
              <a:rPr lang="pt-BR" dirty="0"/>
              <a:t>Urina de 24 horas e plasma </a:t>
            </a:r>
            <a:r>
              <a:rPr lang="pt-BR" dirty="0" smtClean="0"/>
              <a:t>Método</a:t>
            </a:r>
            <a:r>
              <a:rPr lang="pt-BR" dirty="0"/>
              <a:t>: COLORIMÉTRICO </a:t>
            </a:r>
            <a:r>
              <a:rPr lang="pt-BR" dirty="0" smtClean="0"/>
              <a:t>AUTOMATIZADO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Discussão/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hipóteses</a:t>
            </a:r>
            <a:endParaRPr lang="pt-B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040560"/>
          </a:xfrm>
        </p:spPr>
        <p:txBody>
          <a:bodyPr>
            <a:normAutofit fontScale="47500" lnSpcReduction="20000"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hipoparatireidismo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 familiar associada à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deficiencia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adrenal, tireoidiana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pseudohipoparatireoidismo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também é hereditário. 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Ambas as síndromes com distúrbio do metabolismo do </a:t>
            </a:r>
            <a:r>
              <a:rPr lang="pt-B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calcio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vitamina D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mas de início precoce e com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repercussões esqueléticas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bem definidas (Lopez JM, Carrasco CM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2004)  -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menos  prováveis.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paralisia periódica da </a:t>
            </a:r>
            <a:r>
              <a:rPr lang="pt-BR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tireotoxicose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é a 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mais comum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entre as adquiridas similar a paralisia periódica familiar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hipocalêmica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(PPFH). 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Atinge os músculos generalizadamente ou os músculos que mais sofrem o esfriamento. 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Ocorre com maior frequencia nos asiáticos e em pacientes com susceptibilidade genética a PPFH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Ubogu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EE et al, 2004) –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provável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As outras causas adquiridas estão associadas a 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disfunções das paratireoides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pt-BR" dirty="0" smtClean="0">
                <a:latin typeface="Arial" pitchFamily="34" charset="0"/>
                <a:cs typeface="Arial" pitchFamily="34" charset="0"/>
              </a:rPr>
              <a:t>O hiperparatireoidismo primário ou secundário e doenças do metabolismo ósseo, 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podem ser assintomáticos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ou apresentar 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clinica de </a:t>
            </a:r>
            <a:r>
              <a:rPr lang="pt-B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miopatia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cinturas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Ubogu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EE et al, 2004) –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provável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Finalmente, 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hipoparatireidismo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adquirido: cirúrgico ou dano vascular das paratireoides ou, ainda, o </a:t>
            </a:r>
            <a:r>
              <a:rPr lang="pt-BR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hipoparatireidismo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idiopático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que pode existir como uma entidade isolada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Ubogu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EE et al, 2004) –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provável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disturbio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muscular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é relacionado ao metabolismo da 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vitamina D/</a:t>
            </a:r>
            <a:r>
              <a:rPr lang="pt-B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calcio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ao </a:t>
            </a:r>
            <a:r>
              <a:rPr lang="pt-B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paratohormonio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Mapeamento das tireoides e paratireoides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013176"/>
            <a:ext cx="7920880" cy="7920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b="1" dirty="0" smtClean="0">
                <a:solidFill>
                  <a:srgbClr val="0043C8"/>
                </a:solidFill>
              </a:rPr>
              <a:t>Tireoides:</a:t>
            </a:r>
            <a:r>
              <a:rPr lang="pt-BR" dirty="0" smtClean="0"/>
              <a:t> sem sinais de hipo ou  hipercaptação</a:t>
            </a:r>
          </a:p>
          <a:p>
            <a:pPr algn="just"/>
            <a:r>
              <a:rPr lang="pt-BR" b="1" dirty="0" smtClean="0">
                <a:solidFill>
                  <a:srgbClr val="0043C8"/>
                </a:solidFill>
              </a:rPr>
              <a:t>Paratireoides</a:t>
            </a:r>
            <a:r>
              <a:rPr lang="pt-BR" dirty="0" smtClean="0">
                <a:solidFill>
                  <a:srgbClr val="0043C8"/>
                </a:solidFill>
              </a:rPr>
              <a:t>:</a:t>
            </a:r>
            <a:r>
              <a:rPr lang="pt-BR" dirty="0" smtClean="0"/>
              <a:t> sem sinais de hipo ou hipercaptação</a:t>
            </a:r>
            <a:endParaRPr lang="pt-BR" dirty="0"/>
          </a:p>
        </p:txBody>
      </p:sp>
      <p:pic>
        <p:nvPicPr>
          <p:cNvPr id="4" name="Imagem 3" descr="522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575" y="1844824"/>
            <a:ext cx="2662257" cy="2739851"/>
          </a:xfrm>
          <a:prstGeom prst="rect">
            <a:avLst/>
          </a:prstGeom>
        </p:spPr>
      </p:pic>
      <p:pic>
        <p:nvPicPr>
          <p:cNvPr id="5" name="Imagem 4" descr="522754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844824"/>
            <a:ext cx="2658811" cy="2736305"/>
          </a:xfrm>
          <a:prstGeom prst="rect">
            <a:avLst/>
          </a:prstGeom>
        </p:spPr>
      </p:pic>
      <p:pic>
        <p:nvPicPr>
          <p:cNvPr id="6" name="Imagem 5" descr="522754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844824"/>
            <a:ext cx="258884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Conclusões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 rigidez periódica do músculo é o sintoma clínico predominante. Geralmente é induzida pela exposição ao </a:t>
            </a:r>
            <a:r>
              <a:rPr lang="pt-BR" dirty="0" smtClean="0">
                <a:hlinkClick r:id="rId2" tooltip="[Sensação de] ausência de [uma fonte de energia que transmita] calor, [decorrente da exposição prolongada a ambiente cuja] temperatura está muito abaixo de uma norma usual."/>
              </a:rPr>
              <a:t>frio</a:t>
            </a:r>
            <a:r>
              <a:rPr lang="pt-BR" dirty="0" smtClean="0"/>
              <a:t> e agravada pelo </a:t>
            </a:r>
            <a:r>
              <a:rPr lang="pt-BR" dirty="0" smtClean="0">
                <a:hlinkClick r:id="rId3" tooltip="Atividade física geralmente regular e feita com a intenção de melhorar ou manter a APTIDÃO FÍSICA ou a SAÚDE. É diferente de ESFORÇO que é voltado principalmente para a respostas fisiológica e metabólica ao uso da energia."/>
              </a:rPr>
              <a:t>exercício</a:t>
            </a:r>
            <a:r>
              <a:rPr lang="pt-BR" dirty="0" smtClean="0"/>
              <a:t> e tem </a:t>
            </a:r>
            <a:r>
              <a:rPr lang="pt-BR" b="1" dirty="0" smtClean="0"/>
              <a:t>alteração eletrofisiológica plausível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1E08C0"/>
                </a:solidFill>
              </a:rPr>
              <a:t>Endocrinopatias</a:t>
            </a:r>
            <a:r>
              <a:rPr lang="pt-BR" dirty="0" smtClean="0"/>
              <a:t>: aparentemente afastadas</a:t>
            </a:r>
          </a:p>
          <a:p>
            <a:endParaRPr lang="pt-BR" dirty="0" smtClean="0"/>
          </a:p>
          <a:p>
            <a:r>
              <a:rPr lang="pt-BR" dirty="0" smtClean="0"/>
              <a:t>Causas sobrantes: </a:t>
            </a:r>
          </a:p>
          <a:p>
            <a:pPr lvl="1"/>
            <a:r>
              <a:rPr lang="pt-BR" dirty="0" smtClean="0"/>
              <a:t>Hipofunção renal mínima – </a:t>
            </a:r>
            <a:r>
              <a:rPr lang="pt-BR" dirty="0" smtClean="0">
                <a:solidFill>
                  <a:srgbClr val="1E08C0"/>
                </a:solidFill>
              </a:rPr>
              <a:t>seguimento clínico</a:t>
            </a:r>
          </a:p>
          <a:p>
            <a:pPr lvl="1"/>
            <a:r>
              <a:rPr lang="pt-BR" dirty="0" smtClean="0">
                <a:solidFill>
                  <a:srgbClr val="1E08C0"/>
                </a:solidFill>
              </a:rPr>
              <a:t>Nova mutação - mutação </a:t>
            </a:r>
            <a:r>
              <a:rPr lang="pt-BR" i="1" dirty="0" smtClean="0">
                <a:solidFill>
                  <a:srgbClr val="1E08C0"/>
                </a:solidFill>
              </a:rPr>
              <a:t>de novo </a:t>
            </a:r>
            <a:r>
              <a:rPr lang="pt-BR" b="1" baseline="30000" dirty="0" smtClean="0"/>
              <a:t>1</a:t>
            </a:r>
          </a:p>
          <a:p>
            <a:pPr lvl="1">
              <a:buNone/>
            </a:pPr>
            <a:endParaRPr lang="pt-BR" dirty="0">
              <a:solidFill>
                <a:srgbClr val="1E08C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5877272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1. </a:t>
            </a:r>
            <a:r>
              <a:rPr lang="pt-BR" sz="12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Fukudome</a:t>
            </a:r>
            <a:r>
              <a:rPr lang="pt-BR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T</a:t>
            </a:r>
            <a:r>
              <a:rPr lang="pt-BR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2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</a:t>
            </a:r>
            <a:r>
              <a:rPr lang="pt-BR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al.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Paramyotonia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congenita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a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43C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novo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rgbClr val="0043C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mutation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a case report. </a:t>
            </a:r>
            <a:r>
              <a:rPr lang="pt-BR" sz="12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Muscle &amp; nerve."/>
              </a:rPr>
              <a:t>Muscle</a:t>
            </a:r>
            <a:r>
              <a:rPr lang="pt-BR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Muscle &amp; nerve."/>
              </a:rPr>
              <a:t> </a:t>
            </a:r>
            <a:r>
              <a:rPr lang="pt-BR" sz="12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Muscle &amp; nerve."/>
              </a:rPr>
              <a:t>Nerve</a:t>
            </a:r>
            <a:r>
              <a:rPr lang="pt-BR" sz="12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Muscle &amp; nerve."/>
              </a:rPr>
              <a:t>.</a:t>
            </a:r>
            <a:r>
              <a:rPr lang="pt-BR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2003 </a:t>
            </a:r>
            <a:r>
              <a:rPr lang="pt-BR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Aug</a:t>
            </a:r>
            <a:r>
              <a:rPr lang="pt-BR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;28(2):232-5.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/>
          <a:lstStyle/>
          <a:p>
            <a:r>
              <a:rPr lang="pt-BR" dirty="0" smtClean="0"/>
              <a:t>Saudades, </a:t>
            </a:r>
            <a:r>
              <a:rPr lang="pt-BR" dirty="0" err="1" smtClean="0"/>
              <a:t>Punta</a:t>
            </a:r>
            <a:r>
              <a:rPr lang="pt-BR" dirty="0" smtClean="0"/>
              <a:t> Del Este, 2011</a:t>
            </a:r>
            <a:endParaRPr lang="pt-BR" dirty="0"/>
          </a:p>
        </p:txBody>
      </p:sp>
      <p:pic>
        <p:nvPicPr>
          <p:cNvPr id="6" name="Espaço Reservado para Conteúdo 5" descr="DSC03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Historia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Homem de 55 </a:t>
            </a:r>
            <a:r>
              <a:rPr lang="pt-BR" dirty="0" smtClean="0"/>
              <a:t>anos. Queixa de </a:t>
            </a:r>
            <a:r>
              <a:rPr lang="pt-BR" b="1" dirty="0" smtClean="0"/>
              <a:t>intolerância </a:t>
            </a:r>
            <a:r>
              <a:rPr lang="pt-BR" b="1" dirty="0"/>
              <a:t>ao frio </a:t>
            </a:r>
            <a:r>
              <a:rPr lang="pt-BR" dirty="0"/>
              <a:t>há nove anos. </a:t>
            </a:r>
            <a:r>
              <a:rPr lang="pt-BR" dirty="0" smtClean="0"/>
              <a:t>Refere episódios com </a:t>
            </a:r>
            <a:r>
              <a:rPr lang="pt-BR" b="1" dirty="0"/>
              <a:t>duração de duas a três horas </a:t>
            </a:r>
            <a:r>
              <a:rPr lang="pt-BR" dirty="0" smtClean="0"/>
              <a:t>com </a:t>
            </a:r>
            <a:r>
              <a:rPr lang="pt-BR" dirty="0"/>
              <a:t>dor na hemiface </a:t>
            </a:r>
            <a:r>
              <a:rPr lang="pt-BR" dirty="0" smtClean="0"/>
              <a:t>direita, </a:t>
            </a:r>
            <a:r>
              <a:rPr lang="pt-BR" b="1" dirty="0" smtClean="0"/>
              <a:t>dificuldade </a:t>
            </a:r>
            <a:r>
              <a:rPr lang="pt-BR" b="1" dirty="0"/>
              <a:t>de movimentação</a:t>
            </a:r>
            <a:r>
              <a:rPr lang="pt-BR" dirty="0"/>
              <a:t>, </a:t>
            </a:r>
            <a:r>
              <a:rPr lang="pt-BR" b="1" dirty="0" err="1"/>
              <a:t>dislalia</a:t>
            </a:r>
            <a:r>
              <a:rPr lang="pt-BR" b="1" dirty="0"/>
              <a:t> </a:t>
            </a:r>
            <a:r>
              <a:rPr lang="pt-BR" dirty="0"/>
              <a:t>leve e </a:t>
            </a:r>
            <a:r>
              <a:rPr lang="pt-BR" b="1" dirty="0"/>
              <a:t>dificuldade para abrir a </a:t>
            </a:r>
            <a:r>
              <a:rPr lang="pt-BR" b="1" dirty="0" smtClean="0"/>
              <a:t>pálpebra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43C8"/>
                </a:solidFill>
              </a:rPr>
              <a:t>após passar frio.</a:t>
            </a:r>
          </a:p>
          <a:p>
            <a:r>
              <a:rPr lang="pt-BR" b="1" dirty="0" err="1" smtClean="0"/>
              <a:t>Disestesia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b="1" dirty="0"/>
              <a:t>dificuldade de movimento </a:t>
            </a:r>
            <a:r>
              <a:rPr lang="pt-BR" dirty="0"/>
              <a:t>no lado externo do braço, cotovelo e antebraço, no lado medial da mão e na face lateral da perna à  direita. </a:t>
            </a:r>
            <a:endParaRPr lang="pt-BR" dirty="0" smtClean="0"/>
          </a:p>
          <a:p>
            <a:r>
              <a:rPr lang="pt-BR" dirty="0" smtClean="0"/>
              <a:t>Repetem-se em </a:t>
            </a:r>
            <a:r>
              <a:rPr lang="pt-BR" dirty="0"/>
              <a:t>uma </a:t>
            </a:r>
            <a:r>
              <a:rPr lang="pt-BR" dirty="0" smtClean="0"/>
              <a:t>semana ou mais. </a:t>
            </a:r>
            <a:r>
              <a:rPr lang="pt-BR" dirty="0"/>
              <a:t>Melhoram com relaxante muscular e com calor.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Exame clínico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Não </a:t>
            </a:r>
            <a:r>
              <a:rPr lang="pt-BR" dirty="0"/>
              <a:t>foi encontrada fraqueza muscular focal ou </a:t>
            </a:r>
            <a:r>
              <a:rPr lang="pt-BR" dirty="0" smtClean="0"/>
              <a:t>sistêmica</a:t>
            </a:r>
          </a:p>
          <a:p>
            <a:r>
              <a:rPr lang="pt-BR" dirty="0" smtClean="0"/>
              <a:t>Pares cranianos: </a:t>
            </a:r>
            <a:r>
              <a:rPr lang="pt-BR" dirty="0" err="1" smtClean="0"/>
              <a:t>ndn</a:t>
            </a:r>
            <a:r>
              <a:rPr lang="pt-BR" dirty="0" smtClean="0"/>
              <a:t>; não se observou espasmos faciais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Pesquisa de ptose palpebral: </a:t>
            </a:r>
            <a:r>
              <a:rPr lang="en-GB" dirty="0" smtClean="0">
                <a:solidFill>
                  <a:srgbClr val="0070C0"/>
                </a:solidFill>
              </a:rPr>
              <a:t>O </a:t>
            </a:r>
            <a:r>
              <a:rPr lang="en-GB" dirty="0" err="1" smtClean="0">
                <a:solidFill>
                  <a:srgbClr val="0070C0"/>
                </a:solidFill>
              </a:rPr>
              <a:t>pleno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olhar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para</a:t>
            </a:r>
            <a:r>
              <a:rPr lang="en-GB" dirty="0" smtClean="0">
                <a:solidFill>
                  <a:srgbClr val="0070C0"/>
                </a:solidFill>
              </a:rPr>
              <a:t> as </a:t>
            </a:r>
            <a:r>
              <a:rPr lang="en-GB" dirty="0" err="1" smtClean="0">
                <a:solidFill>
                  <a:srgbClr val="0070C0"/>
                </a:solidFill>
              </a:rPr>
              <a:t>posições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cardinais</a:t>
            </a:r>
            <a:r>
              <a:rPr lang="en-GB" dirty="0" smtClean="0">
                <a:solidFill>
                  <a:srgbClr val="0070C0"/>
                </a:solidFill>
              </a:rPr>
              <a:t>: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ptose</a:t>
            </a:r>
            <a:endParaRPr lang="en-GB" dirty="0" smtClean="0"/>
          </a:p>
          <a:p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smtClean="0"/>
              <a:t>Reflexos </a:t>
            </a:r>
            <a:r>
              <a:rPr lang="pt-BR" dirty="0"/>
              <a:t>tendinosos apresentaram-se normais e simétricos.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pesquisa de sensibilidade </a:t>
            </a:r>
            <a:r>
              <a:rPr lang="pt-BR" dirty="0" err="1"/>
              <a:t>tatil</a:t>
            </a:r>
            <a:r>
              <a:rPr lang="pt-BR" dirty="0"/>
              <a:t> e dolorosa nas extremidades foi normal.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Eletroneuromiografia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65104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Os estudos de condução nervosa na face, membros superiores e inferiores normais e simétricos.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Reflexos do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piscamento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realizados com estímulos no ramo supra-orbitário do trigêmeo, com respostas R1 e R2 normais e simétricas – R1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específicidade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relativa paro o bulbo e ponte e R2 para lesões medulares.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Eletromiografia nos músculos examinados na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hemiface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direita e esquerda de inervação facial,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sem sinais de </a:t>
            </a:r>
            <a:r>
              <a:rPr lang="pt-BR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blefaroespasmo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ou </a:t>
            </a:r>
            <a:r>
              <a:rPr lang="pt-BR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miotonia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Eletromiografia em músculos distais e proximais das extremidades superiores e inferiores sem anormalidades significativas.</a:t>
            </a:r>
          </a:p>
          <a:p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Não foi encontrada </a:t>
            </a:r>
            <a:r>
              <a:rPr lang="pt-BR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miotonia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mesmo após o esfriamento por 5´ em músculos da mão.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912768" cy="1138138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Testes de estimulação repetitiva 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1800" dirty="0"/>
          </a:p>
        </p:txBody>
      </p:sp>
      <p:pic>
        <p:nvPicPr>
          <p:cNvPr id="4" name="Imagem 3" descr="estimulação repetitiva O Oculi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5760640" cy="334098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1560" y="465313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Estimulação repetitiva  de 3 Hz  com trens de 10 estímulos de na face (facial/orbicular do olho) e  trens de 5 estímulos no membro superior (ulnar/ </a:t>
            </a:r>
            <a:r>
              <a:rPr lang="pt-BR" i="1" dirty="0" err="1" smtClean="0"/>
              <a:t>abductor</a:t>
            </a:r>
            <a:r>
              <a:rPr lang="pt-BR" i="1" dirty="0" smtClean="0"/>
              <a:t> </a:t>
            </a:r>
            <a:r>
              <a:rPr lang="pt-BR" i="1" dirty="0" err="1" smtClean="0"/>
              <a:t>digiti</a:t>
            </a:r>
            <a:r>
              <a:rPr lang="pt-BR" i="1" dirty="0" smtClean="0"/>
              <a:t> minimi</a:t>
            </a:r>
            <a:r>
              <a:rPr lang="pt-BR" dirty="0" smtClean="0"/>
              <a:t>) direitos: com respostas normais após esforço e após o esfriamento</a:t>
            </a:r>
            <a:r>
              <a:rPr lang="pt-BR" i="1" dirty="0" smtClean="0"/>
              <a:t> </a:t>
            </a:r>
            <a:r>
              <a:rPr lang="pt-BR" dirty="0" smtClean="0"/>
              <a:t>de cinco minutos, ou seja, provocativos</a:t>
            </a:r>
            <a:r>
              <a:rPr lang="pt-BR" baseline="30000" dirty="0" smtClean="0"/>
              <a:t> </a:t>
            </a:r>
            <a:r>
              <a:rPr lang="pt-BR" dirty="0" smtClean="0"/>
              <a:t>para investigar </a:t>
            </a:r>
            <a:r>
              <a:rPr lang="pt-BR" sz="1600" dirty="0" err="1" smtClean="0"/>
              <a:t>canalopatias</a:t>
            </a:r>
            <a:r>
              <a:rPr lang="pt-BR" sz="1600" dirty="0" smtClean="0"/>
              <a:t> </a:t>
            </a:r>
            <a:r>
              <a:rPr lang="pt-BR" sz="1200" dirty="0" smtClean="0"/>
              <a:t>(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Brown WF et al, 2002)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191683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trens de 10 estímulos de na face (facial/orbicular do olho)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Testes de estimulação repetitiva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9592" y="544522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Somente a estimulação repetitiva com freqüências de 20 Hz se observou decremento com reduções de </a:t>
            </a:r>
            <a:r>
              <a:rPr lang="pt-BR" b="1" dirty="0" smtClean="0">
                <a:solidFill>
                  <a:srgbClr val="FF0000"/>
                </a:solidFill>
              </a:rPr>
              <a:t>30</a:t>
            </a:r>
            <a:r>
              <a:rPr lang="pt-BR" dirty="0" smtClean="0"/>
              <a:t> a </a:t>
            </a:r>
            <a:r>
              <a:rPr lang="pt-BR" b="1" dirty="0" smtClean="0">
                <a:solidFill>
                  <a:srgbClr val="FF0000"/>
                </a:solidFill>
              </a:rPr>
              <a:t>60%</a:t>
            </a:r>
            <a:r>
              <a:rPr lang="pt-BR" dirty="0" smtClean="0"/>
              <a:t> das amplitudes no ulnar/ </a:t>
            </a:r>
            <a:r>
              <a:rPr lang="pt-BR" i="1" dirty="0" err="1" smtClean="0"/>
              <a:t>abductor</a:t>
            </a:r>
            <a:r>
              <a:rPr lang="pt-BR" i="1" dirty="0" smtClean="0"/>
              <a:t> </a:t>
            </a:r>
            <a:r>
              <a:rPr lang="pt-BR" i="1" dirty="0" err="1" smtClean="0"/>
              <a:t>digiti</a:t>
            </a:r>
            <a:r>
              <a:rPr lang="pt-BR" i="1" dirty="0" smtClean="0"/>
              <a:t> </a:t>
            </a:r>
            <a:r>
              <a:rPr lang="pt-BR" i="1" dirty="0" err="1" smtClean="0"/>
              <a:t>minimi</a:t>
            </a:r>
            <a:r>
              <a:rPr lang="pt-BR" dirty="0" smtClean="0"/>
              <a:t>, </a:t>
            </a:r>
            <a:r>
              <a:rPr lang="pt-BR" b="1" dirty="0" smtClean="0"/>
              <a:t>Fig.1</a:t>
            </a:r>
            <a:r>
              <a:rPr lang="pt-BR" dirty="0" smtClean="0"/>
              <a:t>.</a:t>
            </a:r>
          </a:p>
        </p:txBody>
      </p:sp>
      <p:pic>
        <p:nvPicPr>
          <p:cNvPr id="1026" name="Picture 2" descr="Decre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57768"/>
            <a:ext cx="5760640" cy="359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Estimulação repetitiva </a:t>
            </a: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nas diferentes condições: normal, PC, PP e SM</a:t>
            </a:r>
            <a:r>
              <a:rPr lang="pt-BR" sz="3200" b="1" baseline="30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pt-BR" sz="3200" baseline="30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Estimulação Repetitiv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5256584" cy="39523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3568" y="544522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 smtClean="0">
                <a:latin typeface="Arial" pitchFamily="34" charset="0"/>
                <a:cs typeface="Arial" pitchFamily="34" charset="0"/>
              </a:rPr>
              <a:t>Brown WF, Charles FB,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Aminoff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MJ. In: Neuromuscular Function and Disease. Basic, Clinical and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Electrodiagnostic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Aspects. Saunders 2002. Chapter 80, p. 1459-78.</a:t>
            </a:r>
            <a:endParaRPr lang="pt-BR" sz="13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72200" y="2276872"/>
            <a:ext cx="2232248" cy="265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Normal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PC</a:t>
            </a:r>
            <a:r>
              <a:rPr lang="pt-BR" dirty="0" smtClean="0">
                <a:solidFill>
                  <a:srgbClr val="0070C0"/>
                </a:solidFill>
              </a:rPr>
              <a:t>: </a:t>
            </a:r>
            <a:r>
              <a:rPr lang="pt-BR" dirty="0" err="1" smtClean="0">
                <a:solidFill>
                  <a:srgbClr val="0070C0"/>
                </a:solidFill>
              </a:rPr>
              <a:t>paramiotonia</a:t>
            </a:r>
            <a:r>
              <a:rPr lang="pt-BR" dirty="0" smtClean="0">
                <a:solidFill>
                  <a:srgbClr val="0070C0"/>
                </a:solidFill>
              </a:rPr>
              <a:t> congênita</a:t>
            </a:r>
          </a:p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PP</a:t>
            </a:r>
            <a:r>
              <a:rPr lang="pt-BR" dirty="0" smtClean="0">
                <a:solidFill>
                  <a:srgbClr val="0070C0"/>
                </a:solidFill>
              </a:rPr>
              <a:t>: paralisia </a:t>
            </a:r>
            <a:r>
              <a:rPr lang="pt-BR" dirty="0" err="1" smtClean="0">
                <a:solidFill>
                  <a:srgbClr val="0070C0"/>
                </a:solidFill>
              </a:rPr>
              <a:t>periodica</a:t>
            </a:r>
            <a:endParaRPr lang="pt-BR" dirty="0" smtClean="0">
              <a:solidFill>
                <a:srgbClr val="0070C0"/>
              </a:solidFill>
            </a:endParaRPr>
          </a:p>
          <a:p>
            <a:endParaRPr lang="pt-BR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SM</a:t>
            </a:r>
            <a:r>
              <a:rPr lang="pt-BR" dirty="0" smtClean="0">
                <a:solidFill>
                  <a:srgbClr val="0070C0"/>
                </a:solidFill>
              </a:rPr>
              <a:t>: Síndrome </a:t>
            </a:r>
            <a:r>
              <a:rPr lang="pt-BR" dirty="0" err="1" smtClean="0">
                <a:solidFill>
                  <a:srgbClr val="0070C0"/>
                </a:solidFill>
              </a:rPr>
              <a:t>miastênica</a:t>
            </a:r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Conceitos/definições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As </a:t>
            </a:r>
            <a:r>
              <a:rPr lang="pt-BR" dirty="0" err="1" smtClean="0">
                <a:solidFill>
                  <a:srgbClr val="0070C0"/>
                </a:solidFill>
              </a:rPr>
              <a:t>canalopatias</a:t>
            </a:r>
            <a:r>
              <a:rPr lang="pt-BR" dirty="0" smtClean="0"/>
              <a:t> causam disfunção da musculatura esquelética com repercussão clínica e eletrofisiológica, sob influencia da </a:t>
            </a:r>
            <a:r>
              <a:rPr lang="pt-BR" dirty="0" smtClean="0">
                <a:solidFill>
                  <a:srgbClr val="0070C0"/>
                </a:solidFill>
              </a:rPr>
              <a:t>temperatura </a:t>
            </a:r>
            <a:r>
              <a:rPr lang="pt-BR" dirty="0" smtClean="0"/>
              <a:t>e </a:t>
            </a:r>
            <a:r>
              <a:rPr lang="pt-BR" dirty="0" smtClean="0">
                <a:solidFill>
                  <a:srgbClr val="0070C0"/>
                </a:solidFill>
              </a:rPr>
              <a:t>exercício físico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 rigidez muscular com variação da temperatura (&lt;32º C), 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fenomeno</a:t>
            </a:r>
            <a:r>
              <a:rPr lang="pt-BR" dirty="0" smtClean="0"/>
              <a:t> de "</a:t>
            </a:r>
            <a:r>
              <a:rPr lang="pt-BR" dirty="0" err="1" smtClean="0"/>
              <a:t>wind</a:t>
            </a:r>
            <a:r>
              <a:rPr lang="pt-BR" dirty="0" smtClean="0"/>
              <a:t> </a:t>
            </a:r>
            <a:r>
              <a:rPr lang="pt-BR" dirty="0" err="1" smtClean="0"/>
              <a:t>up</a:t>
            </a:r>
            <a:r>
              <a:rPr lang="pt-BR" dirty="0" smtClean="0"/>
              <a:t>“ . </a:t>
            </a:r>
          </a:p>
          <a:p>
            <a:pPr lvl="1"/>
            <a:r>
              <a:rPr lang="pt-BR" dirty="0" err="1" smtClean="0"/>
              <a:t>miotonias</a:t>
            </a:r>
            <a:r>
              <a:rPr lang="pt-BR" dirty="0" smtClean="0"/>
              <a:t> clínicas: instalação súbita com o frio e de recuperação lenta e gradual até 90 minutos. Atingem a face e durante o episódio permanecem com dificuldade de abrir os olhos e de falar.</a:t>
            </a:r>
          </a:p>
          <a:p>
            <a:pPr lvl="1"/>
            <a:r>
              <a:rPr lang="pt-BR" dirty="0" err="1" smtClean="0"/>
              <a:t>miotonia</a:t>
            </a:r>
            <a:r>
              <a:rPr lang="pt-BR" dirty="0" smtClean="0"/>
              <a:t> paradoxal: pode haver uma </a:t>
            </a:r>
            <a:r>
              <a:rPr lang="pt-BR" dirty="0" smtClean="0">
                <a:solidFill>
                  <a:srgbClr val="0070C0"/>
                </a:solidFill>
              </a:rPr>
              <a:t>resposta paradoxal ao exercício</a:t>
            </a:r>
            <a:r>
              <a:rPr lang="pt-BR" dirty="0" smtClean="0"/>
              <a:t>, havendo piora ao invés de melhora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Conceitos/definições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Distúrbios congênitos dos </a:t>
            </a:r>
            <a:r>
              <a:rPr lang="pt-BR" dirty="0" smtClean="0">
                <a:solidFill>
                  <a:srgbClr val="0070C0"/>
                </a:solidFill>
              </a:rPr>
              <a:t>canais de sódio </a:t>
            </a:r>
            <a:r>
              <a:rPr lang="pt-BR" dirty="0" smtClean="0"/>
              <a:t>podem se expressar como: </a:t>
            </a:r>
          </a:p>
          <a:p>
            <a:pPr lvl="1"/>
            <a:r>
              <a:rPr lang="pt-BR" dirty="0" smtClean="0"/>
              <a:t>paralisia periódica, </a:t>
            </a:r>
          </a:p>
          <a:p>
            <a:pPr lvl="1"/>
            <a:r>
              <a:rPr lang="pt-BR" dirty="0" err="1" smtClean="0"/>
              <a:t>miotonia</a:t>
            </a:r>
            <a:r>
              <a:rPr lang="pt-BR" dirty="0" smtClean="0"/>
              <a:t>, </a:t>
            </a:r>
          </a:p>
          <a:p>
            <a:pPr lvl="1"/>
            <a:r>
              <a:rPr lang="pt-BR" dirty="0" err="1" smtClean="0"/>
              <a:t>paramiotonia</a:t>
            </a:r>
            <a:r>
              <a:rPr lang="pt-BR" dirty="0" smtClean="0"/>
              <a:t> congênita, a forma </a:t>
            </a:r>
            <a:r>
              <a:rPr lang="pt-BR" i="1" dirty="0" err="1" smtClean="0"/>
              <a:t>miotonia</a:t>
            </a:r>
            <a:r>
              <a:rPr lang="pt-BR" i="1" dirty="0" smtClean="0"/>
              <a:t> </a:t>
            </a:r>
            <a:r>
              <a:rPr lang="pt-BR" i="1" dirty="0" err="1" smtClean="0"/>
              <a:t>fluctuans</a:t>
            </a:r>
            <a:r>
              <a:rPr lang="pt-BR" dirty="0" smtClean="0"/>
              <a:t> e</a:t>
            </a:r>
          </a:p>
          <a:p>
            <a:pPr lvl="1"/>
            <a:r>
              <a:rPr lang="pt-BR" dirty="0" smtClean="0"/>
              <a:t> </a:t>
            </a:r>
            <a:r>
              <a:rPr lang="pt-BR" dirty="0" err="1" smtClean="0"/>
              <a:t>sindrome</a:t>
            </a:r>
            <a:r>
              <a:rPr lang="pt-BR" dirty="0" smtClean="0"/>
              <a:t> </a:t>
            </a:r>
            <a:r>
              <a:rPr lang="pt-BR" dirty="0" err="1" smtClean="0"/>
              <a:t>miastênica</a:t>
            </a:r>
            <a:r>
              <a:rPr lang="pt-BR" dirty="0" smtClean="0"/>
              <a:t> </a:t>
            </a:r>
            <a:r>
              <a:rPr lang="pt-BR" dirty="0" err="1" smtClean="0"/>
              <a:t>congenita</a:t>
            </a:r>
            <a:r>
              <a:rPr lang="pt-BR" dirty="0" smtClean="0"/>
              <a:t>  </a:t>
            </a:r>
            <a:r>
              <a:rPr lang="pt-BR" sz="1600" dirty="0" smtClean="0"/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Brown WF et al, 2002)</a:t>
            </a:r>
            <a:endParaRPr lang="pt-BR" sz="1600" dirty="0" smtClean="0"/>
          </a:p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Diferentes genes mutantes do canal de sódio do músculo esquelético humano (</a:t>
            </a:r>
            <a:r>
              <a:rPr lang="pt-BR" b="1" dirty="0" smtClean="0"/>
              <a:t>SCN4A</a:t>
            </a:r>
            <a:r>
              <a:rPr lang="pt-BR" dirty="0" smtClean="0"/>
              <a:t>) no braço longo do cromossomo </a:t>
            </a:r>
            <a:r>
              <a:rPr lang="pt-BR" b="1" dirty="0" smtClean="0"/>
              <a:t>17 (17q) </a:t>
            </a:r>
            <a:r>
              <a:rPr lang="pt-BR" dirty="0" smtClean="0"/>
              <a:t>levam a variados fenótipos </a:t>
            </a:r>
            <a:r>
              <a:rPr lang="pt-BR" sz="1600" dirty="0" smtClean="0"/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Brown WF et al, 2002; </a:t>
            </a:r>
            <a:r>
              <a:rPr lang="pt-BR" sz="1600" dirty="0" err="1" smtClean="0"/>
              <a:t>McClatchey</a:t>
            </a:r>
            <a:r>
              <a:rPr lang="pt-BR" sz="1600" dirty="0" smtClean="0"/>
              <a:t> AL </a:t>
            </a:r>
            <a:r>
              <a:rPr lang="pt-BR" sz="1600" dirty="0" err="1" smtClean="0"/>
              <a:t>et</a:t>
            </a:r>
            <a:r>
              <a:rPr lang="pt-BR" sz="1600" dirty="0" smtClean="0"/>
              <a:t> </a:t>
            </a:r>
            <a:r>
              <a:rPr lang="pt-BR" sz="1600" dirty="0" err="1" smtClean="0"/>
              <a:t>al</a:t>
            </a:r>
            <a:r>
              <a:rPr lang="pt-BR" sz="1600" dirty="0" smtClean="0"/>
              <a:t>, 1992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1168</Words>
  <Application>Microsoft Office PowerPoint</Application>
  <PresentationFormat>Apresentação na tela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DISTÚRBIO DE CANAL ASSOCIADO A ENDOCRINOPATIA</vt:lpstr>
      <vt:lpstr>Historia</vt:lpstr>
      <vt:lpstr>Exame clínico</vt:lpstr>
      <vt:lpstr>Eletroneuromiografia</vt:lpstr>
      <vt:lpstr>Testes de estimulação repetitiva  </vt:lpstr>
      <vt:lpstr>Testes de estimulação repetitiva</vt:lpstr>
      <vt:lpstr>Estimulação repetitiva nas diferentes condições: normal, PC, PP e SM1</vt:lpstr>
      <vt:lpstr>Conceitos/definições</vt:lpstr>
      <vt:lpstr>Conceitos/definições</vt:lpstr>
      <vt:lpstr>Eletrofisilogia</vt:lpstr>
      <vt:lpstr>Exames Laboratoriais: </vt:lpstr>
      <vt:lpstr>Discussão/hipóteses</vt:lpstr>
      <vt:lpstr>Mapeamento das tireoides e paratireoides</vt:lpstr>
      <vt:lpstr>Conclusões</vt:lpstr>
      <vt:lpstr>Saudades, Punta Del Este,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DISTÚRBIO DE CANAL ASSOCIADO A ENDOCRINOPATIA</dc:title>
  <dc:creator>Celso</dc:creator>
  <cp:lastModifiedBy>Garbino</cp:lastModifiedBy>
  <cp:revision>34</cp:revision>
  <dcterms:created xsi:type="dcterms:W3CDTF">2012-03-15T00:10:07Z</dcterms:created>
  <dcterms:modified xsi:type="dcterms:W3CDTF">2012-06-13T17:37:01Z</dcterms:modified>
</cp:coreProperties>
</file>