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7" r:id="rId2"/>
    <p:sldId id="1447" r:id="rId3"/>
    <p:sldId id="258" r:id="rId4"/>
    <p:sldId id="1454" r:id="rId5"/>
    <p:sldId id="352" r:id="rId6"/>
    <p:sldId id="1456" r:id="rId7"/>
    <p:sldId id="1457" r:id="rId8"/>
    <p:sldId id="261" r:id="rId9"/>
    <p:sldId id="263" r:id="rId10"/>
    <p:sldId id="280" r:id="rId11"/>
    <p:sldId id="1451" r:id="rId12"/>
    <p:sldId id="262" r:id="rId13"/>
    <p:sldId id="1464" r:id="rId14"/>
    <p:sldId id="1483" r:id="rId15"/>
    <p:sldId id="1484" r:id="rId16"/>
    <p:sldId id="1485" r:id="rId17"/>
    <p:sldId id="1465" r:id="rId18"/>
    <p:sldId id="1466" r:id="rId19"/>
    <p:sldId id="1467" r:id="rId20"/>
    <p:sldId id="1469" r:id="rId21"/>
    <p:sldId id="1470" r:id="rId22"/>
    <p:sldId id="1471" r:id="rId23"/>
    <p:sldId id="1472" r:id="rId24"/>
    <p:sldId id="1473" r:id="rId25"/>
    <p:sldId id="1474" r:id="rId26"/>
    <p:sldId id="1475" r:id="rId27"/>
    <p:sldId id="1488" r:id="rId28"/>
    <p:sldId id="1477" r:id="rId29"/>
    <p:sldId id="1478" r:id="rId30"/>
    <p:sldId id="367" r:id="rId31"/>
    <p:sldId id="1461" r:id="rId32"/>
    <p:sldId id="1481" r:id="rId33"/>
    <p:sldId id="276" r:id="rId34"/>
    <p:sldId id="1490" r:id="rId35"/>
    <p:sldId id="277" r:id="rId36"/>
    <p:sldId id="148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Users\julianaakita\Desktop\Tabela%20d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Doppler </a:t>
            </a:r>
            <a:r>
              <a:rPr lang="pt-BR" sz="1600" b="1" dirty="0" err="1"/>
              <a:t>flow</a:t>
            </a:r>
            <a:r>
              <a:rPr lang="pt-BR" sz="1600" b="1" dirty="0"/>
              <a:t> </a:t>
            </a:r>
            <a:r>
              <a:rPr lang="pt-BR" sz="1600" b="1" dirty="0" err="1"/>
              <a:t>presence</a:t>
            </a:r>
            <a:endParaRPr lang="pt-BR" sz="1600" b="1" dirty="0"/>
          </a:p>
        </c:rich>
      </c:tx>
      <c:layout>
        <c:manualLayout>
          <c:xMode val="edge"/>
          <c:yMode val="edge"/>
          <c:x val="1.177638973346096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615663841321403"/>
          <c:y val="0.25117876147565227"/>
          <c:w val="0.71319442420452706"/>
          <c:h val="0.552007333704238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Planilha4!$D$37</c:f>
              <c:strCache>
                <c:ptCount val="1"/>
                <c:pt idx="0">
                  <c:v>Doppler flow present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Planilha4!$E$36:$F$36</c:f>
              <c:strCache>
                <c:ptCount val="2"/>
                <c:pt idx="0">
                  <c:v>Myelinic</c:v>
                </c:pt>
                <c:pt idx="1">
                  <c:v>Axonal</c:v>
                </c:pt>
              </c:strCache>
            </c:strRef>
          </c:cat>
          <c:val>
            <c:numRef>
              <c:f>Planilha4!$E$37:$F$37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F-4990-B97F-E5E44C16C29A}"/>
            </c:ext>
          </c:extLst>
        </c:ser>
        <c:ser>
          <c:idx val="1"/>
          <c:order val="1"/>
          <c:tx>
            <c:strRef>
              <c:f>Planilha4!$D$38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Planilha4!$E$36:$F$36</c:f>
              <c:strCache>
                <c:ptCount val="2"/>
                <c:pt idx="0">
                  <c:v>Myelinic</c:v>
                </c:pt>
                <c:pt idx="1">
                  <c:v>Axonal</c:v>
                </c:pt>
              </c:strCache>
            </c:strRef>
          </c:cat>
          <c:val>
            <c:numRef>
              <c:f>Planilha4!$E$38:$F$38</c:f>
              <c:numCache>
                <c:formatCode>General</c:formatCode>
                <c:ptCount val="2"/>
                <c:pt idx="0">
                  <c:v>16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F-4990-B97F-E5E44C16C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7482688"/>
        <c:axId val="1859899008"/>
      </c:barChart>
      <c:catAx>
        <c:axId val="189748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9899008"/>
        <c:crosses val="autoZero"/>
        <c:auto val="1"/>
        <c:lblAlgn val="ctr"/>
        <c:lblOffset val="100"/>
        <c:noMultiLvlLbl val="0"/>
      </c:catAx>
      <c:valAx>
        <c:axId val="185989900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7482688"/>
        <c:crosses val="autoZero"/>
        <c:crossBetween val="between"/>
      </c:valAx>
      <c:spPr>
        <a:solidFill>
          <a:sysClr val="window" lastClr="FFFFFF"/>
        </a:solidFill>
        <a:ln w="28575" cap="flat" cmpd="sng" algn="ctr">
          <a:solidFill>
            <a:srgbClr val="4F81BD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 w="12700">
      <a:solidFill>
        <a:srgbClr val="FF0000"/>
      </a:solidFill>
    </a:ln>
    <a:effectLst/>
  </c:spPr>
  <c:txPr>
    <a:bodyPr/>
    <a:lstStyle/>
    <a:p>
      <a:pPr>
        <a:defRPr sz="2800"/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0.39961</cdr:x>
      <cdr:y>0.65905</cdr:y>
    </cdr:from>
    <cdr:to>
      <cdr:x>0.57459</cdr:x>
      <cdr:y>0.81175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A6105DA5-3CF1-4AA8-A232-56FB7E691F51}"/>
            </a:ext>
          </a:extLst>
        </cdr:cNvPr>
        <cdr:cNvSpPr txBox="1"/>
      </cdr:nvSpPr>
      <cdr:spPr>
        <a:xfrm xmlns:a="http://schemas.openxmlformats.org/drawingml/2006/main">
          <a:off x="2571713" y="1443603"/>
          <a:ext cx="1126098" cy="334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31%</a:t>
          </a:r>
          <a:endParaRPr lang="pt-BR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0.38191</cdr:x>
      <cdr:y>0.4122</cdr:y>
    </cdr:from>
    <cdr:to>
      <cdr:x>0.55335</cdr:x>
      <cdr:y>0.55331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63937588-778E-4520-8E57-8D1F50C93C4C}"/>
            </a:ext>
          </a:extLst>
        </cdr:cNvPr>
        <cdr:cNvSpPr txBox="1"/>
      </cdr:nvSpPr>
      <cdr:spPr>
        <a:xfrm xmlns:a="http://schemas.openxmlformats.org/drawingml/2006/main">
          <a:off x="1843351" y="677167"/>
          <a:ext cx="827487" cy="231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1,5%</a:t>
          </a:r>
          <a:endParaRPr lang="pt-BR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73A25-03F0-4FBE-B491-29566461B740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3C3BB-565F-4636-82E5-E882C789B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80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150E8-ED96-4EDD-BA7E-211F640A27C3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434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01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65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88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39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40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00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056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3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56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676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429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30B8-0895-49B7-AF05-A9911D47BBFA}" type="datetimeFigureOut">
              <a:rPr lang="pt-BR" smtClean="0"/>
              <a:t>04/06/2024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91A1-0FBF-4877-B4B6-E9BA689881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797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Tf9QppOhGnI" TargetMode="Externa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sl.br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imedbauru.com/" TargetMode="External"/><Relationship Id="rId5" Type="http://schemas.openxmlformats.org/officeDocument/2006/relationships/hyperlink" Target="mailto:ja.garbino@gmail.com" TargetMode="External"/><Relationship Id="rId4" Type="http://schemas.openxmlformats.org/officeDocument/2006/relationships/hyperlink" Target="mailto:jgarbino@ilsl.b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>
            <a:extLst>
              <a:ext uri="{FF2B5EF4-FFF2-40B4-BE49-F238E27FC236}">
                <a16:creationId xmlns:a16="http://schemas.microsoft.com/office/drawing/2014/main" id="{E397E898-9A9C-FBE9-BDA7-6EC650AC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40" y="738231"/>
            <a:ext cx="11123802" cy="15016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PROGRAMA DE EDUCAÇÃO CONTINUADA E DE APOIO À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FORMAÇÃO EM NC - </a:t>
            </a:r>
            <a:r>
              <a:rPr lang="pt-BR" alt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SBNC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- 2024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11">
            <a:extLst>
              <a:ext uri="{FF2B5EF4-FFF2-40B4-BE49-F238E27FC236}">
                <a16:creationId xmlns:a16="http://schemas.microsoft.com/office/drawing/2014/main" id="{E386320B-B945-F4CD-C5E7-8023FEAA8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77" y="5254582"/>
            <a:ext cx="9286611" cy="8651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INSTITUTO LAURO DE SOUZA LIMA,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BAURU/ SP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2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 descr="Texto">
            <a:extLst>
              <a:ext uri="{FF2B5EF4-FFF2-40B4-BE49-F238E27FC236}">
                <a16:creationId xmlns:a16="http://schemas.microsoft.com/office/drawing/2014/main" id="{B7E3C015-BA3D-E627-6963-84E2173E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070" y="881696"/>
            <a:ext cx="1258348" cy="11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ixaDeTexto 2">
            <a:extLst>
              <a:ext uri="{FF2B5EF4-FFF2-40B4-BE49-F238E27FC236}">
                <a16:creationId xmlns:a16="http://schemas.microsoft.com/office/drawing/2014/main" id="{B374C5DA-08BB-4A6A-D01A-495222C3D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07" y="2890043"/>
            <a:ext cx="107043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Novos critérios (</a:t>
            </a:r>
            <a:r>
              <a:rPr lang="en-US" sz="2800" dirty="0"/>
              <a:t>Guideline </a:t>
            </a:r>
            <a:r>
              <a:rPr lang="en-US" sz="2800" dirty="0" err="1"/>
              <a:t>Europeu</a:t>
            </a:r>
            <a:r>
              <a:rPr lang="en-US" sz="2800" dirty="0"/>
              <a:t> 2021)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o diagnóstico da polineuropatia inflamatória desmielinizante crônica (PIDC/CIPD) e diferenciais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3BC885-962E-A310-BF0D-0E7030C60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442" y="4463257"/>
            <a:ext cx="230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Bradley Hand ITC" panose="03070402050302030203" pitchFamily="66" charset="0"/>
              </a:rPr>
              <a:t>J A Garbino</a:t>
            </a:r>
            <a:r>
              <a:rPr lang="pt-BR" altLang="pt-BR" sz="2000" b="1" dirty="0">
                <a:latin typeface="Bradley Hand ITC" panose="03070402050302030203" pitchFamily="66" charset="0"/>
              </a:rPr>
              <a:t> 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8203978-77CB-9680-BD3E-2E0888DA3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9" t="49767" r="29006" b="29303"/>
          <a:stretch/>
        </p:blipFill>
        <p:spPr>
          <a:xfrm>
            <a:off x="1304081" y="1453178"/>
            <a:ext cx="4880345" cy="4575482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4A1BF8-4993-8FFB-B4E2-A2ABDC1EA3CF}"/>
              </a:ext>
            </a:extLst>
          </p:cNvPr>
          <p:cNvSpPr txBox="1"/>
          <p:nvPr/>
        </p:nvSpPr>
        <p:spPr>
          <a:xfrm>
            <a:off x="724250" y="509735"/>
            <a:ext cx="586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Academia Americana de Neurologia e da Federação Europeia das  Sociedades de Neurologia/Sociedade de Neuropatias Periféricas 2010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860685-4748-E1B3-A9C9-864EE7C04191}"/>
              </a:ext>
            </a:extLst>
          </p:cNvPr>
          <p:cNvSpPr txBox="1"/>
          <p:nvPr/>
        </p:nvSpPr>
        <p:spPr>
          <a:xfrm>
            <a:off x="6879516" y="1248218"/>
            <a:ext cx="4380615" cy="52272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3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CIDP/PIDC típica: </a:t>
            </a:r>
            <a:r>
              <a:rPr lang="pt-BR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 menos </a:t>
            </a:r>
            <a:r>
              <a:rPr lang="pt-BR" sz="23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3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nervos motores e</a:t>
            </a:r>
            <a:r>
              <a:rPr lang="pt-BR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300" b="1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3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nervos sensitivos</a:t>
            </a:r>
            <a:r>
              <a:rPr lang="pt-BR" sz="2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cumpram critérios de desmielinização</a:t>
            </a:r>
          </a:p>
          <a:p>
            <a:pPr marL="285744"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300" b="1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4"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3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CIDP/PIDC Possível</a:t>
            </a:r>
            <a:r>
              <a:rPr lang="pt-BR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 os critérios forem preenchidos em </a:t>
            </a:r>
            <a:r>
              <a:rPr lang="pt-BR" sz="23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</a:t>
            </a:r>
            <a:r>
              <a:rPr lang="pt-BR" sz="23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3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</a:t>
            </a:r>
            <a:r>
              <a:rPr lang="pt-BR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44"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3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4"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após tratamento com </a:t>
            </a:r>
            <a:r>
              <a:rPr lang="pt-BR" sz="23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IVIg</a:t>
            </a:r>
            <a:r>
              <a:rPr lang="pt-BR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3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corticosteróides</a:t>
            </a:r>
            <a:r>
              <a:rPr lang="pt-BR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sz="2300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plasmaferese</a:t>
            </a:r>
            <a:r>
              <a:rPr lang="pt-BR" sz="2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3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A9210FF-6599-2167-60C3-BDF462633A1E}"/>
              </a:ext>
            </a:extLst>
          </p:cNvPr>
          <p:cNvSpPr txBox="1"/>
          <p:nvPr/>
        </p:nvSpPr>
        <p:spPr>
          <a:xfrm>
            <a:off x="6786501" y="457226"/>
            <a:ext cx="4566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Academia de neurologia europeia 2021</a:t>
            </a:r>
          </a:p>
        </p:txBody>
      </p:sp>
    </p:spTree>
    <p:extLst>
      <p:ext uri="{BB962C8B-B14F-4D97-AF65-F5344CB8AC3E}">
        <p14:creationId xmlns:p14="http://schemas.microsoft.com/office/powerpoint/2010/main" val="258449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4127E8-470C-EC67-ACC2-6DAB9C4A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85" y="2181137"/>
            <a:ext cx="10515600" cy="93004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Variantes CIDP/PIDC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1283B7A-7157-9C79-4E54-7BDF219A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91173"/>
            <a:ext cx="10515600" cy="1500187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Comparação dos </a:t>
            </a:r>
            <a:r>
              <a:rPr lang="pt-BR" sz="3200" i="1" dirty="0" err="1">
                <a:solidFill>
                  <a:schemeClr val="tx1"/>
                </a:solidFill>
              </a:rPr>
              <a:t>guidelines</a:t>
            </a:r>
            <a:r>
              <a:rPr lang="pt-BR" sz="3200" dirty="0">
                <a:solidFill>
                  <a:schemeClr val="tx1"/>
                </a:solidFill>
              </a:rPr>
              <a:t> da Academia Brasileira de Neurologia e Academia </a:t>
            </a:r>
            <a:r>
              <a:rPr lang="pt-BR" sz="3200" dirty="0" err="1">
                <a:solidFill>
                  <a:schemeClr val="tx1"/>
                </a:solidFill>
              </a:rPr>
              <a:t>Européia</a:t>
            </a:r>
            <a:r>
              <a:rPr lang="pt-BR" sz="3200" dirty="0">
                <a:solidFill>
                  <a:schemeClr val="tx1"/>
                </a:solidFill>
              </a:rPr>
              <a:t> de Neurologia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351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02936776-2A97-E5CE-C828-3CB04CAB4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5" t="41124" r="27906" b="24423"/>
          <a:stretch/>
        </p:blipFill>
        <p:spPr>
          <a:xfrm>
            <a:off x="6531272" y="408033"/>
            <a:ext cx="5312891" cy="55946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FCE31D-027C-5D42-378E-A0C6D9B1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65" y="408034"/>
            <a:ext cx="5573004" cy="56655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VARIANTES CIDP/PIDC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• </a:t>
            </a:r>
            <a:r>
              <a:rPr lang="pt-BR" sz="2000" b="1" dirty="0">
                <a:solidFill>
                  <a:schemeClr val="tx1"/>
                </a:solidFill>
              </a:rPr>
              <a:t>CIDP distal</a:t>
            </a:r>
            <a:r>
              <a:rPr lang="pt-BR" sz="2000" dirty="0"/>
              <a:t>: perda sensitiva distal e fraqueza muscular predominantemente nos </a:t>
            </a:r>
            <a:r>
              <a:rPr lang="pt-BR" sz="2000" dirty="0">
                <a:solidFill>
                  <a:srgbClr val="FF0000"/>
                </a:solidFill>
              </a:rPr>
              <a:t>membros inferiores</a:t>
            </a:r>
          </a:p>
          <a:p>
            <a:pPr marL="0" indent="0">
              <a:buNone/>
            </a:pPr>
            <a:r>
              <a:rPr lang="pt-BR" sz="2000" dirty="0"/>
              <a:t>• </a:t>
            </a:r>
            <a:r>
              <a:rPr lang="pt-BR" sz="2000" b="1" dirty="0">
                <a:solidFill>
                  <a:schemeClr val="tx1"/>
                </a:solidFill>
              </a:rPr>
              <a:t>CIDP multifocal</a:t>
            </a:r>
            <a:r>
              <a:rPr lang="pt-BR" sz="2000" dirty="0"/>
              <a:t>: perda sensitiva e fraqueza muscular em um padrão multifocal, </a:t>
            </a:r>
            <a:r>
              <a:rPr lang="pt-BR" sz="2000" dirty="0">
                <a:solidFill>
                  <a:srgbClr val="FF0000"/>
                </a:solidFill>
              </a:rPr>
              <a:t>assimétrico</a:t>
            </a:r>
            <a:r>
              <a:rPr lang="pt-BR" sz="2000" dirty="0"/>
              <a:t>, predominante nos membros superiores, em mais de um membro</a:t>
            </a:r>
          </a:p>
          <a:p>
            <a:pPr marL="0" indent="0">
              <a:buNone/>
            </a:pPr>
            <a:r>
              <a:rPr lang="pt-BR" sz="2000" dirty="0"/>
              <a:t>• </a:t>
            </a:r>
            <a:r>
              <a:rPr lang="pt-BR" sz="2000" b="1" dirty="0">
                <a:solidFill>
                  <a:schemeClr val="tx1"/>
                </a:solidFill>
              </a:rPr>
              <a:t>CIDP focal</a:t>
            </a:r>
            <a:r>
              <a:rPr lang="pt-BR" sz="2000" dirty="0"/>
              <a:t>: perda sensitiva e fraqueza muscular em </a:t>
            </a:r>
            <a:r>
              <a:rPr lang="pt-BR" sz="2000" dirty="0">
                <a:solidFill>
                  <a:srgbClr val="FF0000"/>
                </a:solidFill>
              </a:rPr>
              <a:t>apenas um membro</a:t>
            </a:r>
          </a:p>
          <a:p>
            <a:pPr marL="0" indent="0">
              <a:buNone/>
            </a:pPr>
            <a:r>
              <a:rPr lang="pt-BR" sz="2000" dirty="0"/>
              <a:t>• </a:t>
            </a:r>
            <a:r>
              <a:rPr lang="pt-BR" sz="2000" b="1" dirty="0">
                <a:solidFill>
                  <a:schemeClr val="tx1"/>
                </a:solidFill>
              </a:rPr>
              <a:t>CIDP Motora</a:t>
            </a:r>
            <a:r>
              <a:rPr lang="pt-BR" sz="2000" dirty="0"/>
              <a:t>: sintomas e sinais motores simétricos </a:t>
            </a:r>
            <a:r>
              <a:rPr lang="pt-BR" sz="2000" dirty="0">
                <a:solidFill>
                  <a:srgbClr val="FF0000"/>
                </a:solidFill>
              </a:rPr>
              <a:t>sem sensibilidade envolvida</a:t>
            </a:r>
          </a:p>
          <a:p>
            <a:pPr marL="0" indent="0">
              <a:buNone/>
            </a:pPr>
            <a:r>
              <a:rPr lang="pt-BR" sz="2000" dirty="0"/>
              <a:t>• </a:t>
            </a:r>
            <a:r>
              <a:rPr lang="pt-BR" sz="2000" b="1" dirty="0">
                <a:solidFill>
                  <a:schemeClr val="tx1"/>
                </a:solidFill>
              </a:rPr>
              <a:t>CIDP sensitiva</a:t>
            </a:r>
            <a:r>
              <a:rPr lang="pt-BR" sz="2000" dirty="0">
                <a:solidFill>
                  <a:schemeClr val="tx1"/>
                </a:solidFill>
              </a:rPr>
              <a:t>: </a:t>
            </a:r>
            <a:r>
              <a:rPr lang="pt-BR" sz="2000" dirty="0"/>
              <a:t>sintomas e sinais sensitivos </a:t>
            </a:r>
            <a:r>
              <a:rPr lang="pt-BR" sz="2000" dirty="0">
                <a:solidFill>
                  <a:srgbClr val="FF0000"/>
                </a:solidFill>
              </a:rPr>
              <a:t>sem motor envolvido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0FF323-3C19-C07F-49E0-F03E0477E5BB}"/>
              </a:ext>
            </a:extLst>
          </p:cNvPr>
          <p:cNvSpPr txBox="1"/>
          <p:nvPr/>
        </p:nvSpPr>
        <p:spPr>
          <a:xfrm>
            <a:off x="7582179" y="6265301"/>
            <a:ext cx="4337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https://abneuro.org.br/2021/11/01/pidc/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341B4A8-34E0-BC69-569E-1C437287D7CD}"/>
              </a:ext>
            </a:extLst>
          </p:cNvPr>
          <p:cNvSpPr/>
          <p:nvPr/>
        </p:nvSpPr>
        <p:spPr>
          <a:xfrm>
            <a:off x="6593747" y="2583809"/>
            <a:ext cx="780176" cy="583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2758DC9-39CB-0EFC-65B0-602BC90BFC98}"/>
              </a:ext>
            </a:extLst>
          </p:cNvPr>
          <p:cNvSpPr/>
          <p:nvPr/>
        </p:nvSpPr>
        <p:spPr>
          <a:xfrm>
            <a:off x="6593747" y="3349801"/>
            <a:ext cx="780176" cy="583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A64B38E-6858-A6DA-0C7C-E68881212D1F}"/>
              </a:ext>
            </a:extLst>
          </p:cNvPr>
          <p:cNvSpPr/>
          <p:nvPr/>
        </p:nvSpPr>
        <p:spPr>
          <a:xfrm>
            <a:off x="6531272" y="5167618"/>
            <a:ext cx="1074605" cy="729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0EFC690-A441-4163-B1CE-A2126DC4AD7D}"/>
              </a:ext>
            </a:extLst>
          </p:cNvPr>
          <p:cNvSpPr/>
          <p:nvPr/>
        </p:nvSpPr>
        <p:spPr>
          <a:xfrm>
            <a:off x="436065" y="1265274"/>
            <a:ext cx="1520326" cy="382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7A5ACB4-6C9C-42CC-81D8-103C637ABD4B}"/>
              </a:ext>
            </a:extLst>
          </p:cNvPr>
          <p:cNvSpPr/>
          <p:nvPr/>
        </p:nvSpPr>
        <p:spPr>
          <a:xfrm>
            <a:off x="588464" y="2289533"/>
            <a:ext cx="1846391" cy="382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C570E28-E050-41A7-8267-006ECA1F96F7}"/>
              </a:ext>
            </a:extLst>
          </p:cNvPr>
          <p:cNvCxnSpPr>
            <a:stCxn id="7" idx="1"/>
          </p:cNvCxnSpPr>
          <p:nvPr/>
        </p:nvCxnSpPr>
        <p:spPr>
          <a:xfrm>
            <a:off x="6688644" y="5274501"/>
            <a:ext cx="685279" cy="622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AEDB009-C7FE-4A8B-B36F-5E66E29B2BCC}"/>
              </a:ext>
            </a:extLst>
          </p:cNvPr>
          <p:cNvCxnSpPr/>
          <p:nvPr/>
        </p:nvCxnSpPr>
        <p:spPr>
          <a:xfrm flipH="1">
            <a:off x="6804837" y="5167618"/>
            <a:ext cx="457200" cy="648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4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3EE12-4145-790A-E9DB-562E1BE0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1" y="229002"/>
            <a:ext cx="3993859" cy="705687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DIAGNOSTICO DIFERENCIAL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EFE80-1EA1-A4E7-B5D8-FC7F54F7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29" y="1339433"/>
            <a:ext cx="3191375" cy="43513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800" b="1" dirty="0">
                <a:solidFill>
                  <a:schemeClr val="tx1"/>
                </a:solidFill>
              </a:rPr>
              <a:t>CIDP típica</a:t>
            </a:r>
          </a:p>
          <a:p>
            <a:pPr marL="0" indent="0">
              <a:buNone/>
            </a:pPr>
            <a:r>
              <a:rPr lang="pt-BR" dirty="0"/>
              <a:t>• Amiloidose </a:t>
            </a:r>
          </a:p>
          <a:p>
            <a:pPr marL="0" indent="0">
              <a:buNone/>
            </a:pPr>
            <a:r>
              <a:rPr lang="pt-BR" dirty="0"/>
              <a:t>• Neuropatia </a:t>
            </a:r>
            <a:r>
              <a:rPr lang="pt-BR" dirty="0" err="1"/>
              <a:t>atáxica</a:t>
            </a:r>
            <a:r>
              <a:rPr lang="pt-BR" dirty="0"/>
              <a:t> crônica   (CANOMAD) 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rgbClr val="FF0000"/>
                </a:solidFill>
              </a:rPr>
              <a:t>A síndrome de Guillain-Barré</a:t>
            </a:r>
          </a:p>
          <a:p>
            <a:pPr marL="0" indent="0">
              <a:buNone/>
            </a:pPr>
            <a:r>
              <a:rPr lang="pt-BR" dirty="0"/>
              <a:t>• Neuropatia hepática</a:t>
            </a:r>
          </a:p>
          <a:p>
            <a:pPr marL="0" indent="0">
              <a:buNone/>
            </a:pPr>
            <a:r>
              <a:rPr lang="pt-BR" dirty="0"/>
              <a:t>• Neuropatia relacionada ao </a:t>
            </a:r>
            <a:r>
              <a:rPr lang="pt-BR" b="1" dirty="0">
                <a:solidFill>
                  <a:srgbClr val="FF0000"/>
                </a:solidFill>
              </a:rPr>
              <a:t>HIV</a:t>
            </a:r>
          </a:p>
          <a:p>
            <a:pPr marL="0" indent="0">
              <a:buNone/>
            </a:pPr>
            <a:r>
              <a:rPr lang="pt-BR" dirty="0"/>
              <a:t>• Mieloma múltiplo</a:t>
            </a:r>
          </a:p>
          <a:p>
            <a:pPr marL="0" indent="0">
              <a:buNone/>
            </a:pPr>
            <a:r>
              <a:rPr lang="pt-BR" dirty="0"/>
              <a:t>• Mieloma osteosclerótico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rgbClr val="FF0000"/>
                </a:solidFill>
              </a:rPr>
              <a:t>Síndrome POEMS</a:t>
            </a:r>
          </a:p>
          <a:p>
            <a:pPr marL="0" indent="0">
              <a:buNone/>
            </a:pPr>
            <a:r>
              <a:rPr lang="pt-BR" dirty="0"/>
              <a:t>• Neuropatia urêmica</a:t>
            </a:r>
          </a:p>
          <a:p>
            <a:pPr marL="0" indent="0">
              <a:buNone/>
            </a:pPr>
            <a:r>
              <a:rPr lang="pt-BR" dirty="0"/>
              <a:t>• Deficiência de vitamina B12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6A4781-9B47-31DE-32B3-75F9F9C09C1B}"/>
              </a:ext>
            </a:extLst>
          </p:cNvPr>
          <p:cNvSpPr txBox="1"/>
          <p:nvPr/>
        </p:nvSpPr>
        <p:spPr>
          <a:xfrm>
            <a:off x="3959469" y="798087"/>
            <a:ext cx="3906253" cy="526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CIDP distal</a:t>
            </a:r>
          </a:p>
          <a:p>
            <a:r>
              <a:rPr lang="pt-BR" sz="1733" dirty="0"/>
              <a:t>• Neuropatia anti-MAG IgM</a:t>
            </a:r>
          </a:p>
          <a:p>
            <a:r>
              <a:rPr lang="pt-BR" sz="1733" dirty="0"/>
              <a:t>• </a:t>
            </a:r>
            <a:r>
              <a:rPr lang="pt-BR" sz="1733" dirty="0">
                <a:solidFill>
                  <a:srgbClr val="FF0000"/>
                </a:solidFill>
              </a:rPr>
              <a:t>Neuropatia diabética</a:t>
            </a:r>
          </a:p>
          <a:p>
            <a:r>
              <a:rPr lang="pt-BR" sz="1733" dirty="0"/>
              <a:t>• Neuropatias hereditárias (CMT1, CMTX1, CMT4, leucodistrofia metacromática, doença de Refsum,</a:t>
            </a:r>
          </a:p>
          <a:p>
            <a:r>
              <a:rPr lang="pt-BR" sz="1733" dirty="0"/>
              <a:t>adrenomieloneuropatia, </a:t>
            </a:r>
            <a:r>
              <a:rPr lang="pt-BR" sz="1733" dirty="0">
                <a:solidFill>
                  <a:srgbClr val="FF0000"/>
                </a:solidFill>
              </a:rPr>
              <a:t>polineuropatia ATTRv</a:t>
            </a:r>
            <a:r>
              <a:rPr lang="pt-BR" sz="1733" dirty="0"/>
              <a:t>)</a:t>
            </a:r>
          </a:p>
          <a:p>
            <a:r>
              <a:rPr lang="pt-BR" sz="1733" dirty="0"/>
              <a:t>• Síndrome POEMS</a:t>
            </a:r>
          </a:p>
          <a:p>
            <a:r>
              <a:rPr lang="pt-BR" sz="1733" dirty="0"/>
              <a:t>• Neuropatia </a:t>
            </a:r>
            <a:r>
              <a:rPr lang="pt-BR" sz="1733" dirty="0" err="1"/>
              <a:t>vasculítica</a:t>
            </a:r>
            <a:r>
              <a:rPr lang="pt-BR" sz="1733" dirty="0"/>
              <a:t>/</a:t>
            </a:r>
            <a:r>
              <a:rPr lang="pt-BR" sz="1733" dirty="0">
                <a:solidFill>
                  <a:srgbClr val="FF0000"/>
                </a:solidFill>
              </a:rPr>
              <a:t>MH</a:t>
            </a:r>
          </a:p>
          <a:p>
            <a:r>
              <a:rPr lang="pt-BR" sz="1733" b="1" dirty="0"/>
              <a:t>CIDP multifocal e focal</a:t>
            </a:r>
          </a:p>
          <a:p>
            <a:r>
              <a:rPr lang="pt-BR" sz="1733" dirty="0"/>
              <a:t>• </a:t>
            </a:r>
            <a:r>
              <a:rPr lang="pt-BR" sz="1733" dirty="0" err="1"/>
              <a:t>Radiculo</a:t>
            </a:r>
            <a:r>
              <a:rPr lang="pt-BR" sz="1733" dirty="0"/>
              <a:t>/plexopatia diabética</a:t>
            </a:r>
          </a:p>
          <a:p>
            <a:r>
              <a:rPr lang="pt-BR" sz="1733" dirty="0"/>
              <a:t>• </a:t>
            </a:r>
            <a:r>
              <a:rPr lang="pt-BR" sz="1733" dirty="0">
                <a:solidFill>
                  <a:srgbClr val="FF0000"/>
                </a:solidFill>
              </a:rPr>
              <a:t>Neuropatias por aprisionamento</a:t>
            </a:r>
            <a:r>
              <a:rPr lang="pt-BR" sz="1733" dirty="0"/>
              <a:t>/</a:t>
            </a:r>
            <a:r>
              <a:rPr lang="pt-BR" sz="1733" dirty="0">
                <a:solidFill>
                  <a:srgbClr val="FF0000"/>
                </a:solidFill>
              </a:rPr>
              <a:t>MH</a:t>
            </a:r>
          </a:p>
          <a:p>
            <a:r>
              <a:rPr lang="pt-BR" sz="1733" dirty="0"/>
              <a:t>• Neuropatia hereditária (</a:t>
            </a:r>
            <a:r>
              <a:rPr lang="pt-BR" sz="1733" dirty="0">
                <a:solidFill>
                  <a:srgbClr val="FF0000"/>
                </a:solidFill>
              </a:rPr>
              <a:t>HNPP</a:t>
            </a:r>
            <a:r>
              <a:rPr lang="pt-BR" sz="1733" dirty="0"/>
              <a:t>) </a:t>
            </a:r>
          </a:p>
          <a:p>
            <a:r>
              <a:rPr lang="pt-BR" sz="1733" dirty="0"/>
              <a:t>• Neuropatia motora multifocal </a:t>
            </a:r>
          </a:p>
          <a:p>
            <a:r>
              <a:rPr lang="pt-BR" sz="1733" dirty="0"/>
              <a:t>• Amiotrofia neurálgica (</a:t>
            </a:r>
            <a:r>
              <a:rPr lang="pt-BR" sz="1733" dirty="0" err="1"/>
              <a:t>Parsonage</a:t>
            </a:r>
            <a:r>
              <a:rPr lang="pt-BR" sz="1733" dirty="0"/>
              <a:t>-Turner)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/>
              <a:t>Tumores de nervos periféricos/</a:t>
            </a:r>
            <a:r>
              <a:rPr lang="pt-BR" sz="1733" dirty="0">
                <a:solidFill>
                  <a:srgbClr val="FF0000"/>
                </a:solidFill>
              </a:rPr>
              <a:t>MH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/>
              <a:t>Neuropatia </a:t>
            </a:r>
            <a:r>
              <a:rPr lang="pt-BR" sz="1733" dirty="0" err="1"/>
              <a:t>vasculítica</a:t>
            </a:r>
            <a:r>
              <a:rPr lang="pt-BR" sz="1733" dirty="0"/>
              <a:t>/</a:t>
            </a:r>
            <a:r>
              <a:rPr lang="pt-BR" sz="1733" dirty="0">
                <a:solidFill>
                  <a:srgbClr val="FF0000"/>
                </a:solidFill>
              </a:rPr>
              <a:t>MH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41E6A0-DFD4-1A0A-B9C5-CD2F58D46298}"/>
              </a:ext>
            </a:extLst>
          </p:cNvPr>
          <p:cNvSpPr txBox="1"/>
          <p:nvPr/>
        </p:nvSpPr>
        <p:spPr>
          <a:xfrm>
            <a:off x="7942496" y="893877"/>
            <a:ext cx="39062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/>
          </a:p>
          <a:p>
            <a:r>
              <a:rPr lang="pt-BR" sz="2400" b="1" dirty="0"/>
              <a:t>CIDP motora</a:t>
            </a:r>
          </a:p>
          <a:p>
            <a:r>
              <a:rPr lang="pt-BR" sz="1600" dirty="0"/>
              <a:t>• </a:t>
            </a:r>
            <a:r>
              <a:rPr lang="pt-BR" sz="1600" dirty="0">
                <a:solidFill>
                  <a:srgbClr val="FF0000"/>
                </a:solidFill>
              </a:rPr>
              <a:t>Neuropatias motoras hereditárias </a:t>
            </a:r>
          </a:p>
          <a:p>
            <a:r>
              <a:rPr lang="pt-BR" sz="1600" dirty="0">
                <a:solidFill>
                  <a:srgbClr val="FF0000"/>
                </a:solidFill>
              </a:rPr>
              <a:t>• Miopatias inflamatórias</a:t>
            </a:r>
          </a:p>
          <a:p>
            <a:r>
              <a:rPr lang="pt-BR" sz="1600" dirty="0">
                <a:solidFill>
                  <a:srgbClr val="FF0000"/>
                </a:solidFill>
              </a:rPr>
              <a:t>• Doença do neurônio motor</a:t>
            </a:r>
          </a:p>
          <a:p>
            <a:r>
              <a:rPr lang="pt-BR" sz="1600" dirty="0">
                <a:solidFill>
                  <a:srgbClr val="FF0000"/>
                </a:solidFill>
              </a:rPr>
              <a:t>• Distúrbios da junção </a:t>
            </a:r>
          </a:p>
          <a:p>
            <a:r>
              <a:rPr lang="pt-BR" sz="1600" dirty="0"/>
              <a:t>• Ataxia cerebelar</a:t>
            </a:r>
          </a:p>
          <a:p>
            <a:r>
              <a:rPr lang="pt-BR" sz="2400" b="1" dirty="0"/>
              <a:t>CIDP sensitiva</a:t>
            </a:r>
          </a:p>
          <a:p>
            <a:r>
              <a:rPr lang="pt-BR" sz="1600" dirty="0"/>
              <a:t>• </a:t>
            </a:r>
            <a:r>
              <a:rPr lang="pt-BR" sz="1600" dirty="0" err="1">
                <a:solidFill>
                  <a:srgbClr val="FF0000"/>
                </a:solidFill>
              </a:rPr>
              <a:t>Polirradiculopatia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 err="1">
                <a:solidFill>
                  <a:srgbClr val="FF0000"/>
                </a:solidFill>
              </a:rPr>
              <a:t>imunossensitiva</a:t>
            </a:r>
            <a:r>
              <a:rPr lang="pt-BR" sz="1600" dirty="0">
                <a:solidFill>
                  <a:srgbClr val="FF0000"/>
                </a:solidFill>
              </a:rPr>
              <a:t> crônica (</a:t>
            </a:r>
            <a:r>
              <a:rPr lang="pt-BR" sz="1600" b="1" dirty="0">
                <a:solidFill>
                  <a:srgbClr val="FF0000"/>
                </a:solidFill>
              </a:rPr>
              <a:t>CISP</a:t>
            </a:r>
            <a:r>
              <a:rPr lang="pt-BR" sz="1600" dirty="0">
                <a:solidFill>
                  <a:srgbClr val="FF0000"/>
                </a:solidFill>
              </a:rPr>
              <a:t>)</a:t>
            </a:r>
          </a:p>
          <a:p>
            <a:r>
              <a:rPr lang="pt-BR" sz="1600" dirty="0"/>
              <a:t>• Lesões da coluna dorsal (como </a:t>
            </a:r>
            <a:r>
              <a:rPr lang="pt-BR" dirty="0">
                <a:solidFill>
                  <a:srgbClr val="FF0000"/>
                </a:solidFill>
              </a:rPr>
              <a:t>sífilis</a:t>
            </a:r>
            <a:r>
              <a:rPr lang="pt-BR" sz="1600" dirty="0"/>
              <a:t>, lesões </a:t>
            </a:r>
            <a:r>
              <a:rPr lang="pt-BR" sz="1600" dirty="0">
                <a:solidFill>
                  <a:srgbClr val="FF0000"/>
                </a:solidFill>
              </a:rPr>
              <a:t>paraneoplásicas</a:t>
            </a:r>
            <a:r>
              <a:rPr lang="pt-BR" sz="1600" dirty="0"/>
              <a:t>, cobre</a:t>
            </a:r>
          </a:p>
          <a:p>
            <a:r>
              <a:rPr lang="pt-BR" sz="1600" dirty="0"/>
              <a:t>deficiência, deficiência de vitamina B12)</a:t>
            </a:r>
          </a:p>
          <a:p>
            <a:r>
              <a:rPr lang="pt-BR" sz="1600" dirty="0"/>
              <a:t>• Neuropatias sensitivas hereditárias</a:t>
            </a:r>
          </a:p>
          <a:p>
            <a:r>
              <a:rPr lang="pt-BR" sz="1600" dirty="0"/>
              <a:t>•</a:t>
            </a:r>
            <a:r>
              <a:rPr lang="pt-BR" sz="1600" dirty="0" err="1"/>
              <a:t>Neuronopatia</a:t>
            </a:r>
            <a:r>
              <a:rPr lang="pt-BR" sz="1600" dirty="0"/>
              <a:t> sensitiva</a:t>
            </a:r>
          </a:p>
          <a:p>
            <a:r>
              <a:rPr lang="pt-BR" sz="1600" dirty="0"/>
              <a:t>• Neuropatias tóxicas (quimioterapia e toxicidade por vitamina B6)</a:t>
            </a:r>
          </a:p>
          <a:p>
            <a:r>
              <a:rPr lang="pt-BR" sz="1600" dirty="0"/>
              <a:t>Neuropatia sensitiva idiopática ?</a:t>
            </a:r>
          </a:p>
          <a:p>
            <a:endParaRPr lang="pt-BR" sz="1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C0557B-A942-4C16-9652-C9C373F29D39}"/>
              </a:ext>
            </a:extLst>
          </p:cNvPr>
          <p:cNvSpPr txBox="1"/>
          <p:nvPr/>
        </p:nvSpPr>
        <p:spPr>
          <a:xfrm>
            <a:off x="250972" y="6059912"/>
            <a:ext cx="11092939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33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Estudos clínicos, laboratoriais, neurofisiológicos e imagem</a:t>
            </a:r>
            <a:endParaRPr lang="pt-BR" sz="1800" b="0" i="0" u="none" strike="noStrike" baseline="0" dirty="0">
              <a:solidFill>
                <a:srgbClr val="000000"/>
              </a:solidFill>
              <a:latin typeface="Times New Roman PSMT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FADA34F-30C4-49D6-AB81-129D52CDE266}"/>
              </a:ext>
            </a:extLst>
          </p:cNvPr>
          <p:cNvSpPr/>
          <p:nvPr/>
        </p:nvSpPr>
        <p:spPr>
          <a:xfrm>
            <a:off x="7093131" y="893877"/>
            <a:ext cx="4167052" cy="17056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68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3174-DD59-1EF4-9915-5AB3D80A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5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err="1"/>
              <a:t>Polirradiculopatia</a:t>
            </a:r>
            <a:r>
              <a:rPr lang="pt-BR" sz="4000" dirty="0"/>
              <a:t> </a:t>
            </a:r>
            <a:r>
              <a:rPr lang="pt-BR" sz="4000" dirty="0" err="1"/>
              <a:t>imunossensitiva</a:t>
            </a:r>
            <a:r>
              <a:rPr lang="pt-BR" sz="4000" dirty="0"/>
              <a:t> crônica </a:t>
            </a:r>
            <a:r>
              <a:rPr lang="pt-BR" sz="4000" b="1" dirty="0"/>
              <a:t>(CISP</a:t>
            </a:r>
            <a:r>
              <a:rPr lang="pt-BR" sz="4000" dirty="0"/>
              <a:t>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AAC6A9-CF67-697B-20A6-467871511F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98456"/>
            <a:ext cx="10515600" cy="469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Pacientes com suspeita de </a:t>
            </a:r>
            <a:r>
              <a:rPr lang="pt-BR" dirty="0">
                <a:solidFill>
                  <a:srgbClr val="FF0000"/>
                </a:solidFill>
              </a:rPr>
              <a:t>PIDC /CIDP sensitiva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Mas com estudo de condução motora  e sensitiva normais, ou seja, </a:t>
            </a:r>
            <a:r>
              <a:rPr lang="pt-BR" dirty="0">
                <a:solidFill>
                  <a:srgbClr val="FF0000"/>
                </a:solidFill>
              </a:rPr>
              <a:t>lesões </a:t>
            </a:r>
            <a:r>
              <a:rPr lang="pt-BR" dirty="0" err="1">
                <a:solidFill>
                  <a:srgbClr val="FF0000"/>
                </a:solidFill>
              </a:rPr>
              <a:t>pré</a:t>
            </a:r>
            <a:r>
              <a:rPr lang="pt-BR" dirty="0">
                <a:solidFill>
                  <a:srgbClr val="FF0000"/>
                </a:solidFill>
              </a:rPr>
              <a:t>-ganglionares </a:t>
            </a:r>
          </a:p>
          <a:p>
            <a:endParaRPr lang="pt-BR" dirty="0"/>
          </a:p>
          <a:p>
            <a:r>
              <a:rPr lang="pt-BR" dirty="0"/>
              <a:t>São afetados neurônios sensitivos proximais aos gânglios</a:t>
            </a:r>
          </a:p>
          <a:p>
            <a:endParaRPr lang="pt-BR" dirty="0"/>
          </a:p>
          <a:p>
            <a:r>
              <a:rPr lang="pt-BR" dirty="0"/>
              <a:t>Os potenciais evocados </a:t>
            </a:r>
            <a:r>
              <a:rPr lang="pt-BR" dirty="0" err="1"/>
              <a:t>somatossensitivos</a:t>
            </a:r>
            <a:r>
              <a:rPr lang="pt-BR" dirty="0"/>
              <a:t> (PES)</a:t>
            </a:r>
          </a:p>
          <a:p>
            <a:pPr lvl="1"/>
            <a:r>
              <a:rPr lang="pt-BR" sz="2133" dirty="0"/>
              <a:t>Não detectados ou com aumentos das latências </a:t>
            </a:r>
            <a:r>
              <a:rPr lang="pt-BR" b="1" dirty="0"/>
              <a:t>N13 e P39/40</a:t>
            </a:r>
            <a:r>
              <a:rPr lang="pt-BR" sz="2133" dirty="0"/>
              <a:t>, aumento dos </a:t>
            </a:r>
            <a:r>
              <a:rPr lang="pt-BR" sz="2133" dirty="0">
                <a:solidFill>
                  <a:srgbClr val="FF0000"/>
                </a:solidFill>
              </a:rPr>
              <a:t>intervalos </a:t>
            </a:r>
            <a:r>
              <a:rPr lang="pt-BR" sz="2133" dirty="0" err="1">
                <a:solidFill>
                  <a:srgbClr val="FF0000"/>
                </a:solidFill>
              </a:rPr>
              <a:t>interpicos</a:t>
            </a:r>
            <a:r>
              <a:rPr lang="pt-BR" sz="2133" dirty="0">
                <a:solidFill>
                  <a:srgbClr val="FF0000"/>
                </a:solidFill>
              </a:rPr>
              <a:t> </a:t>
            </a:r>
            <a:r>
              <a:rPr lang="pt-BR" sz="2133" dirty="0"/>
              <a:t>P22 (ponto lombar) </a:t>
            </a:r>
            <a:r>
              <a:rPr lang="pt-BR" b="1" dirty="0"/>
              <a:t>PL-P39/40</a:t>
            </a:r>
            <a:r>
              <a:rPr lang="pt-BR" sz="2133" dirty="0"/>
              <a:t> e </a:t>
            </a:r>
            <a:r>
              <a:rPr lang="pt-BR" b="1" dirty="0"/>
              <a:t>N9 (Erb)-N13 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85565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96509"/>
            <a:ext cx="10863784" cy="922337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pt-BR" sz="2800" dirty="0">
                <a:cs typeface="Arial" pitchFamily="34" charset="0"/>
              </a:rPr>
              <a:t>Espessamento dos nervos e </a:t>
            </a:r>
            <a:r>
              <a:rPr lang="pt-BR" sz="2800" dirty="0" err="1">
                <a:cs typeface="Arial" pitchFamily="34" charset="0"/>
              </a:rPr>
              <a:t>entrapments</a:t>
            </a:r>
            <a:r>
              <a:rPr lang="pt-BR" sz="2800" dirty="0">
                <a:cs typeface="Arial" pitchFamily="34" charset="0"/>
              </a:rPr>
              <a:t> –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peculiaridade da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nossa </a:t>
            </a:r>
            <a:r>
              <a:rPr lang="pt-BR" sz="2800" b="1" dirty="0">
                <a:solidFill>
                  <a:schemeClr val="tx1"/>
                </a:solidFill>
              </a:rPr>
              <a:t>neuropatia inflamatória crônica </a:t>
            </a:r>
            <a:r>
              <a:rPr lang="pt-BR" sz="2800" dirty="0">
                <a:solidFill>
                  <a:srgbClr val="FF0000"/>
                </a:solidFill>
              </a:rPr>
              <a:t>mais prevalente</a:t>
            </a:r>
            <a:endParaRPr lang="pt-BR" sz="2800" i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8196" name="Picture 2" descr="C:\Users\Celso\Documents\Zé\LIVROS\nervos Dyck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9" y="1519971"/>
            <a:ext cx="4408016" cy="3983916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200" name="CaixaDeTexto 7"/>
          <p:cNvSpPr txBox="1">
            <a:spLocks noChangeArrowheads="1"/>
          </p:cNvSpPr>
          <p:nvPr/>
        </p:nvSpPr>
        <p:spPr bwMode="auto">
          <a:xfrm>
            <a:off x="533955" y="5706182"/>
            <a:ext cx="48768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GB" altLang="pt-BR" sz="1333" dirty="0"/>
              <a:t>Sabin TD et al. </a:t>
            </a:r>
            <a:r>
              <a:rPr lang="en-GB" altLang="pt-BR" sz="1333" b="1" dirty="0"/>
              <a:t>Leprosy </a:t>
            </a:r>
            <a:r>
              <a:rPr lang="en-GB" altLang="pt-BR" sz="1333" dirty="0"/>
              <a:t>– Neuropathy Associated with infections.</a:t>
            </a:r>
            <a:r>
              <a:rPr lang="en-US" altLang="pt-BR" sz="1333" dirty="0"/>
              <a:t>In: </a:t>
            </a:r>
            <a:r>
              <a:rPr lang="en-US" altLang="pt-BR" sz="1333" dirty="0" err="1">
                <a:solidFill>
                  <a:srgbClr val="0066FF"/>
                </a:solidFill>
              </a:rPr>
              <a:t>Dyck</a:t>
            </a:r>
            <a:r>
              <a:rPr lang="en-US" altLang="pt-BR" sz="1333" dirty="0">
                <a:solidFill>
                  <a:srgbClr val="0066FF"/>
                </a:solidFill>
              </a:rPr>
              <a:t>  &amp; Thomas</a:t>
            </a:r>
            <a:r>
              <a:rPr lang="en-US" altLang="pt-BR" sz="1333" dirty="0"/>
              <a:t>. Peripheral Neuropathy, 2005</a:t>
            </a:r>
          </a:p>
          <a:p>
            <a:pPr>
              <a:buFont typeface="+mj-lt"/>
              <a:buAutoNum type="arabicPeriod"/>
            </a:pPr>
            <a:endParaRPr lang="pt-BR" altLang="pt-BR" sz="1100" dirty="0"/>
          </a:p>
        </p:txBody>
      </p:sp>
      <p:sp>
        <p:nvSpPr>
          <p:cNvPr id="8201" name="CaixaDeTexto 8"/>
          <p:cNvSpPr txBox="1">
            <a:spLocks noChangeArrowheads="1"/>
          </p:cNvSpPr>
          <p:nvPr/>
        </p:nvSpPr>
        <p:spPr bwMode="auto">
          <a:xfrm>
            <a:off x="855215" y="2988707"/>
            <a:ext cx="107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&lt;  →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13315" y="4552202"/>
            <a:ext cx="7401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→</a:t>
            </a:r>
            <a:endParaRPr lang="pt-BR" altLang="pt-BR" sz="3200" b="1" i="1" baseline="30000" dirty="0">
              <a:solidFill>
                <a:srgbClr val="0000FF"/>
              </a:solidFill>
            </a:endParaRPr>
          </a:p>
          <a:p>
            <a:endParaRPr lang="pt-BR" sz="1400" dirty="0"/>
          </a:p>
        </p:txBody>
      </p:sp>
      <p:pic>
        <p:nvPicPr>
          <p:cNvPr id="5" name="Picture 4" descr="Image10">
            <a:extLst>
              <a:ext uri="{FF2B5EF4-FFF2-40B4-BE49-F238E27FC236}">
                <a16:creationId xmlns:a16="http://schemas.microsoft.com/office/drawing/2014/main" id="{77B6758C-8476-A803-940F-E6363B72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434" y="1519971"/>
            <a:ext cx="3961535" cy="39839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FBC523-7F4C-3701-59B6-2781A963F8C0}"/>
              </a:ext>
            </a:extLst>
          </p:cNvPr>
          <p:cNvSpPr txBox="1"/>
          <p:nvPr/>
        </p:nvSpPr>
        <p:spPr>
          <a:xfrm>
            <a:off x="5561901" y="5706182"/>
            <a:ext cx="64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cs typeface="Arial" pitchFamily="34" charset="0"/>
              </a:rPr>
              <a:t>Consequentemente: síndromes compressivas/</a:t>
            </a:r>
            <a:r>
              <a:rPr lang="pt-BR" sz="2000" dirty="0" err="1">
                <a:cs typeface="Arial" pitchFamily="34" charset="0"/>
              </a:rPr>
              <a:t>entrapments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1673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0E74F-D69D-5D92-C3F7-50969D30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16" y="227972"/>
            <a:ext cx="10515600" cy="1068123"/>
          </a:xfrm>
        </p:spPr>
        <p:txBody>
          <a:bodyPr>
            <a:normAutofit/>
          </a:bodyPr>
          <a:lstStyle/>
          <a:p>
            <a:r>
              <a:rPr lang="pt-BR" dirty="0"/>
              <a:t>Diferenças nas Respostas Cutâneo Simpáticas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7813FD-B1D5-246A-258A-95715D52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3" y="1577234"/>
            <a:ext cx="3961683" cy="40129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9F580B4-58CB-712C-EC85-F28DB0993ECE}"/>
              </a:ext>
            </a:extLst>
          </p:cNvPr>
          <p:cNvSpPr txBox="1"/>
          <p:nvPr/>
        </p:nvSpPr>
        <p:spPr>
          <a:xfrm>
            <a:off x="462256" y="5871324"/>
            <a:ext cx="478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Em </a:t>
            </a:r>
            <a:r>
              <a:rPr lang="pt-BR" sz="1400" b="1" dirty="0"/>
              <a:t>PIDC/CIDP </a:t>
            </a:r>
            <a:r>
              <a:rPr lang="pt-BR" sz="1400" dirty="0"/>
              <a:t>esperam-se normais e simétricas nos MMSS e MMII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267D542-67C6-379A-6B64-318522552724}"/>
              </a:ext>
            </a:extLst>
          </p:cNvPr>
          <p:cNvSpPr txBox="1"/>
          <p:nvPr/>
        </p:nvSpPr>
        <p:spPr>
          <a:xfrm>
            <a:off x="5960916" y="3434183"/>
            <a:ext cx="470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Não detectadas: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b="1" dirty="0">
                <a:solidFill>
                  <a:srgbClr val="FF0000"/>
                </a:solidFill>
              </a:rPr>
              <a:t>Diabetes</a:t>
            </a:r>
            <a:r>
              <a:rPr lang="pt-BR" sz="1400" b="1" dirty="0"/>
              <a:t>, </a:t>
            </a:r>
            <a:r>
              <a:rPr lang="pt-BR" sz="1400" b="1" dirty="0">
                <a:solidFill>
                  <a:srgbClr val="FF0000"/>
                </a:solidFill>
              </a:rPr>
              <a:t>PAF</a:t>
            </a:r>
            <a:r>
              <a:rPr lang="pt-BR" sz="1400" b="1" dirty="0"/>
              <a:t>, </a:t>
            </a:r>
            <a:r>
              <a:rPr lang="pt-BR" sz="1400" b="1" dirty="0">
                <a:solidFill>
                  <a:srgbClr val="FF0000"/>
                </a:solidFill>
              </a:rPr>
              <a:t>MHV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CA3EFE5-CE3C-264E-0BD7-B9B451C5A0DE}"/>
              </a:ext>
            </a:extLst>
          </p:cNvPr>
          <p:cNvSpPr txBox="1"/>
          <p:nvPr/>
        </p:nvSpPr>
        <p:spPr>
          <a:xfrm>
            <a:off x="5960916" y="6132934"/>
            <a:ext cx="470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Não detectadas assimetricamente </a:t>
            </a:r>
            <a:r>
              <a:rPr lang="pt-BR" sz="1400" b="1" dirty="0">
                <a:solidFill>
                  <a:srgbClr val="FF0000"/>
                </a:solidFill>
              </a:rPr>
              <a:t>MHD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CB778D4-CD81-E230-3283-448EC428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431" y="3887981"/>
            <a:ext cx="4881387" cy="209106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01D87B5-E40F-3204-E574-EA21C36FD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346" y="1223532"/>
            <a:ext cx="4881387" cy="213704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2919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9D58B-5F0F-4D03-D6A8-B3929EC8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PICO 1 (ELETRODIAGNOSTICO)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5BFBE1-1EBC-64E9-2491-9C77801C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60" y="1690685"/>
            <a:ext cx="10515600" cy="274328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BR" sz="32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Recomendado fortemente </a:t>
            </a:r>
            <a:r>
              <a:rPr 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eletrodiagnóstico  para apoiar o diagnóstico clínico de CIPD/PIDC típica e CIPD/PIDC 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</a:t>
            </a:r>
          </a:p>
          <a:p>
            <a:pPr marL="0" indent="0">
              <a:spcAft>
                <a:spcPts val="800"/>
              </a:spcAft>
              <a:buNone/>
            </a:pP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spcAft>
                <a:spcPts val="800"/>
              </a:spcAft>
              <a:buFont typeface="+mj-lt"/>
              <a:buAutoNum type="alphaUcPeriod"/>
            </a:pP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CRITÉRIOS DE CONDUÇÃO NERVOSA MOTORA</a:t>
            </a:r>
          </a:p>
          <a:p>
            <a:pPr marL="800080" lvl="1" indent="-342891">
              <a:spcAft>
                <a:spcPts val="800"/>
              </a:spcAft>
              <a:buFont typeface="+mj-lt"/>
              <a:buAutoNum type="alphaUcPeriod"/>
            </a:pPr>
            <a:endParaRPr lang="pt-B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spcAft>
                <a:spcPts val="800"/>
              </a:spcAft>
              <a:buFont typeface="+mj-lt"/>
              <a:buAutoNum type="alphaUcPeriod"/>
            </a:pP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CRITÉRIOS DE CONDUÇÃO NERVOSA SENSITIVA (não presentes no GL </a:t>
            </a:r>
            <a:r>
              <a:rPr lang="pt-BR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26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4FC7FD2F-8292-E6C8-B76B-5CFCA49EAB4C}"/>
              </a:ext>
            </a:extLst>
          </p:cNvPr>
          <p:cNvSpPr/>
          <p:nvPr/>
        </p:nvSpPr>
        <p:spPr>
          <a:xfrm rot="1204719">
            <a:off x="6984212" y="793989"/>
            <a:ext cx="467833" cy="4678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2D6DE7-70FB-5D6B-BA9D-FE18E9438ACE}"/>
              </a:ext>
            </a:extLst>
          </p:cNvPr>
          <p:cNvSpPr txBox="1"/>
          <p:nvPr/>
        </p:nvSpPr>
        <p:spPr>
          <a:xfrm>
            <a:off x="641760" y="4827477"/>
            <a:ext cx="10452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Lato-Regular"/>
              </a:rPr>
              <a:t>electrodiagnostic criteria [3,4] with high </a:t>
            </a:r>
            <a:r>
              <a:rPr lang="en-US" sz="1800" b="1" i="0" u="none" strike="noStrike" baseline="0" dirty="0">
                <a:latin typeface="Lato-Regular"/>
              </a:rPr>
              <a:t>sensitivity/specificity </a:t>
            </a:r>
            <a:r>
              <a:rPr lang="en-US" sz="1800" b="0" i="0" u="none" strike="noStrike" baseline="0" dirty="0">
                <a:latin typeface="Lato-Regular"/>
              </a:rPr>
              <a:t>for CIDP of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Lato-Regular"/>
              </a:rPr>
              <a:t>95%/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Lato-Regular"/>
              </a:rPr>
              <a:t>96%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sz="1800" b="0" i="0" u="none" strike="noStrike" baseline="0" dirty="0">
                <a:latin typeface="Lato-Regular"/>
              </a:rPr>
              <a:t>[6],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Lato-Regular"/>
              </a:rPr>
              <a:t>81%/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Lato-Regular"/>
              </a:rPr>
              <a:t>96%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sz="1800" b="0" i="0" u="none" strike="noStrike" baseline="0" dirty="0">
                <a:latin typeface="Lato-Regular"/>
              </a:rPr>
              <a:t>[7], and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Lato-Regular"/>
              </a:rPr>
              <a:t>73%/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Lato-Regular"/>
              </a:rPr>
              <a:t>91%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sz="1800" b="0" i="0" u="none" strike="noStrike" baseline="0" dirty="0">
                <a:latin typeface="Lato-Regular"/>
              </a:rPr>
              <a:t>[8] reported in different patient populations</a:t>
            </a: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Times New Roman PSMT"/>
            </a:endParaRPr>
          </a:p>
          <a:p>
            <a:pPr algn="ctr"/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 PSMT"/>
              </a:rPr>
              <a:t> </a:t>
            </a:r>
            <a:r>
              <a:rPr lang="en-US" sz="1800" b="0" i="0" u="none" strike="noStrike" baseline="0" dirty="0">
                <a:latin typeface="Times New Roman PSMT"/>
              </a:rPr>
              <a:t>Due to its many rules and exceptions,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imes New Roman PSMT"/>
              </a:rPr>
              <a:t> this guideline is complex and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Times New Roman PSMT"/>
              </a:rPr>
              <a:t>misinterpretation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imes New Roman PSMT"/>
              </a:rPr>
              <a:t> of nerve conduction study findings remain common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 PSMT"/>
              </a:rPr>
              <a:t>,  </a:t>
            </a:r>
            <a:r>
              <a:rPr lang="pt-BR" b="1" dirty="0"/>
              <a:t>van </a:t>
            </a:r>
            <a:r>
              <a:rPr lang="pt-BR" b="1" dirty="0" err="1"/>
              <a:t>Door</a:t>
            </a:r>
            <a:r>
              <a:rPr lang="pt-BR" b="1" dirty="0"/>
              <a:t>, 2024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02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530C666F-DE58-478D-AC89-EE9383C8E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833"/>
            <a:ext cx="10515600" cy="614561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CRITÉRIOS DE CONDUÇÃO MOTORA: Evidencias fortes de desmielinização: Pelo menos </a:t>
            </a:r>
            <a:r>
              <a:rPr lang="pt-BR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dos seguintes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891" indent="-342891">
              <a:spcAft>
                <a:spcPts val="800"/>
              </a:spcAft>
              <a:buFont typeface="+mj-lt"/>
              <a:buAutoNum type="arabicPeriod"/>
            </a:pP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 da </a:t>
            </a:r>
            <a:r>
              <a:rPr lang="pt-B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≥50%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LSN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nervos (excluindo o mediano no punho na STC)</a:t>
            </a:r>
          </a:p>
          <a:p>
            <a:pPr marL="342891" indent="-342891">
              <a:spcAft>
                <a:spcPts val="800"/>
              </a:spcAft>
              <a:buFont typeface="+mj-lt"/>
              <a:buAutoNum type="arabicPeriod"/>
            </a:pPr>
            <a:r>
              <a:rPr lang="pt-BR" sz="3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pt-BR" sz="33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motora 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≥30% abaixo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LIN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nervos: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50m/s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≤ 35 m/s, </a:t>
            </a:r>
            <a:r>
              <a:rPr lang="pt-BR" sz="2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40m/s 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≤ 28 m/s</a:t>
            </a:r>
            <a:endParaRPr lang="pt-BR" sz="2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da latência da </a:t>
            </a:r>
            <a:r>
              <a:rPr lang="pt-B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 F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≥20% 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LSN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nervos (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≥50%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amplitude do </a:t>
            </a:r>
            <a:r>
              <a:rPr lang="pt-BR" sz="2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pico negativo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distal CMAP &lt;80% do LIN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ou em ≥ </a:t>
            </a:r>
            <a:r>
              <a:rPr lang="pt-B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outro nervo  (CMAP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 PSMT"/>
              </a:rPr>
              <a:t>&lt;1.0 mV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imes New Roman PSMT"/>
              </a:rPr>
              <a:t>not meet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 PSMT"/>
              </a:rPr>
              <a:t>the criteria of demyelination)</a:t>
            </a:r>
            <a:endParaRPr lang="pt-BR" sz="2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>
              <a:spcAft>
                <a:spcPts val="800"/>
              </a:spcAft>
              <a:buFont typeface="+mj-lt"/>
              <a:buAutoNum type="arabicPeriod"/>
            </a:pP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Ausência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Ondas F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nervos (se esses nervos tiverem amplitudes de </a:t>
            </a:r>
            <a:r>
              <a:rPr lang="pt-BR" sz="2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pico negativo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distal do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CMAP 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≥20%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LIN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≥1 outro parâmetro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≥1 outro nervo =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nervos</a:t>
            </a:r>
          </a:p>
          <a:p>
            <a:pPr marL="342891" indent="-342891">
              <a:spcAft>
                <a:spcPts val="800"/>
              </a:spcAft>
              <a:buFont typeface="+mj-lt"/>
              <a:buAutoNum type="arabicPeriod"/>
            </a:pPr>
            <a:r>
              <a:rPr lang="pt-B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pt-BR" sz="2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motor: </a:t>
            </a:r>
            <a:r>
              <a:rPr lang="pt-BR" sz="3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≥30%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amplitude proximal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CMAP distal, </a:t>
            </a:r>
            <a:r>
              <a:rPr lang="pt-BR" sz="2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excluindo o nervo tibial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amplitude de </a:t>
            </a:r>
            <a:r>
              <a:rPr lang="pt-BR" sz="2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pico negativo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distal do </a:t>
            </a:r>
            <a:r>
              <a:rPr lang="pt-BR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CMAP ≥20% do LIN</a:t>
            </a:r>
            <a:r>
              <a:rPr lang="pt-B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nervos; ou em um nervo + ≥ 1 outro parâmetro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exceto ausência de Ondas F</a:t>
            </a:r>
            <a:endParaRPr lang="pt-BR" sz="2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>
              <a:spcAft>
                <a:spcPts val="800"/>
              </a:spcAft>
              <a:buFont typeface="+mj-lt"/>
              <a:buAutoNum type="arabicPeriod"/>
            </a:pP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DISPERSÃO TEMPORAL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anormal: Aumento 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&gt;30%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duração entre o </a:t>
            </a:r>
            <a:r>
              <a:rPr lang="pt-BR" sz="2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pico negativo 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proximal e distal do CMAP (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 menos </a:t>
            </a:r>
            <a:r>
              <a:rPr lang="pt-BR" sz="21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pt-BR" sz="21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tibial nervo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em ≥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nervos, ou em ≥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outro nervo</a:t>
            </a:r>
          </a:p>
          <a:p>
            <a:pPr marL="0" indent="0">
              <a:spcAft>
                <a:spcPts val="800"/>
              </a:spcAft>
              <a:buNone/>
            </a:pPr>
            <a:endParaRPr lang="pt-BR" sz="19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BR" sz="2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t-BR" sz="2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Evidencias Fracas de desmielinização: 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forem em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só nervo</a:t>
            </a:r>
          </a:p>
          <a:p>
            <a:pPr marL="342891" indent="-342891">
              <a:spcAft>
                <a:spcPts val="800"/>
              </a:spcAft>
              <a:buAutoNum type="arabicParenBoth"/>
            </a:pPr>
            <a:endParaRPr lang="pt-BR" sz="1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0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9E6F39E-016F-418A-83A4-CBB449B89BF5}"/>
              </a:ext>
            </a:extLst>
          </p:cNvPr>
          <p:cNvSpPr/>
          <p:nvPr/>
        </p:nvSpPr>
        <p:spPr>
          <a:xfrm>
            <a:off x="6291743" y="1635853"/>
            <a:ext cx="5062057" cy="67950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C2F6C2A-72AA-A3B5-ACA3-D93EC3880DA2}"/>
              </a:ext>
            </a:extLst>
          </p:cNvPr>
          <p:cNvSpPr/>
          <p:nvPr/>
        </p:nvSpPr>
        <p:spPr>
          <a:xfrm>
            <a:off x="1135308" y="5556730"/>
            <a:ext cx="8059025" cy="103477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62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F96FA-6237-0958-6A99-BCBE10A1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85"/>
            <a:ext cx="10515600" cy="765545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Lato-Regular"/>
              </a:rPr>
              <a:t>Estender</a:t>
            </a:r>
            <a:r>
              <a:rPr lang="en-US" sz="3200" dirty="0">
                <a:latin typeface="Lato-Regular"/>
              </a:rPr>
              <a:t> </a:t>
            </a:r>
            <a:r>
              <a:rPr lang="en-US" sz="3200" dirty="0" err="1">
                <a:latin typeface="Lato-Regular"/>
              </a:rPr>
              <a:t>os</a:t>
            </a:r>
            <a:r>
              <a:rPr lang="en-US" sz="3200" dirty="0">
                <a:latin typeface="Lato-Regular"/>
              </a:rPr>
              <a:t> </a:t>
            </a:r>
            <a:r>
              <a:rPr lang="en-US" sz="3200" dirty="0" err="1">
                <a:latin typeface="Lato-Regular"/>
              </a:rPr>
              <a:t>estudos</a:t>
            </a:r>
            <a:r>
              <a:rPr lang="en-US" sz="3200" dirty="0">
                <a:latin typeface="Lato-Regular"/>
              </a:rPr>
              <a:t> de </a:t>
            </a:r>
            <a:r>
              <a:rPr lang="en-US" sz="3200" dirty="0" err="1">
                <a:latin typeface="Lato-Regular"/>
              </a:rPr>
              <a:t>condução</a:t>
            </a:r>
            <a:r>
              <a:rPr lang="en-US" sz="3200" dirty="0">
                <a:latin typeface="Lato-Regular"/>
              </a:rPr>
              <a:t> nervosa:</a:t>
            </a:r>
            <a:br>
              <a:rPr lang="en-US" sz="4000" dirty="0">
                <a:latin typeface="Lato-Regular"/>
              </a:rPr>
            </a:b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AA159-7909-F742-1446-0644074D0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61" y="962592"/>
            <a:ext cx="7676625" cy="478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err="1">
                <a:latin typeface="Lato-Regular"/>
              </a:rPr>
              <a:t>Aplicada</a:t>
            </a:r>
            <a:r>
              <a:rPr lang="en-US" dirty="0">
                <a:latin typeface="Lato-Regular"/>
              </a:rPr>
              <a:t> ao </a:t>
            </a:r>
            <a:r>
              <a:rPr lang="en-US" dirty="0" err="1">
                <a:latin typeface="Lato-Regular"/>
              </a:rPr>
              <a:t>Mediano</a:t>
            </a:r>
            <a:r>
              <a:rPr lang="en-US" dirty="0">
                <a:latin typeface="Lato-Regular"/>
              </a:rPr>
              <a:t>, Ulnar (</a:t>
            </a:r>
            <a:r>
              <a:rPr lang="en-US" dirty="0" err="1">
                <a:latin typeface="Lato-Regular"/>
              </a:rPr>
              <a:t>estimulado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abaixo</a:t>
            </a:r>
            <a:r>
              <a:rPr lang="en-US" dirty="0">
                <a:latin typeface="Lato-Regular"/>
              </a:rPr>
              <a:t> do </a:t>
            </a:r>
            <a:r>
              <a:rPr lang="en-US" dirty="0" err="1">
                <a:latin typeface="Lato-Regular"/>
              </a:rPr>
              <a:t>cotovelo</a:t>
            </a:r>
            <a:r>
              <a:rPr lang="en-US" dirty="0">
                <a:latin typeface="Lato-Regular"/>
              </a:rPr>
              <a:t>), </a:t>
            </a:r>
            <a:r>
              <a:rPr lang="en-US" dirty="0" err="1">
                <a:latin typeface="Lato-Regular"/>
              </a:rPr>
              <a:t>Peroneiro</a:t>
            </a:r>
            <a:r>
              <a:rPr lang="en-US" dirty="0">
                <a:latin typeface="Lato-Regular"/>
              </a:rPr>
              <a:t>/Fibular( </a:t>
            </a:r>
            <a:r>
              <a:rPr lang="en-US" dirty="0" err="1">
                <a:latin typeface="Lato-Regular"/>
              </a:rPr>
              <a:t>estimulado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na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cabeça</a:t>
            </a:r>
            <a:r>
              <a:rPr lang="en-US" dirty="0">
                <a:latin typeface="Lato-Regular"/>
              </a:rPr>
              <a:t> da </a:t>
            </a:r>
            <a:r>
              <a:rPr lang="en-US" dirty="0" err="1">
                <a:latin typeface="Lato-Regular"/>
              </a:rPr>
              <a:t>fíbula</a:t>
            </a:r>
            <a:r>
              <a:rPr lang="en-US" dirty="0">
                <a:latin typeface="Lato-Regular"/>
              </a:rPr>
              <a:t>), e </a:t>
            </a:r>
            <a:r>
              <a:rPr lang="en-US" dirty="0" err="1">
                <a:latin typeface="Lato-Regular"/>
              </a:rPr>
              <a:t>nervo</a:t>
            </a:r>
            <a:r>
              <a:rPr lang="en-US" dirty="0">
                <a:latin typeface="Lato-Regular"/>
              </a:rPr>
              <a:t> Tibial </a:t>
            </a:r>
            <a:r>
              <a:rPr lang="en-US" dirty="0" err="1">
                <a:latin typeface="Lato-Regular"/>
              </a:rPr>
              <a:t>em</a:t>
            </a:r>
            <a:r>
              <a:rPr lang="en-US" b="1" dirty="0">
                <a:latin typeface="Lato-Regular"/>
              </a:rPr>
              <a:t> </a:t>
            </a:r>
            <a:r>
              <a:rPr lang="en-US" sz="3100" b="1" dirty="0">
                <a:latin typeface="Lato-Regular"/>
              </a:rPr>
              <a:t>1</a:t>
            </a:r>
            <a:r>
              <a:rPr lang="en-US" b="1" dirty="0">
                <a:latin typeface="Lato-Regular"/>
              </a:rPr>
              <a:t> </a:t>
            </a:r>
            <a:r>
              <a:rPr lang="en-US" b="1" dirty="0" err="1">
                <a:latin typeface="Lato-Regular"/>
              </a:rPr>
              <a:t>lado</a:t>
            </a:r>
            <a:r>
              <a:rPr lang="en-US" dirty="0">
                <a:latin typeface="Lato-Regular"/>
              </a:rPr>
              <a:t>.</a:t>
            </a:r>
          </a:p>
          <a:p>
            <a:pPr algn="l"/>
            <a:endParaRPr lang="en-US" dirty="0">
              <a:latin typeface="Lato-Regular"/>
            </a:endParaRPr>
          </a:p>
          <a:p>
            <a:r>
              <a:rPr lang="en-US" dirty="0">
                <a:latin typeface="Lato-Regular"/>
              </a:rPr>
              <a:t>Se </a:t>
            </a:r>
            <a:r>
              <a:rPr lang="en-US" dirty="0" err="1">
                <a:latin typeface="Lato-Regular"/>
              </a:rPr>
              <a:t>não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forem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preenchidos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os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critérios</a:t>
            </a:r>
            <a:r>
              <a:rPr lang="en-US" dirty="0">
                <a:latin typeface="Lato-Regular"/>
              </a:rPr>
              <a:t>, </a:t>
            </a:r>
            <a:r>
              <a:rPr lang="en-US" dirty="0" err="1">
                <a:latin typeface="Lato-Regular"/>
              </a:rPr>
              <a:t>ampliar</a:t>
            </a:r>
            <a:r>
              <a:rPr lang="en-US" dirty="0">
                <a:latin typeface="Lato-Regular"/>
              </a:rPr>
              <a:t> para </a:t>
            </a:r>
            <a:r>
              <a:rPr lang="en-US" sz="3600" b="1" dirty="0">
                <a:latin typeface="Lato-Regular"/>
              </a:rPr>
              <a:t>2</a:t>
            </a:r>
            <a:r>
              <a:rPr lang="en-US" dirty="0">
                <a:latin typeface="Lato-Regular"/>
              </a:rPr>
              <a:t> </a:t>
            </a:r>
            <a:r>
              <a:rPr lang="en-US" b="1" dirty="0" err="1">
                <a:latin typeface="Lato-Regular"/>
              </a:rPr>
              <a:t>lados</a:t>
            </a:r>
            <a:r>
              <a:rPr lang="en-US" b="1" dirty="0">
                <a:latin typeface="Lato-Regular"/>
              </a:rPr>
              <a:t> </a:t>
            </a:r>
            <a:r>
              <a:rPr lang="en-US" dirty="0">
                <a:latin typeface="Lato-Regular"/>
              </a:rPr>
              <a:t>e/</a:t>
            </a:r>
            <a:r>
              <a:rPr lang="en-US" dirty="0" err="1">
                <a:latin typeface="Lato-Regular"/>
              </a:rPr>
              <a:t>ou</a:t>
            </a:r>
            <a:r>
              <a:rPr lang="en-US" dirty="0">
                <a:latin typeface="Lato-Regular"/>
              </a:rPr>
              <a:t>, </a:t>
            </a:r>
            <a:r>
              <a:rPr lang="en-US" dirty="0" err="1">
                <a:latin typeface="Lato-Regular"/>
              </a:rPr>
              <a:t>estimular</a:t>
            </a:r>
            <a:r>
              <a:rPr lang="en-US" dirty="0">
                <a:latin typeface="Lato-Regular"/>
              </a:rPr>
              <a:t> o </a:t>
            </a:r>
            <a:r>
              <a:rPr lang="en-US" dirty="0" err="1">
                <a:latin typeface="Lato-Regular"/>
              </a:rPr>
              <a:t>Mediano</a:t>
            </a:r>
            <a:r>
              <a:rPr lang="en-US" dirty="0">
                <a:latin typeface="Lato-Regular"/>
              </a:rPr>
              <a:t> e Ulnar </a:t>
            </a:r>
            <a:r>
              <a:rPr lang="en-US" dirty="0" err="1">
                <a:latin typeface="Lato-Regular"/>
              </a:rPr>
              <a:t>na</a:t>
            </a:r>
            <a:r>
              <a:rPr lang="en-US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ato-Regular"/>
              </a:rPr>
              <a:t>axila</a:t>
            </a:r>
            <a:r>
              <a:rPr lang="en-US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dirty="0">
                <a:latin typeface="Lato-Regular"/>
              </a:rPr>
              <a:t>e</a:t>
            </a:r>
            <a:r>
              <a:rPr lang="en-US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ato-Regular"/>
              </a:rPr>
              <a:t>ponto</a:t>
            </a:r>
            <a:r>
              <a:rPr lang="en-US" dirty="0">
                <a:solidFill>
                  <a:srgbClr val="FF0000"/>
                </a:solidFill>
                <a:latin typeface="Lato-Regular"/>
              </a:rPr>
              <a:t> de </a:t>
            </a:r>
            <a:r>
              <a:rPr lang="pt-BR" dirty="0">
                <a:solidFill>
                  <a:srgbClr val="FF0000"/>
                </a:solidFill>
                <a:latin typeface="Lato-Regular"/>
              </a:rPr>
              <a:t>Erb</a:t>
            </a:r>
            <a:r>
              <a:rPr lang="pt-BR" dirty="0">
                <a:latin typeface="Lato-Regular"/>
              </a:rPr>
              <a:t>.</a:t>
            </a:r>
            <a:r>
              <a:rPr lang="en-US" dirty="0">
                <a:latin typeface="Lato-Regular"/>
              </a:rPr>
              <a:t> Entre </a:t>
            </a:r>
            <a:r>
              <a:rPr lang="en-US" dirty="0" err="1">
                <a:latin typeface="Lato-Regular"/>
              </a:rPr>
              <a:t>Erb</a:t>
            </a:r>
            <a:r>
              <a:rPr lang="en-US" dirty="0">
                <a:latin typeface="Lato-Regular"/>
              </a:rPr>
              <a:t> e </a:t>
            </a:r>
            <a:r>
              <a:rPr lang="en-US" dirty="0" err="1">
                <a:latin typeface="Lato-Regular"/>
              </a:rPr>
              <a:t>punho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ato-Regular"/>
              </a:rPr>
              <a:t>redução</a:t>
            </a:r>
            <a:r>
              <a:rPr lang="en-US" dirty="0">
                <a:solidFill>
                  <a:srgbClr val="FF0000"/>
                </a:solidFill>
                <a:latin typeface="Lato-Regular"/>
              </a:rPr>
              <a:t> de </a:t>
            </a:r>
            <a:r>
              <a:rPr lang="en-US" b="1" dirty="0">
                <a:solidFill>
                  <a:srgbClr val="FF0000"/>
                </a:solidFill>
                <a:latin typeface="Lato-Regular"/>
              </a:rPr>
              <a:t>50%</a:t>
            </a:r>
            <a:r>
              <a:rPr lang="en-US" dirty="0">
                <a:solidFill>
                  <a:srgbClr val="FF0000"/>
                </a:solidFill>
                <a:latin typeface="Lato-Regular"/>
              </a:rPr>
              <a:t> do CMAP </a:t>
            </a:r>
            <a:r>
              <a:rPr lang="en-US" dirty="0">
                <a:latin typeface="Lato-Regular"/>
              </a:rPr>
              <a:t>para </a:t>
            </a:r>
            <a:r>
              <a:rPr lang="en-US" b="1" dirty="0">
                <a:latin typeface="Lato-Regular"/>
              </a:rPr>
              <a:t>BC</a:t>
            </a:r>
          </a:p>
          <a:p>
            <a:pPr algn="l"/>
            <a:endParaRPr lang="en-US" dirty="0">
              <a:latin typeface="Lato-Regular"/>
            </a:endParaRPr>
          </a:p>
          <a:p>
            <a:r>
              <a:rPr lang="en-US" dirty="0" err="1">
                <a:latin typeface="Lato-Regular"/>
              </a:rPr>
              <a:t>Estimulos</a:t>
            </a:r>
            <a:r>
              <a:rPr lang="en-US" dirty="0">
                <a:latin typeface="Lato-Regular"/>
              </a:rPr>
              <a:t> no </a:t>
            </a:r>
            <a:r>
              <a:rPr lang="en-US" sz="2600" b="1" dirty="0" err="1">
                <a:latin typeface="Lato-Regular"/>
              </a:rPr>
              <a:t>Erb</a:t>
            </a:r>
            <a:r>
              <a:rPr lang="en-US" dirty="0">
                <a:latin typeface="Lato-Regular"/>
              </a:rPr>
              <a:t> no </a:t>
            </a:r>
            <a:r>
              <a:rPr lang="en-US" dirty="0" err="1">
                <a:latin typeface="Lato-Regular"/>
              </a:rPr>
              <a:t>Mediano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requerem</a:t>
            </a:r>
            <a:r>
              <a:rPr lang="en-US" dirty="0">
                <a:latin typeface="Lato-Regular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Lato-Regular"/>
              </a:rPr>
              <a:t>técnica</a:t>
            </a:r>
            <a:r>
              <a:rPr lang="en-US" i="1" dirty="0">
                <a:solidFill>
                  <a:srgbClr val="FF0000"/>
                </a:solidFill>
                <a:latin typeface="Lato-Regular"/>
              </a:rPr>
              <a:t> de </a:t>
            </a:r>
            <a:r>
              <a:rPr lang="en-US" i="1" dirty="0" err="1">
                <a:solidFill>
                  <a:srgbClr val="FF0000"/>
                </a:solidFill>
                <a:latin typeface="Lato-Regular"/>
              </a:rPr>
              <a:t>colisão</a:t>
            </a:r>
            <a:r>
              <a:rPr lang="en-US" i="1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dirty="0">
                <a:latin typeface="Lato-Regular"/>
              </a:rPr>
              <a:t>(5 </a:t>
            </a:r>
            <a:r>
              <a:rPr lang="en-US" dirty="0" err="1">
                <a:latin typeface="Lato-Regular"/>
              </a:rPr>
              <a:t>referencias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recomendam</a:t>
            </a:r>
            <a:r>
              <a:rPr lang="en-US" dirty="0">
                <a:latin typeface="Lato-Regular"/>
              </a:rPr>
              <a:t>) </a:t>
            </a:r>
            <a:r>
              <a:rPr lang="en-US" dirty="0" err="1">
                <a:latin typeface="Lato-Regular"/>
              </a:rPr>
              <a:t>evitar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componentes</a:t>
            </a:r>
            <a:r>
              <a:rPr lang="en-US" dirty="0">
                <a:latin typeface="Lato-Regular"/>
              </a:rPr>
              <a:t> do </a:t>
            </a:r>
            <a:r>
              <a:rPr lang="en-US" dirty="0" err="1">
                <a:latin typeface="Lato-Regular"/>
              </a:rPr>
              <a:t>nervo</a:t>
            </a:r>
            <a:r>
              <a:rPr lang="en-US" dirty="0">
                <a:latin typeface="Lato-Regular"/>
              </a:rPr>
              <a:t> Ulnar no CMAP do </a:t>
            </a:r>
            <a:r>
              <a:rPr lang="en-US" dirty="0" err="1">
                <a:latin typeface="Lato-Regular"/>
              </a:rPr>
              <a:t>Mediano</a:t>
            </a:r>
            <a:r>
              <a:rPr lang="en-US" dirty="0">
                <a:latin typeface="Lato-Regular"/>
              </a:rPr>
              <a:t>.</a:t>
            </a:r>
          </a:p>
          <a:p>
            <a:pPr algn="l"/>
            <a:endParaRPr lang="pt-BR" dirty="0">
              <a:latin typeface="Lato-Regular"/>
            </a:endParaRPr>
          </a:p>
          <a:p>
            <a:pPr algn="l"/>
            <a:r>
              <a:rPr lang="en-US" sz="2900" b="1" dirty="0">
                <a:latin typeface="Lato-Regular"/>
              </a:rPr>
              <a:t>BC </a:t>
            </a:r>
            <a:r>
              <a:rPr lang="en-US" sz="2900" dirty="0">
                <a:latin typeface="Lato-Regular"/>
              </a:rPr>
              <a:t>e</a:t>
            </a:r>
            <a:r>
              <a:rPr lang="en-US" sz="2900" b="1" dirty="0">
                <a:latin typeface="Lato-Regular"/>
              </a:rPr>
              <a:t> DT</a:t>
            </a:r>
            <a:r>
              <a:rPr lang="en-US" sz="3400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ato-Regular"/>
              </a:rPr>
              <a:t>não</a:t>
            </a:r>
            <a:r>
              <a:rPr lang="en-US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ato-Regular"/>
              </a:rPr>
              <a:t>considerados</a:t>
            </a:r>
            <a:r>
              <a:rPr lang="en-US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dirty="0">
                <a:latin typeface="Lato-Regular"/>
              </a:rPr>
              <a:t>no Ulnar </a:t>
            </a:r>
            <a:r>
              <a:rPr lang="en-US" dirty="0" err="1">
                <a:latin typeface="Lato-Regular"/>
              </a:rPr>
              <a:t>através</a:t>
            </a:r>
            <a:r>
              <a:rPr lang="en-US" dirty="0">
                <a:latin typeface="Lato-Regular"/>
              </a:rPr>
              <a:t> do </a:t>
            </a:r>
            <a:r>
              <a:rPr lang="en-US" dirty="0" err="1">
                <a:latin typeface="Lato-Regular"/>
              </a:rPr>
              <a:t>cotovelo</a:t>
            </a:r>
            <a:r>
              <a:rPr lang="en-US" dirty="0">
                <a:latin typeface="Lato-Regular"/>
              </a:rPr>
              <a:t> </a:t>
            </a:r>
            <a:r>
              <a:rPr lang="en-US" dirty="0" err="1">
                <a:latin typeface="Lato-Regular"/>
              </a:rPr>
              <a:t>ou</a:t>
            </a:r>
            <a:r>
              <a:rPr lang="en-US" dirty="0">
                <a:latin typeface="Lato-Regular"/>
              </a:rPr>
              <a:t> do </a:t>
            </a:r>
            <a:r>
              <a:rPr lang="en-US" dirty="0" err="1">
                <a:latin typeface="Lato-Regular"/>
              </a:rPr>
              <a:t>Peroneiro</a:t>
            </a:r>
            <a:r>
              <a:rPr lang="en-US" dirty="0">
                <a:latin typeface="Lato-Regular"/>
              </a:rPr>
              <a:t>/fibular </a:t>
            </a:r>
            <a:r>
              <a:rPr lang="en-US" dirty="0" err="1">
                <a:latin typeface="Lato-Regular"/>
              </a:rPr>
              <a:t>através</a:t>
            </a:r>
            <a:r>
              <a:rPr lang="en-US" dirty="0">
                <a:latin typeface="Lato-Regular"/>
              </a:rPr>
              <a:t> do </a:t>
            </a:r>
            <a:r>
              <a:rPr lang="en-US" dirty="0" err="1">
                <a:latin typeface="Lato-Regular"/>
              </a:rPr>
              <a:t>joelho</a:t>
            </a:r>
            <a:r>
              <a:rPr lang="en-US" dirty="0">
                <a:latin typeface="Lato-Regular"/>
              </a:rPr>
              <a:t>.</a:t>
            </a:r>
          </a:p>
          <a:p>
            <a:pPr algn="l"/>
            <a:endParaRPr lang="en-US" dirty="0">
              <a:latin typeface="Lato-Regular"/>
            </a:endParaRPr>
          </a:p>
          <a:p>
            <a:pPr algn="l"/>
            <a:r>
              <a:rPr lang="en-US" dirty="0">
                <a:latin typeface="Lato-Regular"/>
              </a:rPr>
              <a:t>Para </a:t>
            </a:r>
            <a:r>
              <a:rPr lang="en-US" b="1" dirty="0">
                <a:latin typeface="Lato-Regular"/>
              </a:rPr>
              <a:t>BC</a:t>
            </a:r>
            <a:r>
              <a:rPr lang="en-US" dirty="0">
                <a:latin typeface="Lato-Regular"/>
              </a:rPr>
              <a:t> no Ulnar no </a:t>
            </a:r>
            <a:r>
              <a:rPr lang="en-US" dirty="0" err="1">
                <a:latin typeface="Lato-Regular"/>
              </a:rPr>
              <a:t>antebraço</a:t>
            </a:r>
            <a:r>
              <a:rPr lang="en-US" dirty="0">
                <a:latin typeface="Lato-Regular"/>
              </a:rPr>
              <a:t>, </a:t>
            </a:r>
            <a:r>
              <a:rPr lang="en-US" dirty="0" err="1">
                <a:latin typeface="Lato-Regular"/>
              </a:rPr>
              <a:t>afastar</a:t>
            </a:r>
            <a:r>
              <a:rPr lang="en-US" dirty="0">
                <a:latin typeface="Lato-Regular"/>
              </a:rPr>
              <a:t> </a:t>
            </a:r>
            <a:r>
              <a:rPr lang="en-US" dirty="0">
                <a:solidFill>
                  <a:srgbClr val="FF0000"/>
                </a:solidFill>
                <a:latin typeface="Lato-Regular"/>
              </a:rPr>
              <a:t>Martin-Gruber</a:t>
            </a:r>
            <a:endParaRPr lang="pt-BR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1A7AE7-D8A7-4188-B554-861CE69C75B7}"/>
              </a:ext>
            </a:extLst>
          </p:cNvPr>
          <p:cNvSpPr txBox="1"/>
          <p:nvPr/>
        </p:nvSpPr>
        <p:spPr>
          <a:xfrm>
            <a:off x="564541" y="5935164"/>
            <a:ext cx="11366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Lato-Regular"/>
              </a:rPr>
              <a:t>Nota</a:t>
            </a:r>
            <a:r>
              <a:rPr lang="pt-BR" sz="1600" dirty="0">
                <a:latin typeface="Lato-Regular"/>
              </a:rPr>
              <a:t>: ADVANTAGES </a:t>
            </a:r>
            <a:r>
              <a:rPr lang="en-US" sz="1600" dirty="0">
                <a:latin typeface="Lato-Regular"/>
              </a:rPr>
              <a:t>of ELECTRODIAGNOSTIC: </a:t>
            </a:r>
            <a:r>
              <a:rPr lang="en-US" sz="1600" dirty="0">
                <a:solidFill>
                  <a:srgbClr val="FF0000"/>
                </a:solidFill>
                <a:latin typeface="Lato-Regular"/>
              </a:rPr>
              <a:t>LOW BURDEN FOR THE PATIENT</a:t>
            </a:r>
          </a:p>
          <a:p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1" y="1180330"/>
            <a:ext cx="3311898" cy="31914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96B19F1-3A72-48A3-8BE9-E7CE207D07BC}"/>
              </a:ext>
            </a:extLst>
          </p:cNvPr>
          <p:cNvSpPr txBox="1"/>
          <p:nvPr/>
        </p:nvSpPr>
        <p:spPr>
          <a:xfrm>
            <a:off x="8574642" y="4577315"/>
            <a:ext cx="3522283" cy="1200329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DT e BC só aqui não é considerado, pode ser </a:t>
            </a:r>
            <a:r>
              <a:rPr lang="pt-BR" sz="2400" i="1" dirty="0" err="1"/>
              <a:t>entrapment</a:t>
            </a:r>
            <a:endParaRPr lang="pt-BR" sz="2400" i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BDBACBB-1A60-9F8E-8FF0-F0F7AF4868A0}"/>
              </a:ext>
            </a:extLst>
          </p:cNvPr>
          <p:cNvSpPr/>
          <p:nvPr/>
        </p:nvSpPr>
        <p:spPr>
          <a:xfrm>
            <a:off x="8821766" y="2539773"/>
            <a:ext cx="1384184" cy="45300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C9753ED-AF2D-F53C-C186-2FB582F0BD71}"/>
              </a:ext>
            </a:extLst>
          </p:cNvPr>
          <p:cNvCxnSpPr/>
          <p:nvPr/>
        </p:nvCxnSpPr>
        <p:spPr>
          <a:xfrm flipH="1">
            <a:off x="9148194" y="3198297"/>
            <a:ext cx="578840" cy="5737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15CFA44-BD27-741F-2479-365BB8C5CC57}"/>
              </a:ext>
            </a:extLst>
          </p:cNvPr>
          <p:cNvCxnSpPr/>
          <p:nvPr/>
        </p:nvCxnSpPr>
        <p:spPr>
          <a:xfrm>
            <a:off x="8959441" y="3180958"/>
            <a:ext cx="956345" cy="6207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Esquerda 11">
            <a:extLst>
              <a:ext uri="{FF2B5EF4-FFF2-40B4-BE49-F238E27FC236}">
                <a16:creationId xmlns:a16="http://schemas.microsoft.com/office/drawing/2014/main" id="{E8C207ED-CDFC-DDFA-E32D-7E7A86FCEECC}"/>
              </a:ext>
            </a:extLst>
          </p:cNvPr>
          <p:cNvSpPr/>
          <p:nvPr/>
        </p:nvSpPr>
        <p:spPr>
          <a:xfrm>
            <a:off x="7854770" y="2888377"/>
            <a:ext cx="695231" cy="28103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7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96B1DF9-11EB-63D4-45D7-D062D514D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36" t="18605" r="15536" b="34418"/>
          <a:stretch/>
        </p:blipFill>
        <p:spPr>
          <a:xfrm>
            <a:off x="1098958" y="1303629"/>
            <a:ext cx="9555060" cy="2433256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E1B3260-6553-1876-3D8D-56C4546E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75" y="306402"/>
            <a:ext cx="10369493" cy="90161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aconselhada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Guideline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Europeu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C9FDB4B0-718B-0230-9E52-51DC04C4D9B0}"/>
              </a:ext>
            </a:extLst>
          </p:cNvPr>
          <p:cNvSpPr txBox="1">
            <a:spLocks/>
          </p:cNvSpPr>
          <p:nvPr/>
        </p:nvSpPr>
        <p:spPr>
          <a:xfrm>
            <a:off x="643153" y="4002832"/>
            <a:ext cx="10905689" cy="142192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 err="1">
                <a:latin typeface="Lato-Regular"/>
              </a:rPr>
              <a:t>Considerar</a:t>
            </a:r>
            <a:r>
              <a:rPr lang="en-US" sz="2400" dirty="0">
                <a:latin typeface="Lato-Regular"/>
              </a:rPr>
              <a:t> </a:t>
            </a:r>
            <a:r>
              <a:rPr lang="en-US" sz="2400" dirty="0" err="1">
                <a:latin typeface="Lato-Regular"/>
              </a:rPr>
              <a:t>qualquer</a:t>
            </a:r>
            <a:r>
              <a:rPr lang="en-US" sz="2400" dirty="0">
                <a:latin typeface="Lato-Regular"/>
              </a:rPr>
              <a:t> </a:t>
            </a:r>
            <a:r>
              <a:rPr lang="en-US" sz="2400" dirty="0" err="1">
                <a:latin typeface="Lato-Regular"/>
              </a:rPr>
              <a:t>paciente</a:t>
            </a:r>
            <a:r>
              <a:rPr lang="en-US" sz="2400" dirty="0">
                <a:latin typeface="Lato-Regular"/>
              </a:rPr>
              <a:t> com </a:t>
            </a:r>
            <a:r>
              <a:rPr lang="en-US" sz="2400" dirty="0" err="1">
                <a:latin typeface="Lato-Regular"/>
              </a:rPr>
              <a:t>polirradiculoneuropatia</a:t>
            </a:r>
            <a:r>
              <a:rPr lang="en-US" sz="2400" dirty="0">
                <a:latin typeface="Lato-Regular"/>
              </a:rPr>
              <a:t> </a:t>
            </a:r>
            <a:r>
              <a:rPr lang="en-US" sz="2400" dirty="0" err="1">
                <a:latin typeface="Lato-Regular"/>
              </a:rPr>
              <a:t>simétrica</a:t>
            </a:r>
            <a:r>
              <a:rPr lang="en-US" sz="2400" dirty="0">
                <a:latin typeface="Lato-Regular"/>
              </a:rPr>
              <a:t> </a:t>
            </a:r>
            <a:r>
              <a:rPr lang="en-US" sz="2400" dirty="0" err="1">
                <a:latin typeface="Lato-Regular"/>
              </a:rPr>
              <a:t>ou</a:t>
            </a:r>
            <a:r>
              <a:rPr lang="en-US" sz="2400" dirty="0">
                <a:latin typeface="Lato-Regular"/>
              </a:rPr>
              <a:t> multifocal com </a:t>
            </a:r>
            <a:r>
              <a:rPr lang="en-US" sz="2400" dirty="0" err="1">
                <a:latin typeface="Lato-Regular"/>
              </a:rPr>
              <a:t>curso</a:t>
            </a:r>
            <a:r>
              <a:rPr lang="en-US" sz="2400" dirty="0">
                <a:latin typeface="Lato-Regular"/>
              </a:rPr>
              <a:t> </a:t>
            </a:r>
            <a:r>
              <a:rPr lang="en-US" sz="2400" dirty="0" err="1">
                <a:latin typeface="Lato-Regular"/>
              </a:rPr>
              <a:t>progressivo</a:t>
            </a:r>
            <a:r>
              <a:rPr lang="en-US" sz="2400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sz="2400" dirty="0" err="1">
                <a:latin typeface="Lato-Regular"/>
              </a:rPr>
              <a:t>por</a:t>
            </a:r>
            <a:r>
              <a:rPr lang="en-US" sz="2400" dirty="0">
                <a:latin typeface="Lato-Regular"/>
              </a:rPr>
              <a:t> </a:t>
            </a:r>
            <a:r>
              <a:rPr lang="en-US" sz="2400" dirty="0" err="1">
                <a:latin typeface="Lato-Regular"/>
              </a:rPr>
              <a:t>mais</a:t>
            </a:r>
            <a:r>
              <a:rPr lang="en-US" sz="2400" dirty="0">
                <a:latin typeface="Lato-Regular"/>
              </a:rPr>
              <a:t> de </a:t>
            </a:r>
            <a:r>
              <a:rPr lang="en-US" sz="2400" dirty="0">
                <a:solidFill>
                  <a:srgbClr val="FF0000"/>
                </a:solidFill>
                <a:latin typeface="Lato-Regular"/>
              </a:rPr>
              <a:t>8 Semanas</a:t>
            </a:r>
            <a:r>
              <a:rPr lang="en-US" sz="2400" dirty="0">
                <a:latin typeface="Lato-Regular"/>
              </a:rPr>
              <a:t>, </a:t>
            </a:r>
            <a:r>
              <a:rPr lang="en-US" sz="2400" dirty="0" err="1">
                <a:latin typeface="Lato-Regular"/>
              </a:rPr>
              <a:t>remitente</a:t>
            </a:r>
            <a:r>
              <a:rPr lang="en-US" sz="2400" dirty="0">
                <a:latin typeface="Lato-Regular"/>
              </a:rPr>
              <a:t> e </a:t>
            </a:r>
            <a:r>
              <a:rPr lang="en-US" sz="2400" dirty="0" err="1">
                <a:latin typeface="Lato-Regular"/>
              </a:rPr>
              <a:t>recorrente</a:t>
            </a:r>
            <a:r>
              <a:rPr lang="en-US" sz="2400" dirty="0">
                <a:latin typeface="Lato-Regular"/>
              </a:rPr>
              <a:t>, com </a:t>
            </a:r>
            <a:r>
              <a:rPr lang="en-US" sz="2400" dirty="0" err="1">
                <a:solidFill>
                  <a:srgbClr val="FF0000"/>
                </a:solidFill>
                <a:latin typeface="Lato-Regular"/>
              </a:rPr>
              <a:t>sintomas</a:t>
            </a:r>
            <a:r>
              <a:rPr lang="en-US" sz="2400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Lato-Regular"/>
              </a:rPr>
              <a:t>sensitivos</a:t>
            </a:r>
            <a:r>
              <a:rPr lang="en-US" sz="2400" dirty="0">
                <a:latin typeface="Lato-Regular"/>
              </a:rPr>
              <a:t>, </a:t>
            </a:r>
            <a:r>
              <a:rPr lang="en-US" sz="2400" dirty="0" err="1">
                <a:latin typeface="Lato-Regular"/>
              </a:rPr>
              <a:t>fraqueza</a:t>
            </a:r>
            <a:r>
              <a:rPr lang="en-US" sz="2400" dirty="0">
                <a:latin typeface="Lato-Regular"/>
              </a:rPr>
              <a:t> proximal, </a:t>
            </a:r>
            <a:r>
              <a:rPr lang="en-US" sz="2400" dirty="0" err="1">
                <a:solidFill>
                  <a:srgbClr val="FF0000"/>
                </a:solidFill>
                <a:latin typeface="Lato-Regular"/>
              </a:rPr>
              <a:t>arreflexia</a:t>
            </a:r>
            <a:r>
              <a:rPr lang="en-US" sz="2400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Lato-Regular"/>
              </a:rPr>
              <a:t>sem</a:t>
            </a:r>
            <a:r>
              <a:rPr lang="en-US" sz="2400" dirty="0">
                <a:solidFill>
                  <a:srgbClr val="FF0000"/>
                </a:solidFill>
                <a:latin typeface="Lato-Regular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Lato-Regular"/>
              </a:rPr>
              <a:t>atrofia</a:t>
            </a:r>
            <a:r>
              <a:rPr lang="en-US" sz="2400" dirty="0">
                <a:latin typeface="Lato-Regular"/>
              </a:rPr>
              <a:t>, </a:t>
            </a:r>
            <a:r>
              <a:rPr lang="en-US" sz="2400" dirty="0" err="1">
                <a:latin typeface="Lato-Regular"/>
              </a:rPr>
              <a:t>perda</a:t>
            </a:r>
            <a:r>
              <a:rPr lang="en-US" sz="2400" dirty="0">
                <a:latin typeface="Lato-Regular"/>
              </a:rPr>
              <a:t> da  </a:t>
            </a:r>
            <a:r>
              <a:rPr lang="en-US" sz="2400" dirty="0" err="1">
                <a:solidFill>
                  <a:srgbClr val="FF0000"/>
                </a:solidFill>
                <a:latin typeface="Lato-Regular"/>
              </a:rPr>
              <a:t>sensibilidade</a:t>
            </a:r>
            <a:r>
              <a:rPr lang="en-US" sz="2400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Lato-Regular"/>
              </a:rPr>
              <a:t>vibratoria</a:t>
            </a:r>
            <a:r>
              <a:rPr lang="en-US" sz="2400" dirty="0">
                <a:solidFill>
                  <a:srgbClr val="FF0000"/>
                </a:solidFill>
                <a:latin typeface="Lato-Regular"/>
              </a:rPr>
              <a:t> </a:t>
            </a:r>
            <a:r>
              <a:rPr lang="en-US" sz="2400" dirty="0" err="1">
                <a:latin typeface="Lato-Regular"/>
              </a:rPr>
              <a:t>ou</a:t>
            </a:r>
            <a:r>
              <a:rPr lang="en-US" sz="2400" dirty="0">
                <a:latin typeface="Lato-Regular"/>
              </a:rPr>
              <a:t> </a:t>
            </a:r>
            <a:r>
              <a:rPr lang="en-US" sz="2400" dirty="0" err="1">
                <a:latin typeface="Lato-Regular"/>
              </a:rPr>
              <a:t>perda</a:t>
            </a:r>
            <a:r>
              <a:rPr lang="en-US" sz="2400" dirty="0">
                <a:latin typeface="Lato-Regular"/>
              </a:rPr>
              <a:t> da </a:t>
            </a:r>
            <a:r>
              <a:rPr lang="en-US" sz="2400" dirty="0" err="1">
                <a:latin typeface="Lato-Regular"/>
              </a:rPr>
              <a:t>sensação</a:t>
            </a:r>
            <a:r>
              <a:rPr lang="en-US" sz="2400" dirty="0">
                <a:latin typeface="Lato-Regular"/>
              </a:rPr>
              <a:t> de </a:t>
            </a:r>
            <a:r>
              <a:rPr lang="pt-BR" sz="2400" dirty="0">
                <a:latin typeface="Lato-Regular"/>
              </a:rPr>
              <a:t>posição articular</a:t>
            </a:r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1ED94C-990F-2071-A1B4-1AE2B61E7C56}"/>
              </a:ext>
            </a:extLst>
          </p:cNvPr>
          <p:cNvSpPr txBox="1"/>
          <p:nvPr/>
        </p:nvSpPr>
        <p:spPr>
          <a:xfrm>
            <a:off x="378899" y="5690707"/>
            <a:ext cx="1143419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Gill Sans"/>
              </a:rPr>
              <a:t>GUIDELINE </a:t>
            </a:r>
            <a:r>
              <a:rPr lang="en-US" b="1" dirty="0" err="1">
                <a:solidFill>
                  <a:srgbClr val="000000"/>
                </a:solidFill>
                <a:latin typeface="Gill Sans"/>
              </a:rPr>
              <a:t>revisitado</a:t>
            </a:r>
            <a:r>
              <a:rPr lang="en-US" dirty="0">
                <a:solidFill>
                  <a:srgbClr val="000000"/>
                </a:solidFill>
                <a:latin typeface="Gill Sans"/>
              </a:rPr>
              <a:t>: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Gill Sans"/>
              </a:rPr>
              <a:t>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Gill Sans"/>
              </a:rPr>
              <a:t> van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Gill Sans"/>
              </a:rPr>
              <a:t>Doorn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Gill Sans"/>
              </a:rPr>
              <a:t> IV et al.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Gill Sans"/>
              </a:rPr>
              <a:t>Challenges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Gill Sans"/>
              </a:rPr>
              <a:t> in the Early Diagnosis and Treatment of Chronic Inflammatory Demyelinating Polyradiculoneuropathy in Adults: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Gill Sans"/>
              </a:rPr>
              <a:t>Current Perspectives</a:t>
            </a:r>
            <a:r>
              <a:rPr lang="en-US" sz="1800" b="0" i="0" u="none" strike="noStrike" baseline="0" dirty="0">
                <a:latin typeface="Gill Sans"/>
              </a:rPr>
              <a:t>.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Gill Sans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Gill Sans"/>
              </a:rPr>
              <a:t>Therapeutics and Clinical Risk Management,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Gill Sans"/>
              </a:rPr>
              <a:t>2024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9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893A9-2713-A684-88D0-94BF6D33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287858"/>
            <a:ext cx="10515600" cy="942789"/>
          </a:xfrm>
        </p:spPr>
        <p:txBody>
          <a:bodyPr/>
          <a:lstStyle/>
          <a:p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Critérios de condução nervosa sensitiva</a:t>
            </a:r>
            <a:endParaRPr lang="pt-BR" dirty="0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8125CAE5-42C4-7C43-2328-E81216C0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45" y="1457522"/>
            <a:ext cx="10515600" cy="4375693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pt-BR" sz="2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CIDP/PIDC típica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Anormalidades de condução sensitiva (latência distal prolongada, ou amplitude </a:t>
            </a:r>
            <a:r>
              <a:rPr lang="pt-B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reduzida ou velocidade de condução lenta fora dos limites normais) </a:t>
            </a:r>
            <a:r>
              <a:rPr lang="pt-B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dois nervos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(exceto na </a:t>
            </a:r>
            <a:r>
              <a:rPr lang="pt-BR" sz="2800" b="1" dirty="0"/>
              <a:t>CIDP </a:t>
            </a:r>
            <a:r>
              <a:rPr lang="pt-BR" sz="2800" b="1" dirty="0">
                <a:solidFill>
                  <a:schemeClr val="tx1"/>
                </a:solidFill>
              </a:rPr>
              <a:t>Motora</a:t>
            </a:r>
            <a:r>
              <a:rPr lang="pt-BR" sz="2800" dirty="0">
                <a:solidFill>
                  <a:schemeClr val="tx1"/>
                </a:solidFill>
              </a:rPr>
              <a:t>)</a:t>
            </a:r>
            <a:endParaRPr lang="pt-BR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sensitiva </a:t>
            </a:r>
            <a:r>
              <a:rPr lang="pt-B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&lt;80%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LIN (para amplitude do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&gt;80% do LIN) ou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&lt;70%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LIN (para amplitude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&lt;80% do LIN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em pelo menos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nervos (nervo </a:t>
            </a:r>
            <a:r>
              <a:rPr lang="pt-B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mediano, ulnar, radial, </a:t>
            </a:r>
            <a:r>
              <a:rPr lang="pt-BR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sural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2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CIDP/PIDC possível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Alteração em um nervo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611CDF-98D7-0EC8-42FC-01BF979B2FC0}"/>
              </a:ext>
            </a:extLst>
          </p:cNvPr>
          <p:cNvSpPr txBox="1"/>
          <p:nvPr/>
        </p:nvSpPr>
        <p:spPr>
          <a:xfrm>
            <a:off x="838200" y="5739146"/>
            <a:ext cx="10067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1" dirty="0">
              <a:latin typeface="Lato-Regular"/>
            </a:endParaRPr>
          </a:p>
          <a:p>
            <a:pPr algn="r"/>
            <a:r>
              <a:rPr lang="en-US" sz="1600" b="1" dirty="0">
                <a:latin typeface="Lato-Regular"/>
              </a:rPr>
              <a:t>Note:</a:t>
            </a:r>
            <a:r>
              <a:rPr lang="en-US" sz="1600" dirty="0">
                <a:latin typeface="Lato-Regular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Lato-Regular"/>
              </a:rPr>
              <a:t>Skin temperature should be maintained to at least </a:t>
            </a:r>
            <a:r>
              <a:rPr lang="en-US" sz="1600" b="1" dirty="0">
                <a:solidFill>
                  <a:srgbClr val="FF0000"/>
                </a:solidFill>
                <a:latin typeface="Lato-Regular"/>
              </a:rPr>
              <a:t>33°C</a:t>
            </a:r>
            <a:endParaRPr lang="pt-BR" sz="1600" dirty="0">
              <a:solidFill>
                <a:srgbClr val="FF0000"/>
              </a:solidFill>
            </a:endParaRP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2742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E41EA-7C02-C570-0423-F190F3FA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50"/>
            <a:ext cx="10515600" cy="977455"/>
          </a:xfrm>
        </p:spPr>
        <p:txBody>
          <a:bodyPr>
            <a:normAutofit/>
          </a:bodyPr>
          <a:lstStyle/>
          <a:p>
            <a:r>
              <a:rPr lang="pt-BR" sz="3600" b="1" dirty="0"/>
              <a:t>PICO 2 (RESPOSTA AO TRATAMENTO)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B9A105-2317-FA51-2C72-37B190D3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502906"/>
            <a:ext cx="10515600" cy="430355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Considerou </a:t>
            </a:r>
            <a:r>
              <a:rPr lang="pt-BR" sz="19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boas práticas </a:t>
            </a: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 objetiva ao tratamento com agentes imunomoduladores (</a:t>
            </a:r>
            <a:r>
              <a:rPr lang="pt-BR" sz="19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IVIg</a:t>
            </a: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*, </a:t>
            </a:r>
            <a:r>
              <a:rPr lang="pt-BR" sz="19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plasmaférese</a:t>
            </a: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9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corticosteróides</a:t>
            </a: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apoiam o diagnóstico clínico de CIPD/PIDC em pacientes  </a:t>
            </a:r>
            <a:r>
              <a:rPr lang="pt-BR" sz="19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 possível </a:t>
            </a:r>
          </a:p>
          <a:p>
            <a:pPr>
              <a:spcAft>
                <a:spcPts val="800"/>
              </a:spcAft>
            </a:pPr>
            <a:endParaRPr lang="pt-BR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resposta ao tratamento em </a:t>
            </a:r>
            <a:r>
              <a:rPr lang="pt-BR" sz="19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 menos  uma </a:t>
            </a: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ABAIXO: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Rasch-built Overall Disability Scale (I-RODS), Neurology, 2011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de incapacidade INCAT</a:t>
            </a: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Pontuação da soma MRC;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Força de preensão</a:t>
            </a: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(Vigorímetro Martin/ Dinamômetro de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preensão manual Jamar)</a:t>
            </a:r>
          </a:p>
          <a:p>
            <a:pPr>
              <a:spcAft>
                <a:spcPts val="800"/>
              </a:spcAft>
            </a:pPr>
            <a:endParaRPr lang="pt-BR" sz="19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9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falta de melhora após o tratamento não exclui a CIDP/ PIDC</a:t>
            </a:r>
          </a:p>
          <a:p>
            <a:pPr marL="0" indent="0">
              <a:buNone/>
            </a:pPr>
            <a:endParaRPr lang="pt-BR" sz="19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5A2229-0FCE-5B2C-B9BA-AC8E89469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43039" r="16466" b="14486"/>
          <a:stretch/>
        </p:blipFill>
        <p:spPr>
          <a:xfrm>
            <a:off x="7751137" y="2111677"/>
            <a:ext cx="3602665" cy="31889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59452F5-1CF9-AC7A-8901-91B5E408B20D}"/>
              </a:ext>
            </a:extLst>
          </p:cNvPr>
          <p:cNvSpPr txBox="1"/>
          <p:nvPr/>
        </p:nvSpPr>
        <p:spPr>
          <a:xfrm>
            <a:off x="779477" y="6112986"/>
            <a:ext cx="10780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Em </a:t>
            </a:r>
            <a:r>
              <a:rPr lang="pt-BR" sz="2000" b="1" dirty="0">
                <a:solidFill>
                  <a:srgbClr val="FF0000"/>
                </a:solidFill>
              </a:rPr>
              <a:t>MH</a:t>
            </a:r>
            <a:r>
              <a:rPr lang="pt-BR" dirty="0"/>
              <a:t>: Lehman et </a:t>
            </a:r>
            <a:r>
              <a:rPr lang="pt-BR" dirty="0" err="1"/>
              <a:t>all</a:t>
            </a:r>
            <a:r>
              <a:rPr lang="pt-BR" dirty="0"/>
              <a:t>. Avaliação Neurológica Simplificada. Belo Horizonte, ALM </a:t>
            </a:r>
            <a:r>
              <a:rPr lang="pt-BR" dirty="0" err="1"/>
              <a:t>International</a:t>
            </a:r>
            <a:r>
              <a:rPr lang="pt-BR" dirty="0"/>
              <a:t>, 1997 </a:t>
            </a:r>
            <a:endParaRPr lang="pt-BR" b="1" dirty="0"/>
          </a:p>
          <a:p>
            <a:endParaRPr lang="pt-BR" sz="14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396B1ED-BDBE-4AD9-BD7F-AD44CB34D2DD}"/>
              </a:ext>
            </a:extLst>
          </p:cNvPr>
          <p:cNvSpPr/>
          <p:nvPr/>
        </p:nvSpPr>
        <p:spPr>
          <a:xfrm>
            <a:off x="151002" y="2228639"/>
            <a:ext cx="8065535" cy="2732717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0C29463-1CCC-4FF9-8460-64C9E9BB3E89}"/>
              </a:ext>
            </a:extLst>
          </p:cNvPr>
          <p:cNvCxnSpPr/>
          <p:nvPr/>
        </p:nvCxnSpPr>
        <p:spPr>
          <a:xfrm>
            <a:off x="4036423" y="3775166"/>
            <a:ext cx="45981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6CC7E7-A998-21CB-FA2A-0F6B128F0747}"/>
              </a:ext>
            </a:extLst>
          </p:cNvPr>
          <p:cNvSpPr txBox="1"/>
          <p:nvPr/>
        </p:nvSpPr>
        <p:spPr>
          <a:xfrm>
            <a:off x="7751137" y="5267885"/>
            <a:ext cx="360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MCR é menos adequado para as formais distais, </a:t>
            </a:r>
            <a:r>
              <a:rPr lang="pt-BR" b="1" dirty="0"/>
              <a:t>van </a:t>
            </a:r>
            <a:r>
              <a:rPr lang="pt-BR" b="1" dirty="0" err="1"/>
              <a:t>Door</a:t>
            </a:r>
            <a:r>
              <a:rPr lang="pt-BR" b="1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394775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097E5-6686-07EC-2382-1C5F286D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538"/>
            <a:ext cx="10515600" cy="672191"/>
          </a:xfrm>
        </p:spPr>
        <p:txBody>
          <a:bodyPr>
            <a:normAutofit/>
          </a:bodyPr>
          <a:lstStyle/>
          <a:p>
            <a:r>
              <a:rPr lang="pt-BR" sz="3600" b="1" dirty="0"/>
              <a:t>PICO 3 (IMAGEM) - ultrassom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F7EF75-15AF-1BD9-3800-5FF55A99B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533" y="1510020"/>
            <a:ext cx="10515600" cy="471974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pt-BR" sz="2667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 prática</a:t>
            </a: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não usar US em pacientes com CIDP/PIDC típica, exceto em </a:t>
            </a:r>
            <a:r>
              <a:rPr lang="pt-BR" sz="2667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 possível</a:t>
            </a: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endParaRPr lang="pt-BR" sz="26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diagnóstico de CIDP/PIDC pode ser mais provável se houver aumento do nervo em pelo menos </a:t>
            </a:r>
            <a:r>
              <a:rPr lang="pt-BR" sz="2667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dois locais nos segmentos </a:t>
            </a: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nervo MEDIANO </a:t>
            </a:r>
            <a:r>
              <a:rPr lang="pt-BR" sz="2667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proximal e/ou plexo braquial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t-BR" sz="21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Atualmente não há evidências que apoiem a ultrassonografia em pediatria. </a:t>
            </a:r>
          </a:p>
          <a:p>
            <a:pPr marL="0" indent="0">
              <a:spcAft>
                <a:spcPts val="800"/>
              </a:spcAft>
              <a:buNone/>
            </a:pPr>
            <a:endParaRPr lang="en-US" sz="2300" dirty="0">
              <a:solidFill>
                <a:srgbClr val="FF0000"/>
              </a:solidFill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300" dirty="0"/>
              <a:t>Ultrasound is a</a:t>
            </a:r>
            <a:r>
              <a:rPr lang="en-US" sz="2300" dirty="0">
                <a:solidFill>
                  <a:srgbClr val="FF0000"/>
                </a:solidFill>
              </a:rPr>
              <a:t> low-cost, widely available</a:t>
            </a:r>
            <a:r>
              <a:rPr lang="en-US" sz="2300" dirty="0"/>
              <a:t>, non-invasive with </a:t>
            </a:r>
            <a:r>
              <a:rPr lang="en-US" sz="2300" dirty="0">
                <a:solidFill>
                  <a:srgbClr val="FF0000"/>
                </a:solidFill>
              </a:rPr>
              <a:t>moderate accuracy</a:t>
            </a:r>
            <a:endParaRPr lang="pt-BR" sz="23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9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BD4ED99-B456-395E-A9E9-6FAF32CACD26}"/>
              </a:ext>
            </a:extLst>
          </p:cNvPr>
          <p:cNvSpPr/>
          <p:nvPr/>
        </p:nvSpPr>
        <p:spPr>
          <a:xfrm>
            <a:off x="2793534" y="1476465"/>
            <a:ext cx="653305" cy="39169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3852943-2035-A242-4E24-5CBD4CD64669}"/>
              </a:ext>
            </a:extLst>
          </p:cNvPr>
          <p:cNvSpPr/>
          <p:nvPr/>
        </p:nvSpPr>
        <p:spPr>
          <a:xfrm>
            <a:off x="2793534" y="4506289"/>
            <a:ext cx="653305" cy="39169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04339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46B1A-E416-4306-903F-559D4893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Nervo espessado focal ou assimetricamente a ao US de alta resolução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00A2E2-16C1-41BC-9D15-2CB97C0DBB52}"/>
              </a:ext>
            </a:extLst>
          </p:cNvPr>
          <p:cNvSpPr txBox="1"/>
          <p:nvPr/>
        </p:nvSpPr>
        <p:spPr>
          <a:xfrm>
            <a:off x="496300" y="4965459"/>
            <a:ext cx="433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nervo digital espessado 5X &gt; no lado radial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Moreira AL. 2021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F3412C-4216-4D45-8319-1F70C946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3" y="1915402"/>
            <a:ext cx="2835319" cy="28579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D87A15D-69A8-4798-A27F-09CDDE2B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99" y="1915402"/>
            <a:ext cx="2657052" cy="285793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BB3159-69EB-43FF-BCE5-AE298C5F438C}"/>
              </a:ext>
            </a:extLst>
          </p:cNvPr>
          <p:cNvSpPr txBox="1"/>
          <p:nvPr/>
        </p:nvSpPr>
        <p:spPr>
          <a:xfrm>
            <a:off x="5052562" y="4976991"/>
            <a:ext cx="3338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Ulnar E: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0,20 cm</a:t>
            </a:r>
            <a:r>
              <a:rPr lang="pt-BR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Sem vascularização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2EA0F-2597-4DEA-AD49-DA8B88C94017}"/>
              </a:ext>
            </a:extLst>
          </p:cNvPr>
          <p:cNvSpPr txBox="1"/>
          <p:nvPr/>
        </p:nvSpPr>
        <p:spPr>
          <a:xfrm>
            <a:off x="8390701" y="5211680"/>
            <a:ext cx="330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Ulnar D: 0,10 cm</a:t>
            </a:r>
            <a:r>
              <a:rPr lang="pt-B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945414-544F-4A7A-9125-5D818EA6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1915403"/>
            <a:ext cx="4336331" cy="28579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9A2482C-6633-4B9C-A343-5219B27F2371}"/>
              </a:ext>
            </a:extLst>
          </p:cNvPr>
          <p:cNvSpPr txBox="1"/>
          <p:nvPr/>
        </p:nvSpPr>
        <p:spPr>
          <a:xfrm>
            <a:off x="224629" y="5969655"/>
            <a:ext cx="1154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Moreira AL.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Eletroneuromiografia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Ultrassonografia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Hanseníase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Hansen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Centro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hanseníase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2021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https://youtu.be/Tf9QppOhGnI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59E9AFB-FDBF-57C6-A103-A5C8E22CBD8D}"/>
              </a:ext>
            </a:extLst>
          </p:cNvPr>
          <p:cNvCxnSpPr>
            <a:cxnSpLocks/>
          </p:cNvCxnSpPr>
          <p:nvPr/>
        </p:nvCxnSpPr>
        <p:spPr>
          <a:xfrm>
            <a:off x="5550408" y="2487168"/>
            <a:ext cx="2011680" cy="200253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4D31B9A-9639-CAC6-4DA9-415D3E41C77B}"/>
              </a:ext>
            </a:extLst>
          </p:cNvPr>
          <p:cNvCxnSpPr>
            <a:cxnSpLocks/>
          </p:cNvCxnSpPr>
          <p:nvPr/>
        </p:nvCxnSpPr>
        <p:spPr>
          <a:xfrm flipH="1">
            <a:off x="5760720" y="2679192"/>
            <a:ext cx="1956816" cy="17099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92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B370F-8B31-416E-9BBA-578B4B60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165" y="279241"/>
            <a:ext cx="9465745" cy="882352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NCS</a:t>
            </a:r>
            <a:r>
              <a:rPr lang="pt-BR" sz="2800" dirty="0">
                <a:solidFill>
                  <a:srgbClr val="FF0000"/>
                </a:solidFill>
              </a:rPr>
              <a:t> Temporal </a:t>
            </a:r>
            <a:r>
              <a:rPr lang="pt-BR" sz="2800" dirty="0" err="1">
                <a:solidFill>
                  <a:srgbClr val="FF0000"/>
                </a:solidFill>
              </a:rPr>
              <a:t>Dispersion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X </a:t>
            </a:r>
            <a:r>
              <a:rPr lang="pt-BR" sz="2800" b="1" dirty="0">
                <a:solidFill>
                  <a:schemeClr val="tx1"/>
                </a:solidFill>
              </a:rPr>
              <a:t>US</a:t>
            </a:r>
            <a:r>
              <a:rPr lang="pt-BR" sz="2800" dirty="0"/>
              <a:t>  </a:t>
            </a:r>
            <a:r>
              <a:rPr lang="pt-BR" sz="2800" dirty="0">
                <a:solidFill>
                  <a:srgbClr val="FF0000"/>
                </a:solidFill>
              </a:rPr>
              <a:t>Doppler </a:t>
            </a:r>
            <a:r>
              <a:rPr lang="pt-BR" sz="2800" dirty="0">
                <a:solidFill>
                  <a:schemeClr val="tx1"/>
                </a:solidFill>
              </a:rPr>
              <a:t>em nossa neuropatia inflamatória mais prevalente 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DC070AD-735A-4EAD-BCE3-0371998D8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6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3413" y="1374285"/>
            <a:ext cx="3702863" cy="19980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DA612DDF-57EA-4D93-B051-0E8E62359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003477"/>
              </p:ext>
            </p:extLst>
          </p:nvPr>
        </p:nvGraphicFramePr>
        <p:xfrm>
          <a:off x="2534883" y="3602763"/>
          <a:ext cx="6435583" cy="219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96FF8DF-D10A-4F86-9F75-F2172CFBCD49}"/>
              </a:ext>
            </a:extLst>
          </p:cNvPr>
          <p:cNvSpPr txBox="1"/>
          <p:nvPr/>
        </p:nvSpPr>
        <p:spPr>
          <a:xfrm>
            <a:off x="867785" y="6011662"/>
            <a:ext cx="10456433" cy="46166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 sz="3700"/>
            </a:pPr>
            <a:r>
              <a:rPr lang="pt-BR" sz="1200" dirty="0"/>
              <a:t>Akita J, Miller LHG, De Mello FMC, Barreto JA, Moreira AL, Kirchner DR; Garbino JA.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Neurophysiologic and ultrasonographic study with doppler in </a:t>
            </a:r>
            <a:r>
              <a:rPr lang="en-US" sz="1200" b="1" dirty="0">
                <a:solidFill>
                  <a:srgbClr val="FF0000"/>
                </a:solidFill>
              </a:rPr>
              <a:t>leprosy neuropathy</a:t>
            </a:r>
            <a:r>
              <a:rPr lang="en-US" sz="1200" dirty="0"/>
              <a:t>. In: </a:t>
            </a:r>
            <a:r>
              <a:rPr lang="pt-BR" sz="1200" dirty="0"/>
              <a:t>XXVIII Congresso Brasileiro de Neurologia</a:t>
            </a:r>
            <a:r>
              <a:rPr lang="en-US" sz="1200" dirty="0"/>
              <a:t>, São Paulo/SP, 2018</a:t>
            </a:r>
            <a:endParaRPr lang="pt-BR" sz="4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5E3F83-AC31-475F-9036-9C56158660C2}"/>
              </a:ext>
            </a:extLst>
          </p:cNvPr>
          <p:cNvSpPr txBox="1"/>
          <p:nvPr/>
        </p:nvSpPr>
        <p:spPr>
          <a:xfrm>
            <a:off x="5945704" y="2182744"/>
            <a:ext cx="36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X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5F2974C-D558-4D99-BC80-239ECFEF6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28" y="1380057"/>
            <a:ext cx="3587590" cy="199226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222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E5FC5B-D542-CE59-E9B1-EDB9FA93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1043640"/>
            <a:ext cx="7198240" cy="502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5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oas práticas</a:t>
            </a:r>
            <a:r>
              <a:rPr lang="pt-BR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</a:t>
            </a:r>
            <a:r>
              <a:rPr lang="pt-BR" sz="18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CIDP/PIDC típica, exceto em </a:t>
            </a:r>
            <a:r>
              <a:rPr lang="pt-BR" sz="1867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 possível</a:t>
            </a:r>
            <a:r>
              <a:rPr lang="pt-BR" sz="18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CIDP/PIDC</a:t>
            </a: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 ser mais provável se houver aumento e/ou aumento da intensidade do sinal da(s) </a:t>
            </a:r>
            <a:r>
              <a:rPr lang="pt-BR" sz="18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raiz(es) nervosa(s)</a:t>
            </a:r>
          </a:p>
          <a:p>
            <a:pPr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t-BR" sz="18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CIDP possível</a:t>
            </a: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SEM características </a:t>
            </a:r>
            <a:r>
              <a:rPr lang="pt-BR" sz="18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laboratoriais/clínicas que sugiram outras doenças</a:t>
            </a: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como neuropatia paraproteinêmica IgM (especialmente com anticorpos </a:t>
            </a:r>
            <a:r>
              <a:rPr lang="pt-BR" sz="18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anti-MAG</a:t>
            </a: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proteína M (POEMS), </a:t>
            </a:r>
            <a:r>
              <a:rPr lang="pt-BR" sz="18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radiculoplexopatia</a:t>
            </a: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diabética, neuropatia amilóide, amiotrofia nevrálgica</a:t>
            </a:r>
            <a:r>
              <a:rPr lang="pt-BR" sz="18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lepra</a:t>
            </a: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neurofibromatose ou </a:t>
            </a:r>
            <a:r>
              <a:rPr lang="pt-BR" sz="18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neurolinfomatose</a:t>
            </a:r>
            <a:endParaRPr lang="pt-BR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pt-BR" sz="16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pt-BR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Atualmente não há evidências que apoiem a RNM em pediatria</a:t>
            </a:r>
            <a:endParaRPr lang="pt-BR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pt-BR" sz="16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pt-BR" sz="15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pt-BR" sz="15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A5065E3-9D02-1BCC-4512-39CFB9BF033A}"/>
              </a:ext>
            </a:extLst>
          </p:cNvPr>
          <p:cNvSpPr/>
          <p:nvPr/>
        </p:nvSpPr>
        <p:spPr>
          <a:xfrm>
            <a:off x="2085033" y="1393890"/>
            <a:ext cx="584791" cy="4009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2D90BA0-CA6B-6304-7E61-C26DCC29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450"/>
            <a:ext cx="10515600" cy="672191"/>
          </a:xfrm>
        </p:spPr>
        <p:txBody>
          <a:bodyPr>
            <a:normAutofit/>
          </a:bodyPr>
          <a:lstStyle/>
          <a:p>
            <a:r>
              <a:rPr lang="pt-BR" sz="3600" b="1" dirty="0"/>
              <a:t>PICO 3 (IMAGEM) - RNM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AC26E-DBC5-6116-5A0C-74D829E08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5" t="31958" r="30570" b="21274"/>
          <a:stretch/>
        </p:blipFill>
        <p:spPr>
          <a:xfrm>
            <a:off x="8112153" y="707545"/>
            <a:ext cx="3387123" cy="270038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AF89B53-3B08-589D-84E6-2A1A39026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42" t="23087" r="31563" b="24500"/>
          <a:stretch/>
        </p:blipFill>
        <p:spPr>
          <a:xfrm>
            <a:off x="8112153" y="3554440"/>
            <a:ext cx="3387121" cy="2835371"/>
          </a:xfrm>
          <a:prstGeom prst="rect">
            <a:avLst/>
          </a:prstGeom>
        </p:spPr>
      </p:pic>
      <p:sp>
        <p:nvSpPr>
          <p:cNvPr id="7" name="Chave Esquerda 6">
            <a:extLst>
              <a:ext uri="{FF2B5EF4-FFF2-40B4-BE49-F238E27FC236}">
                <a16:creationId xmlns:a16="http://schemas.microsoft.com/office/drawing/2014/main" id="{96E69D81-9C0A-F142-0A2B-B8150B76A05C}"/>
              </a:ext>
            </a:extLst>
          </p:cNvPr>
          <p:cNvSpPr/>
          <p:nvPr/>
        </p:nvSpPr>
        <p:spPr>
          <a:xfrm>
            <a:off x="7334416" y="1043640"/>
            <a:ext cx="584791" cy="315085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62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501B-3DBA-E098-4E45-F7527B6A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52" y="532700"/>
            <a:ext cx="10882139" cy="927291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PICO 4 (</a:t>
            </a:r>
            <a:r>
              <a:rPr lang="pt-BR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DO </a:t>
            </a:r>
            <a:r>
              <a:rPr lang="pt-BR" sz="40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LCR</a:t>
            </a:r>
            <a:r>
              <a:rPr lang="pt-BR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SENSIBILIDADE DE 42%-77%)</a:t>
            </a:r>
            <a:br>
              <a:rPr lang="pt-BR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953B4C-2590-5145-49F5-FBE658DE7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690689"/>
            <a:ext cx="10515600" cy="463461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pt-BR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 prática  </a:t>
            </a:r>
            <a:r>
              <a:rPr lang="pt-B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  realizar a análise do LCR </a:t>
            </a:r>
            <a:r>
              <a:rPr lang="pt-BR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critérios de </a:t>
            </a:r>
            <a:r>
              <a:rPr lang="pt-BR" sz="2133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CIDP/ PIDC típica</a:t>
            </a:r>
            <a:r>
              <a:rPr lang="pt-BR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para </a:t>
            </a:r>
            <a:r>
              <a:rPr lang="pt-BR" sz="22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excluir outros diagnósticos </a:t>
            </a:r>
            <a:r>
              <a:rPr lang="pt-BR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apoiar o diagnóstico de CIDP/PIDC nos seguintes circunstâncias: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Pacientes que preencham os critérios para </a:t>
            </a:r>
            <a:r>
              <a:rPr lang="pt-BR" sz="2667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CIDP/ PIDC possível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casos de início agudo ou subagudo, </a:t>
            </a:r>
            <a:r>
              <a:rPr lang="pt-BR" sz="2667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G-B?</a:t>
            </a:r>
            <a:endParaRPr lang="pt-BR" sz="26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Quando houver suspeita de </a:t>
            </a:r>
            <a:r>
              <a:rPr lang="pt-BR" sz="2667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etiologia infecciosa ou neoplásica</a:t>
            </a:r>
            <a:endParaRPr lang="pt-BR" sz="26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</a:t>
            </a:r>
            <a:r>
              <a:rPr lang="pt-BR" sz="2667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 no LCR normais</a:t>
            </a: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podem induzir </a:t>
            </a:r>
            <a:r>
              <a:rPr lang="pt-BR" sz="2667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dúvidas desnecessárias </a:t>
            </a: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o diagnóstico, na </a:t>
            </a:r>
            <a:r>
              <a:rPr lang="pt-BR" sz="2667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 multifocal </a:t>
            </a:r>
            <a:r>
              <a:rPr lang="pt-BR" sz="26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p.ex.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t-BR" sz="26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B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solidFill>
                  <a:srgbClr val="FF0000"/>
                </a:solidFill>
              </a:rPr>
              <a:t>Valor referencia </a:t>
            </a:r>
            <a:r>
              <a:rPr lang="pt-BR" sz="1600" b="1" dirty="0">
                <a:solidFill>
                  <a:srgbClr val="FF0000"/>
                </a:solidFill>
              </a:rPr>
              <a:t>&gt; 0.5 g/L; 50mg/</a:t>
            </a:r>
            <a:r>
              <a:rPr lang="pt-BR" sz="1600" b="1" dirty="0" err="1">
                <a:solidFill>
                  <a:srgbClr val="FF0000"/>
                </a:solidFill>
              </a:rPr>
              <a:t>dL</a:t>
            </a:r>
            <a:r>
              <a:rPr lang="pt-BR" sz="1600" dirty="0">
                <a:solidFill>
                  <a:srgbClr val="FF0000"/>
                </a:solidFill>
              </a:rPr>
              <a:t>. </a:t>
            </a:r>
            <a:r>
              <a:rPr lang="pt-BR" sz="1600" dirty="0"/>
              <a:t>C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autela  com a elevação da proteína no LCR na  </a:t>
            </a:r>
            <a:r>
              <a:rPr lang="pt-BR" sz="16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diabetes, neuropatias desmielinizantes hereditárias 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pacientes com </a:t>
            </a:r>
            <a:r>
              <a:rPr lang="pt-BR" sz="16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50 anos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são necessários níveis mais elevados para apoiar um diagnóstico de CIDP/PIDC</a:t>
            </a:r>
          </a:p>
          <a:p>
            <a:endParaRPr lang="pt-BR" sz="14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3B57817-DA0C-3C0E-FFBC-2A591E879223}"/>
              </a:ext>
            </a:extLst>
          </p:cNvPr>
          <p:cNvSpPr/>
          <p:nvPr/>
        </p:nvSpPr>
        <p:spPr>
          <a:xfrm>
            <a:off x="2149753" y="1657133"/>
            <a:ext cx="637953" cy="34783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971290A-1AC0-44BA-D1BB-F68CE7AF4A44}"/>
              </a:ext>
            </a:extLst>
          </p:cNvPr>
          <p:cNvSpPr/>
          <p:nvPr/>
        </p:nvSpPr>
        <p:spPr>
          <a:xfrm>
            <a:off x="7952763" y="4160938"/>
            <a:ext cx="3229762" cy="51172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89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EB453-0272-B633-A455-1841F3CF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25"/>
            <a:ext cx="10515600" cy="10582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PICO 5 (ANTICORPOS)</a:t>
            </a:r>
            <a:endParaRPr lang="pt-BR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1D58C5-0CEE-31D2-ED03-A0C29085A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63491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 prática</a:t>
            </a: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testar: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estes de anticorpos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nodais e paranodais 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(anti-NF155, anti-CNTN1, antiCaspr1) e possivelmente anti-NF140/186</a:t>
            </a: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recomendado</a:t>
            </a: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Tremor de baixa frequência, ataxia desproporcional ao envolvimento sensitivo ou outras características cerebelares ou fraqueza predominantemente dista</a:t>
            </a:r>
            <a:r>
              <a:rPr lang="pt-BR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M-protein </a:t>
            </a:r>
            <a:r>
              <a:rPr lang="pt-B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agglutination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disialosyl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para CANOMAD 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Envolvimento de nervos cranianos: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anticorpo-GQ1b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teste de anticorpos </a:t>
            </a: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anti-MAG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todos os pacientes com pico Monoclonal: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Título alto de anticorpos </a:t>
            </a:r>
            <a:r>
              <a:rPr lang="pt-BR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anti-MAG </a:t>
            </a:r>
            <a:r>
              <a:rPr lang="pt-BR" sz="1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(&gt;7000</a:t>
            </a:r>
            <a:r>
              <a:rPr lang="pt-BR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implica fortemente um outro diagnóstico que CIDP</a:t>
            </a:r>
            <a:endParaRPr lang="pt-BR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9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0E827-27AF-0D35-8535-36493FC4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75" y="581989"/>
            <a:ext cx="10515600" cy="1014032"/>
          </a:xfrm>
        </p:spPr>
        <p:txBody>
          <a:bodyPr>
            <a:normAutofit/>
          </a:bodyPr>
          <a:lstStyle/>
          <a:p>
            <a:r>
              <a:rPr lang="pt-BR" sz="2800" b="1" dirty="0"/>
              <a:t>PICO 6 ( BX DE NERVO)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4F0FD3-0FB4-1D26-3B65-69A84D01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32" y="1810712"/>
            <a:ext cx="10515600" cy="4251960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BR" sz="5067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 prática</a:t>
            </a:r>
            <a:r>
              <a:rPr lang="pt-BR" sz="5067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realizar apenas n</a:t>
            </a:r>
            <a:r>
              <a:rPr lang="pt-BR" sz="5333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</a:t>
            </a:r>
            <a:r>
              <a:rPr lang="pt-BR" sz="5333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suspeitos </a:t>
            </a:r>
            <a:r>
              <a:rPr lang="pt-BR" sz="5067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189" lvl="1" indent="0">
              <a:spcAft>
                <a:spcPts val="800"/>
              </a:spcAft>
              <a:buNone/>
            </a:pPr>
            <a:r>
              <a:rPr lang="pt-BR" sz="3867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Nos suspeitos, mas sem diagnóstico confirmado com estudos clínicos, laboratoriais, neurofisiológicos e imagem</a:t>
            </a:r>
          </a:p>
          <a:p>
            <a:pPr marL="457189" lvl="1" indent="0">
              <a:spcAft>
                <a:spcPts val="800"/>
              </a:spcAft>
              <a:buNone/>
            </a:pPr>
            <a:r>
              <a:rPr lang="pt-BR" sz="3867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Nos suspeitos com pouca ou nenhuma resposta ao tratamento, investigar: </a:t>
            </a:r>
            <a:r>
              <a:rPr lang="pt-BR" sz="3867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CMT, amiloidose, sarcoidose ou tumores da bainha nervosa/neurofibromatose</a:t>
            </a:r>
            <a:endParaRPr lang="pt-BR" sz="3867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89" lvl="1" indent="0">
              <a:spcAft>
                <a:spcPts val="800"/>
              </a:spcAft>
              <a:buNone/>
            </a:pPr>
            <a:endParaRPr lang="pt-BR" sz="3867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BR" sz="5067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fatores que apoiam o diagnóstico de CIDP/PIDC: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3867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Axônios desmielinizados </a:t>
            </a:r>
            <a:r>
              <a:rPr lang="pt-BR" sz="3867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pequenos bulbos de cebola (</a:t>
            </a:r>
            <a:r>
              <a:rPr lang="pt-BR" sz="3867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fibrose </a:t>
            </a:r>
            <a:r>
              <a:rPr lang="pt-BR" sz="3867" kern="1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endoneural</a:t>
            </a:r>
            <a:r>
              <a:rPr lang="pt-BR" sz="3867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3867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867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Aglomerados de macrófagos perivasculares</a:t>
            </a:r>
            <a:endParaRPr lang="pt-BR" sz="3867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pt-BR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78841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39DA0D3-24BF-B0FE-60E1-CC0564821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7851" y="241215"/>
            <a:ext cx="7772400" cy="5969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Desmielinização </a:t>
            </a:r>
            <a:r>
              <a:rPr lang="en-US" altLang="en-US" dirty="0" err="1">
                <a:latin typeface="Arial" panose="020B0604020202020204" pitchFamily="34" charset="0"/>
              </a:rPr>
              <a:t>inflamatória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0659" name="Picture 3" descr="scan_64-00">
            <a:extLst>
              <a:ext uri="{FF2B5EF4-FFF2-40B4-BE49-F238E27FC236}">
                <a16:creationId xmlns:a16="http://schemas.microsoft.com/office/drawing/2014/main" id="{A6432368-B861-3489-CBD4-63ABC718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9" y="1098959"/>
            <a:ext cx="4281999" cy="48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>
            <a:extLst>
              <a:ext uri="{FF2B5EF4-FFF2-40B4-BE49-F238E27FC236}">
                <a16:creationId xmlns:a16="http://schemas.microsoft.com/office/drawing/2014/main" id="{AD7B8E2B-7B91-9FE2-2EE4-7E74E4ED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12" y="6092471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Times New Roman" panose="02020603050405020304" pitchFamily="18" charset="0"/>
              </a:rPr>
              <a:t>Dyck, Mayo Clin Proceedings 50:621, 1975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84F273-4170-9ECF-30AC-E91063824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36" y="1155248"/>
            <a:ext cx="4035104" cy="23667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1CF15C-CCB1-2EC4-98AC-6209480AF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7" y="3578326"/>
            <a:ext cx="4035104" cy="236679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DF13D39-51A9-0060-0B05-B442EA5F10AC}"/>
              </a:ext>
            </a:extLst>
          </p:cNvPr>
          <p:cNvSpPr txBox="1"/>
          <p:nvPr/>
        </p:nvSpPr>
        <p:spPr>
          <a:xfrm>
            <a:off x="5243121" y="6092471"/>
            <a:ext cx="618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Jardim et al, </a:t>
            </a:r>
            <a:r>
              <a:rPr lang="pt-BR" altLang="pt-BR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</a:t>
            </a:r>
            <a:r>
              <a:rPr lang="pt-BR" altLang="pt-B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</a:t>
            </a:r>
            <a:r>
              <a:rPr lang="pt-BR" alt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2004; Garbino et al, </a:t>
            </a:r>
            <a:r>
              <a:rPr lang="pt-BR" altLang="pt-BR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Hansenol</a:t>
            </a:r>
            <a:r>
              <a:rPr lang="pt-BR" altLang="pt-B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</a:t>
            </a:r>
            <a:r>
              <a:rPr lang="pt-BR" alt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2004</a:t>
            </a:r>
          </a:p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 33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1994-2004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87689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7D5EB-51E1-3F74-DDF9-C26541AA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058"/>
            <a:ext cx="10515600" cy="1143919"/>
          </a:xfrm>
        </p:spPr>
        <p:txBody>
          <a:bodyPr>
            <a:noAutofit/>
          </a:bodyPr>
          <a:lstStyle/>
          <a:p>
            <a:b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atualizar a diretriz de 2010</a:t>
            </a:r>
            <a:b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DA43D3-AB65-6A1A-860D-62666DE1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05" y="1637279"/>
            <a:ext cx="10515600" cy="4420999"/>
          </a:xfr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diretriz sobre o </a:t>
            </a:r>
            <a:r>
              <a:rPr lang="pt-BR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e tratamento 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CIDP/ PIDC foi publicada em  2010 e revisada em 2021</a:t>
            </a:r>
            <a:endParaRPr lang="pt-B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b="1" dirty="0"/>
              <a:t>van </a:t>
            </a:r>
            <a:r>
              <a:rPr lang="pt-BR" sz="1400" b="1" dirty="0" err="1"/>
              <a:t>Door</a:t>
            </a:r>
            <a:r>
              <a:rPr lang="pt-BR" sz="1400" b="1" dirty="0"/>
              <a:t>, 2024 </a:t>
            </a:r>
          </a:p>
          <a:p>
            <a:pPr lvl="1"/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Rajabally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YA,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Afzal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S et al.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Application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of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the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1" i="0" u="none" strike="noStrike" baseline="0" dirty="0">
                <a:solidFill>
                  <a:srgbClr val="000000"/>
                </a:solidFill>
                <a:latin typeface="TimesNewRomanPSMT"/>
              </a:rPr>
              <a:t>2021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EAN/PNS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criteria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pl-PL" sz="1400" b="0" i="1" u="none" strike="noStrike" baseline="0" dirty="0">
                <a:solidFill>
                  <a:srgbClr val="000000"/>
                </a:solidFill>
                <a:latin typeface="TimesNewRomanPS-ItalicMT"/>
              </a:rPr>
              <a:t>J Neurol Neurosurg Psychiatr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pl-PL" sz="1400" b="0" i="0" u="none" strike="noStrike" baseline="0" dirty="0">
                <a:solidFill>
                  <a:srgbClr val="000080"/>
                </a:solidFill>
                <a:latin typeface="TimesNewRomanPSMT"/>
              </a:rPr>
              <a:t>2022</a:t>
            </a:r>
            <a:r>
              <a:rPr lang="pt-BR" sz="1400" b="0" i="0" u="none" strike="noStrike" baseline="0" dirty="0">
                <a:solidFill>
                  <a:srgbClr val="000080"/>
                </a:solidFill>
                <a:latin typeface="TimesNewRomanPSMT"/>
              </a:rPr>
              <a:t> </a:t>
            </a:r>
            <a:r>
              <a:rPr lang="pt-BR" sz="1400" b="0" i="0" u="none" strike="noStrike" baseline="0" dirty="0">
                <a:solidFill>
                  <a:srgbClr val="FF0000"/>
                </a:solidFill>
                <a:latin typeface="TimesNewRomanPSMT"/>
              </a:rPr>
              <a:t>(igual em </a:t>
            </a:r>
            <a:r>
              <a:rPr lang="pt-BR" sz="1400" b="0" i="0" u="none" strike="noStrike" baseline="0" dirty="0" err="1">
                <a:solidFill>
                  <a:srgbClr val="FF0000"/>
                </a:solidFill>
                <a:latin typeface="TimesNewRomanPSMT"/>
              </a:rPr>
              <a:t>sens</a:t>
            </a:r>
            <a:r>
              <a:rPr lang="pt-BR" sz="1400" b="0" i="0" u="none" strike="noStrike" baseline="0" dirty="0">
                <a:solidFill>
                  <a:srgbClr val="FF0000"/>
                </a:solidFill>
                <a:latin typeface="TimesNewRomanPSMT"/>
              </a:rPr>
              <a:t> /</a:t>
            </a:r>
            <a:r>
              <a:rPr lang="pt-BR" sz="1400" b="0" i="0" u="none" strike="noStrike" baseline="0" dirty="0" err="1">
                <a:solidFill>
                  <a:srgbClr val="FF0000"/>
                </a:solidFill>
                <a:latin typeface="TimesNewRomanPSMT"/>
              </a:rPr>
              <a:t>especif</a:t>
            </a:r>
            <a:r>
              <a:rPr lang="pt-BR" sz="1400" b="0" i="0" u="none" strike="noStrike" baseline="0" dirty="0">
                <a:solidFill>
                  <a:srgbClr val="FF0000"/>
                </a:solidFill>
                <a:latin typeface="TimesNewRomanPSMT"/>
              </a:rPr>
              <a:t>)</a:t>
            </a:r>
            <a:endParaRPr lang="pt-BR" sz="1300" b="0" i="0" u="none" strike="noStrike" baseline="0" dirty="0">
              <a:solidFill>
                <a:srgbClr val="FF0000"/>
              </a:solidFill>
              <a:latin typeface="TimesNewRomanPSMT"/>
            </a:endParaRPr>
          </a:p>
          <a:p>
            <a:pPr lvl="1"/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Doneddu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PE et al.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Comparison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of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the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diagnostic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accuracy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of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0" i="0" u="none" strike="noStrike" baseline="0" dirty="0" err="1">
                <a:solidFill>
                  <a:srgbClr val="000000"/>
                </a:solidFill>
                <a:latin typeface="TimesNewRomanPSMT"/>
              </a:rPr>
              <a:t>the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pt-BR" sz="1400" b="1" i="0" u="none" strike="noStrike" baseline="0" dirty="0">
                <a:solidFill>
                  <a:srgbClr val="000000"/>
                </a:solidFill>
                <a:latin typeface="TimesNewRomanPSMT"/>
              </a:rPr>
              <a:t>2021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 EAN/PNS. </a:t>
            </a:r>
            <a:r>
              <a:rPr lang="pt-BR" sz="1400" b="0" i="1" u="none" strike="noStrike" baseline="0" dirty="0">
                <a:solidFill>
                  <a:srgbClr val="000000"/>
                </a:solidFill>
                <a:latin typeface="TimesNewRomanPS-ItalicMT"/>
              </a:rPr>
              <a:t>J Neurol </a:t>
            </a:r>
            <a:r>
              <a:rPr lang="pt-BR" sz="1400" b="0" i="1" u="none" strike="noStrike" baseline="0" dirty="0" err="1">
                <a:solidFill>
                  <a:srgbClr val="000000"/>
                </a:solidFill>
                <a:latin typeface="TimesNewRomanPS-ItalicMT"/>
              </a:rPr>
              <a:t>Neurosurg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pt-BR" sz="1400" b="0" i="0" u="none" strike="noStrike" baseline="0" dirty="0">
                <a:solidFill>
                  <a:srgbClr val="000080"/>
                </a:solidFill>
                <a:latin typeface="TimesNewRomanPSMT"/>
              </a:rPr>
              <a:t>2022 </a:t>
            </a:r>
            <a:r>
              <a:rPr lang="pt-BR" sz="1400" b="0" i="0" u="none" strike="noStrike" baseline="0" dirty="0">
                <a:solidFill>
                  <a:srgbClr val="FF0000"/>
                </a:solidFill>
                <a:latin typeface="TimesNewRomanPSMT"/>
              </a:rPr>
              <a:t>(&lt; </a:t>
            </a:r>
            <a:r>
              <a:rPr lang="pt-BR" sz="1400" b="0" i="0" u="none" strike="noStrike" baseline="0" dirty="0" err="1">
                <a:solidFill>
                  <a:srgbClr val="FF0000"/>
                </a:solidFill>
                <a:latin typeface="TimesNewRomanPSMT"/>
              </a:rPr>
              <a:t>sens</a:t>
            </a:r>
            <a:r>
              <a:rPr lang="pt-BR" sz="1400" b="0" i="0" u="none" strike="noStrike" baseline="0" dirty="0">
                <a:solidFill>
                  <a:srgbClr val="FF0000"/>
                </a:solidFill>
                <a:latin typeface="TimesNewRomanPSMT"/>
              </a:rPr>
              <a:t> &gt; </a:t>
            </a:r>
            <a:r>
              <a:rPr lang="pt-BR" sz="1400" b="0" i="0" u="none" strike="noStrike" baseline="0" dirty="0" err="1">
                <a:solidFill>
                  <a:srgbClr val="FF0000"/>
                </a:solidFill>
                <a:latin typeface="TimesNewRomanPSMT"/>
              </a:rPr>
              <a:t>especif</a:t>
            </a:r>
            <a:r>
              <a:rPr lang="pt-BR" sz="1400" b="0" i="0" u="none" strike="noStrike" baseline="0" dirty="0">
                <a:solidFill>
                  <a:srgbClr val="FF0000"/>
                </a:solidFill>
                <a:latin typeface="TimesNewRomanPSMT"/>
              </a:rPr>
              <a:t>) </a:t>
            </a:r>
          </a:p>
          <a:p>
            <a:pPr marL="457200" lvl="1" indent="0">
              <a:buNone/>
            </a:pPr>
            <a:r>
              <a:rPr lang="pt-BR" sz="1300" dirty="0">
                <a:solidFill>
                  <a:srgbClr val="FF0000"/>
                </a:solidFill>
                <a:latin typeface="TimesNewRomanPSMT"/>
              </a:rPr>
              <a:t>      </a:t>
            </a:r>
            <a:endParaRPr lang="pt-BR" sz="1300" b="0" i="0" u="none" strike="noStrike" baseline="0" dirty="0">
              <a:solidFill>
                <a:srgbClr val="FF0000"/>
              </a:solidFill>
              <a:latin typeface="TimesNewRomanPSMT"/>
            </a:endParaRPr>
          </a:p>
          <a:p>
            <a:pPr lvl="1"/>
            <a:endParaRPr lang="pt-BR" sz="1400" b="0" i="0" u="none" strike="noStrike" baseline="0" dirty="0">
              <a:solidFill>
                <a:srgbClr val="FF0000"/>
              </a:solidFill>
              <a:latin typeface="TimesNewRomanPSMT"/>
            </a:endParaRPr>
          </a:p>
          <a:p>
            <a:pPr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população-alvo é composta por pacientes de qualquer idade, com quadro clínico </a:t>
            </a:r>
            <a:r>
              <a:rPr lang="pt-BR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sugestivo de CIDP</a:t>
            </a:r>
          </a:p>
          <a:p>
            <a:pPr>
              <a:spcAft>
                <a:spcPts val="800"/>
              </a:spcAft>
            </a:pP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considerados pacientes com qualquer comorbidade, </a:t>
            </a:r>
            <a:r>
              <a:rPr lang="pt-BR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excluídos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aqueles com </a:t>
            </a:r>
            <a:r>
              <a:rPr lang="pt-BR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 alternativa confirmada 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sua neuropatia</a:t>
            </a:r>
          </a:p>
        </p:txBody>
      </p:sp>
    </p:spTree>
    <p:extLst>
      <p:ext uri="{BB962C8B-B14F-4D97-AF65-F5344CB8AC3E}">
        <p14:creationId xmlns:p14="http://schemas.microsoft.com/office/powerpoint/2010/main" val="315450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787" y="274638"/>
            <a:ext cx="10293292" cy="12827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pt-BR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8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pt-BR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BCG e </a:t>
            </a:r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pt-BR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ML </a:t>
            </a:r>
            <a:r>
              <a:rPr lang="pt-BR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</a:t>
            </a:r>
            <a:r>
              <a:rPr lang="pt-BR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PCR </a:t>
            </a:r>
            <a:r>
              <a:rPr lang="pt-BR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pt-BR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pt-BR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inespecificos</a:t>
            </a:r>
            <a:r>
              <a:rPr lang="pt-BR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positivos, passam a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definido</a:t>
            </a:r>
            <a:endParaRPr lang="pt-BR" sz="2800" baseline="300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822120" y="1665022"/>
            <a:ext cx="9315961" cy="374332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Definido</a:t>
            </a:r>
          </a:p>
          <a:p>
            <a:pPr>
              <a:lnSpc>
                <a:spcPct val="80000"/>
              </a:lnSpc>
              <a:defRPr/>
            </a:pPr>
            <a:r>
              <a:rPr lang="pt-BR" sz="40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Infiltrado inflamatório </a:t>
            </a:r>
            <a:r>
              <a:rPr lang="pt-BR" sz="4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virchoviano</a:t>
            </a:r>
            <a:r>
              <a:rPr lang="pt-BR" sz="4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multibacilar</a:t>
            </a:r>
          </a:p>
          <a:p>
            <a:pPr>
              <a:lnSpc>
                <a:spcPct val="80000"/>
              </a:lnSpc>
              <a:defRPr/>
            </a:pPr>
            <a:r>
              <a:rPr lang="pt-BR" sz="4000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pt-BR" sz="40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inflamatório </a:t>
            </a:r>
            <a:r>
              <a:rPr lang="pt-BR" sz="4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dimorfo PB ou MB</a:t>
            </a:r>
          </a:p>
          <a:p>
            <a:pPr>
              <a:lnSpc>
                <a:spcPct val="80000"/>
              </a:lnSpc>
              <a:defRPr/>
            </a:pPr>
            <a:r>
              <a:rPr lang="pt-BR" sz="4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pt-BR" sz="4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pt-BR" sz="40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padrão Tuberculóide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Provável</a:t>
            </a:r>
          </a:p>
          <a:p>
            <a:pPr>
              <a:lnSpc>
                <a:spcPct val="80000"/>
              </a:lnSpc>
              <a:defRPr/>
            </a:pP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inespecífico e desmielinização se</a:t>
            </a: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BCG+ </a:t>
            </a:r>
            <a:r>
              <a:rPr lang="pt-BR" sz="4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inespecífico endo e perineural</a:t>
            </a: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BCG+</a:t>
            </a:r>
            <a:endParaRPr lang="pt-BR" sz="4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</a:p>
          <a:p>
            <a:pPr>
              <a:lnSpc>
                <a:spcPct val="80000"/>
              </a:lnSpc>
              <a:defRPr/>
            </a:pPr>
            <a:r>
              <a:rPr lang="pt-BR" sz="4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Desmielinização isoladamente se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PCR+ </a:t>
            </a:r>
            <a:r>
              <a:rPr lang="pt-BR" sz="4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0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pt-BR" sz="40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Desmielinização e fibrose  endo e perineural </a:t>
            </a:r>
            <a:r>
              <a:rPr lang="pt-BR" sz="4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PCR+ </a:t>
            </a:r>
            <a:r>
              <a:rPr lang="pt-BR" sz="4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0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pt-BR" sz="4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fibrose endo e perineural se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PCR+ </a:t>
            </a:r>
            <a:r>
              <a:rPr lang="pt-BR" sz="4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pt-BR" sz="2400" dirty="0">
              <a:solidFill>
                <a:srgbClr val="00330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pt-B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PCR+ NOS PROVÁVEIS e POSSÍVEIS na biópsia e na Linfa (baciloscopia) = DEFINIDOS</a:t>
            </a:r>
            <a:endParaRPr lang="pt-BR" sz="4000" b="1" baseline="300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pt-BR" sz="2400" dirty="0">
              <a:solidFill>
                <a:srgbClr val="003300"/>
              </a:solidFill>
            </a:endParaRPr>
          </a:p>
        </p:txBody>
      </p:sp>
      <p:sp>
        <p:nvSpPr>
          <p:cNvPr id="47108" name="CaixaDeTexto 7"/>
          <p:cNvSpPr txBox="1">
            <a:spLocks noChangeArrowheads="1"/>
          </p:cNvSpPr>
          <p:nvPr/>
        </p:nvSpPr>
        <p:spPr bwMode="auto">
          <a:xfrm>
            <a:off x="645952" y="5408347"/>
            <a:ext cx="1041912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AutoNum type="arabicPeriod"/>
            </a:pPr>
            <a:r>
              <a:rPr lang="pt-BR" sz="1150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Garbino JA, Jardim MMR, Marques </a:t>
            </a:r>
            <a:r>
              <a:rPr lang="pt-BR" sz="1150" kern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Jr.W</a:t>
            </a:r>
            <a:r>
              <a:rPr lang="pt-BR" sz="1150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cols. Hanseníase Neural Primária - </a:t>
            </a:r>
            <a:r>
              <a:rPr lang="pt-BR" sz="1150" b="1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Revisão Sistemática</a:t>
            </a:r>
            <a:r>
              <a:rPr lang="pt-BR" sz="1150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In: AMB e CFM(Org.). Projeto Diretrizes. 1ed.Brasilia:   Associação Médica Brasileira e Conselho Federal de Medicina, </a:t>
            </a:r>
            <a:r>
              <a:rPr lang="pt-BR" sz="1150" b="1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2011. Primary Neural </a:t>
            </a:r>
            <a:r>
              <a:rPr lang="pt-BR" sz="1150" b="1" kern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Leprosy</a:t>
            </a:r>
            <a:r>
              <a:rPr lang="pt-BR" sz="1150" b="1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150" b="1" kern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pt-BR" sz="1150" b="1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review, ANP, 2013. </a:t>
            </a:r>
            <a:r>
              <a:rPr lang="pt-BR" sz="1150" b="1" kern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nosso 1º </a:t>
            </a:r>
            <a:r>
              <a:rPr lang="pt-BR" sz="1150" b="1" kern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</a:t>
            </a:r>
            <a:endParaRPr lang="pt-BR" sz="1150" b="1" kern="0" dirty="0">
              <a:solidFill>
                <a:srgbClr val="FF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AutoNum type="arabicPeriod"/>
            </a:pPr>
            <a:endParaRPr lang="pt-BR" sz="1150" b="1" kern="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AutoNum type="arabicPeriod"/>
            </a:pPr>
            <a:r>
              <a:rPr lang="pt-BR" sz="1150" dirty="0"/>
              <a:t>Dos Santos, DF et al: </a:t>
            </a:r>
            <a:r>
              <a:rPr lang="en-US" sz="1200" b="1" dirty="0"/>
              <a:t>Revisiting</a:t>
            </a:r>
            <a:r>
              <a:rPr lang="en-US" sz="1200" dirty="0"/>
              <a:t> primary neural leprosy: Clinical, serological, molecular, and neurophysiological aspects. PLOS, </a:t>
            </a:r>
            <a:r>
              <a:rPr lang="en-US" sz="1200" dirty="0" err="1"/>
              <a:t>neglectec</a:t>
            </a:r>
            <a:r>
              <a:rPr lang="en-US" sz="1200" dirty="0"/>
              <a:t> tropical diseases</a:t>
            </a:r>
            <a:r>
              <a:rPr lang="pt-BR" sz="1150" dirty="0"/>
              <a:t>, </a:t>
            </a:r>
            <a:r>
              <a:rPr lang="pt-BR" sz="1150" b="1" dirty="0"/>
              <a:t>2017</a:t>
            </a:r>
            <a:endParaRPr lang="pt-BR" altLang="pt-BR" sz="1150" dirty="0"/>
          </a:p>
        </p:txBody>
      </p:sp>
      <p:pic>
        <p:nvPicPr>
          <p:cNvPr id="47109" name="Picture 2" descr="Anti BCG NO NER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52" y="2027430"/>
            <a:ext cx="4009937" cy="25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7D03DC3-C789-8E60-70AE-621FB595EB98}"/>
              </a:ext>
            </a:extLst>
          </p:cNvPr>
          <p:cNvSpPr/>
          <p:nvPr/>
        </p:nvSpPr>
        <p:spPr>
          <a:xfrm>
            <a:off x="5142451" y="5339025"/>
            <a:ext cx="3221373" cy="57777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D599FB0-05A1-BC12-6171-41C161BD206A}"/>
              </a:ext>
            </a:extLst>
          </p:cNvPr>
          <p:cNvSpPr/>
          <p:nvPr/>
        </p:nvSpPr>
        <p:spPr>
          <a:xfrm>
            <a:off x="2164363" y="5853272"/>
            <a:ext cx="926998" cy="522487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154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15F12-B541-ABA9-6314-8ED26DFD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6"/>
            <a:ext cx="10515600" cy="1014032"/>
          </a:xfrm>
        </p:spPr>
        <p:txBody>
          <a:bodyPr>
            <a:normAutofit/>
          </a:bodyPr>
          <a:lstStyle/>
          <a:p>
            <a:r>
              <a:rPr lang="pt-BR" sz="4200" b="1" dirty="0"/>
              <a:t>PICO 7 ( TESTES GAMOPATIA MONOCLONAIS)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907F08-C008-2057-4FBC-C9D40EDD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7" y="1862272"/>
            <a:ext cx="8523913" cy="4251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Recomendou fortemente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teste de proteínas monoclonais séricas em pacientes adultos 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suspeitos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CIDP/PIDC.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testes devem incluir: 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Eletroforese de proteínas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séricas e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imunofixação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detectar níveis baixos relevantes, spot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imunofixação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urina para </a:t>
            </a:r>
            <a:r>
              <a:rPr lang="pt-B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 de </a:t>
            </a:r>
            <a:r>
              <a:rPr lang="pt-BR" sz="18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Bence</a:t>
            </a:r>
            <a:r>
              <a:rPr lang="pt-B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Jones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séricos do fator de crescimento endotelial vascular (VEGF) em pacientes com fenótipo CIDP distal e dolorosa, nos quais uma </a:t>
            </a:r>
            <a:r>
              <a:rPr lang="pt-BR" sz="18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paraproteína</a:t>
            </a:r>
            <a:r>
              <a:rPr lang="pt-B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IgA ou IgG associada à cadeia leve lambda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encontrada na suspeita de síndrome </a:t>
            </a:r>
            <a:r>
              <a:rPr lang="pt-B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Gamopatia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Monoclonal de significância indeterminada </a:t>
            </a: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(MGUS) </a:t>
            </a:r>
            <a:endParaRPr lang="pt-BR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gamopatia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encontrada, a consulta de </a:t>
            </a:r>
            <a:r>
              <a:rPr lang="pt-B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hematologia-oncologia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 ser fortemente considerada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200" dirty="0"/>
          </a:p>
        </p:txBody>
      </p: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CE6354D8-ECCF-1F46-911B-5C04655793B6}"/>
              </a:ext>
            </a:extLst>
          </p:cNvPr>
          <p:cNvSpPr/>
          <p:nvPr/>
        </p:nvSpPr>
        <p:spPr>
          <a:xfrm rot="5400000">
            <a:off x="11271860" y="4816196"/>
            <a:ext cx="467833" cy="4678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1B3236-AD9E-C41D-30BB-93F678350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81" y="2139346"/>
            <a:ext cx="2818389" cy="25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73108BE-29CC-F7E0-CA80-9E5887DE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90" y="365126"/>
            <a:ext cx="11063111" cy="14410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32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Recomendados fortemente </a:t>
            </a:r>
            <a:r>
              <a:rPr lang="pt-BR" sz="32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imunoglobulina ( </a:t>
            </a:r>
            <a:r>
              <a:rPr lang="pt-BR" sz="32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 81% </a:t>
            </a:r>
            <a:r>
              <a:rPr lang="pt-BR" sz="3200" kern="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respodem</a:t>
            </a:r>
            <a:r>
              <a:rPr lang="pt-BR" sz="32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bem), </a:t>
            </a:r>
            <a:r>
              <a:rPr lang="pt-BR" sz="3200" kern="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corticos-teróides</a:t>
            </a:r>
            <a:r>
              <a:rPr lang="pt-BR" sz="32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3200" dirty="0">
                <a:solidFill>
                  <a:schemeClr val="tx1"/>
                </a:solidFill>
              </a:rPr>
              <a:t>plasmaferese</a:t>
            </a:r>
            <a:r>
              <a:rPr lang="pt-BR" sz="32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não responder</a:t>
            </a:r>
            <a:br>
              <a:rPr lang="pt-BR" sz="32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(PICOS 8 a 10)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0B3194-E298-3CD4-EFF0-5089368D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44" y="2169230"/>
            <a:ext cx="10515600" cy="4323645"/>
          </a:xfr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52396" indent="0">
              <a:lnSpc>
                <a:spcPct val="100000"/>
              </a:lnSpc>
              <a:buNone/>
            </a:pPr>
            <a:endParaRPr lang="pt-BR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>
              <a:lnSpc>
                <a:spcPct val="100000"/>
              </a:lnSpc>
            </a:pPr>
            <a:r>
              <a:rPr lang="pt-BR" sz="3867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Pesquisar NODO E PARANODOPATIAS</a:t>
            </a:r>
            <a:r>
              <a:rPr lang="pt-BR" sz="3867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3467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testes de anticorpos (anti-NF155, anti-CNTN1, antiCaspr1) e possivelmente anti-NF140/186</a:t>
            </a:r>
          </a:p>
          <a:p>
            <a:pPr marL="457189">
              <a:lnSpc>
                <a:spcPct val="100000"/>
              </a:lnSpc>
            </a:pPr>
            <a:endParaRPr lang="pt-BR" sz="3467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>
              <a:spcBef>
                <a:spcPts val="600"/>
              </a:spcBef>
              <a:spcAft>
                <a:spcPts val="600"/>
              </a:spcAft>
            </a:pPr>
            <a:r>
              <a:rPr lang="pt-BR" sz="3867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teste de anticorpos </a:t>
            </a:r>
            <a:r>
              <a:rPr lang="pt-BR" sz="3867" b="1" kern="1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anti-MAG</a:t>
            </a:r>
            <a:r>
              <a:rPr lang="pt-BR" sz="3867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em todos os pacientes (&gt;7000) implicaria um outro diagnóstico</a:t>
            </a:r>
          </a:p>
          <a:p>
            <a:pPr marL="380990" indent="-380990">
              <a:spcBef>
                <a:spcPts val="600"/>
              </a:spcBef>
              <a:spcAft>
                <a:spcPts val="600"/>
              </a:spcAft>
            </a:pPr>
            <a:endParaRPr lang="pt-BR" sz="3867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>
              <a:spcBef>
                <a:spcPts val="600"/>
              </a:spcBef>
              <a:spcAft>
                <a:spcPts val="600"/>
              </a:spcAft>
            </a:pPr>
            <a:r>
              <a:rPr lang="pt-BR" sz="3867" b="1" dirty="0">
                <a:solidFill>
                  <a:schemeClr val="tx1"/>
                </a:solidFill>
                <a:latin typeface="+mj-lt"/>
              </a:rPr>
              <a:t>GAMOPATIAS MONOCLONAIS:</a:t>
            </a:r>
            <a:r>
              <a:rPr lang="pt-BR" sz="3867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867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Eletroforese de proteínas </a:t>
            </a:r>
            <a:r>
              <a:rPr lang="pt-BR" sz="3867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séricas pesquisa na urina para cadeias leves </a:t>
            </a:r>
            <a:r>
              <a:rPr lang="pt-BR" sz="3867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3867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proteína de </a:t>
            </a:r>
            <a:r>
              <a:rPr lang="pt-BR" sz="3867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Bence</a:t>
            </a:r>
            <a:r>
              <a:rPr lang="pt-BR" sz="3867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Jones</a:t>
            </a:r>
            <a:r>
              <a:rPr lang="pt-BR" sz="3867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80990" indent="-380990">
              <a:spcBef>
                <a:spcPts val="600"/>
              </a:spcBef>
              <a:spcAft>
                <a:spcPts val="600"/>
              </a:spcAft>
            </a:pPr>
            <a:endParaRPr lang="pt-BR" sz="2667" dirty="0">
              <a:latin typeface="+mj-lt"/>
            </a:endParaRPr>
          </a:p>
          <a:p>
            <a:pPr marL="609585" lvl="1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2133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667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t-BR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95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F8598-0E5E-6B32-E65B-65221C03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64"/>
            <a:ext cx="10515600" cy="995744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PICO 11 </a:t>
            </a:r>
            <a:r>
              <a:rPr lang="pt-BR" sz="2800" dirty="0"/>
              <a:t>(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TRATAMENTOS, </a:t>
            </a:r>
            <a:r>
              <a:rPr lang="pt-BR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falha na eficácia comprovada)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D299E8-9688-20C9-5225-DC49B7ED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42" y="1227908"/>
            <a:ext cx="11207692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endParaRPr lang="pt-BR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BR" sz="24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pt-BR" sz="29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Recomendações fracas:</a:t>
            </a:r>
            <a:endParaRPr lang="pt-BR" sz="26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800"/>
              </a:spcAft>
              <a:buAutoNum type="alphaLcParenBoth"/>
            </a:pPr>
            <a:r>
              <a:rPr lang="pt-BR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Metotrexato: </a:t>
            </a:r>
            <a:r>
              <a:rPr lang="pt-BR" sz="26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t-BR" sz="2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ecomendou fracamente </a:t>
            </a:r>
          </a:p>
          <a:p>
            <a:pPr marL="457200" indent="-457200">
              <a:spcAft>
                <a:spcPts val="800"/>
              </a:spcAft>
              <a:buAutoNum type="alphaLcParenBoth"/>
            </a:pPr>
            <a:r>
              <a:rPr lang="pt-BR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Interferon beta: </a:t>
            </a:r>
            <a:r>
              <a:rPr lang="pt-BR" sz="26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t-BR" sz="2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esaconselhou fortemente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t-BR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(c) Fingolimode</a:t>
            </a:r>
            <a:r>
              <a:rPr lang="pt-BR" sz="2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6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t-BR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ecomendou fracamente</a:t>
            </a:r>
          </a:p>
          <a:p>
            <a:pPr marL="0" indent="0">
              <a:spcAft>
                <a:spcPts val="800"/>
              </a:spcAft>
              <a:buNone/>
            </a:pP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BR" sz="29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Aconselhado</a:t>
            </a:r>
            <a:r>
              <a:rPr lang="pt-BR" sz="26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força de evidência de qualidade baixa:</a:t>
            </a:r>
            <a:r>
              <a:rPr lang="pt-BR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t-BR" sz="2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azatioprina</a:t>
            </a:r>
            <a:r>
              <a:rPr lang="pt-BR" sz="2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ciclofosfamida, ciclosporina, micofenolato mofetil e </a:t>
            </a:r>
            <a:r>
              <a:rPr lang="pt-BR" sz="2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rituximabe</a:t>
            </a:r>
            <a:endParaRPr lang="pt-BR" sz="2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t-BR" sz="2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t-BR" sz="29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Não a</a:t>
            </a:r>
            <a:r>
              <a:rPr lang="pt-BR" sz="29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conselhados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t-BR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alemtuzumabe</a:t>
            </a:r>
            <a:r>
              <a:rPr lang="pt-B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bortezomibe, etanercepte, fampridina, fludarabina, imunoadsorção, interferon alfa, abatacepte, natalizumabe e tacrolimus.</a:t>
            </a:r>
          </a:p>
          <a:p>
            <a:endParaRPr lang="pt-BR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667932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22A8D1-4A95-9447-B25C-66850504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79" y="4821328"/>
            <a:ext cx="11461242" cy="998573"/>
          </a:xfrm>
          <a:ln w="127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Gill Sans"/>
              </a:rPr>
              <a:t>GUIDELINE </a:t>
            </a:r>
            <a:r>
              <a:rPr lang="en-US" sz="2000" b="1" dirty="0" err="1">
                <a:solidFill>
                  <a:srgbClr val="000000"/>
                </a:solidFill>
                <a:latin typeface="Gill Sans"/>
              </a:rPr>
              <a:t>revisitado</a:t>
            </a:r>
            <a:r>
              <a:rPr lang="en-US" sz="2000" dirty="0">
                <a:solidFill>
                  <a:srgbClr val="000000"/>
                </a:solidFill>
                <a:latin typeface="Gill Sans"/>
              </a:rPr>
              <a:t>: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Gill Sans"/>
              </a:rPr>
              <a:t>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Gill Sans"/>
              </a:rPr>
              <a:t>van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Gill Sans"/>
              </a:rPr>
              <a:t>Doorn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Gill Sans"/>
              </a:rPr>
              <a:t> IV et al.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Gill Sans"/>
              </a:rPr>
              <a:t>Challenges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Gill Sans"/>
              </a:rPr>
              <a:t> in the Early Diagnosis and Treatment of Chronic Inflammatory Demyelinating Polyradiculoneuropathy in Adults: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Gill Sans"/>
              </a:rPr>
              <a:t>Current Perspectives</a:t>
            </a:r>
            <a:r>
              <a:rPr lang="en-US" sz="2000" b="0" i="0" u="none" strike="noStrike" baseline="0" dirty="0">
                <a:latin typeface="Gill Sans"/>
              </a:rPr>
              <a:t>.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Gill Sans"/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Gill Sans"/>
              </a:rPr>
              <a:t>2024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CF5C43-9392-8AA0-4B71-00EDD12012D1}"/>
              </a:ext>
            </a:extLst>
          </p:cNvPr>
          <p:cNvSpPr txBox="1"/>
          <p:nvPr/>
        </p:nvSpPr>
        <p:spPr>
          <a:xfrm>
            <a:off x="665607" y="1038099"/>
            <a:ext cx="113111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 PSMT"/>
              </a:rPr>
              <a:t>“A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 New Roman PSMT"/>
              </a:rPr>
              <a:t>more modern view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 PSMT"/>
              </a:rPr>
              <a:t>is to see CIDP as part of a spectrum, which is shared with autoimmune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 PSMT"/>
              </a:rPr>
              <a:t>nodopathies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 PSMT"/>
              </a:rPr>
              <a:t>, CISP, MMN and even monoclonal gammopathies.</a:t>
            </a:r>
            <a:r>
              <a:rPr lang="en-US" sz="2800" dirty="0">
                <a:solidFill>
                  <a:srgbClr val="00007E"/>
                </a:solidFill>
                <a:latin typeface="Times New Roman PSMT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 PSMT"/>
              </a:rPr>
              <a:t>The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 New Roman PSMT"/>
              </a:rPr>
              <a:t>umbrella term “chronic autoimmune neuropathies”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 PSMT"/>
              </a:rPr>
              <a:t>would adequately describe this spectrum, considering that an autoimmune etiology is a shared (suspected underlying) feature of these neuropathies, which also have similar diagnostic approaches (NCS, laboratory testing, and imaging), and may benefit from immunomodulatory treatment”</a:t>
            </a:r>
            <a:endParaRPr lang="en-US" sz="2800" b="0" i="0" u="none" strike="noStrike" baseline="0" dirty="0">
              <a:solidFill>
                <a:srgbClr val="00007E"/>
              </a:solidFill>
              <a:latin typeface="Times New Roman PSMT"/>
            </a:endParaRPr>
          </a:p>
        </p:txBody>
      </p:sp>
    </p:spTree>
    <p:extLst>
      <p:ext uri="{BB962C8B-B14F-4D97-AF65-F5344CB8AC3E}">
        <p14:creationId xmlns:p14="http://schemas.microsoft.com/office/powerpoint/2010/main" val="3952172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2FFBF-3BF7-9193-9980-259274DF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4944"/>
            <a:ext cx="10515600" cy="995744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PICO 12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(TRATAMENTO FARMACOLÓGICO DA DOR)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A5CC17-CD03-ACEF-844F-B9B16E6B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Recomendou como </a:t>
            </a:r>
            <a:r>
              <a:rPr lang="pt-BR" sz="32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boas práticas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ava</a:t>
            </a:r>
            <a:r>
              <a:rPr lang="pt-BR" dirty="0"/>
              <a:t>liação e tratamento da dor quando presente na CIDP.</a:t>
            </a:r>
          </a:p>
          <a:p>
            <a:endParaRPr lang="pt-BR" dirty="0"/>
          </a:p>
          <a:p>
            <a:r>
              <a:rPr lang="pt-BR" dirty="0"/>
              <a:t>Avalie a(s) causa(s) da dor, seja </a:t>
            </a:r>
            <a:r>
              <a:rPr lang="pt-BR" dirty="0">
                <a:solidFill>
                  <a:srgbClr val="FF0000"/>
                </a:solidFill>
              </a:rPr>
              <a:t>dor neuropática </a:t>
            </a:r>
            <a:r>
              <a:rPr lang="pt-BR" dirty="0"/>
              <a:t>ou </a:t>
            </a:r>
            <a:r>
              <a:rPr lang="pt-BR" dirty="0">
                <a:solidFill>
                  <a:srgbClr val="FF0000"/>
                </a:solidFill>
              </a:rPr>
              <a:t>nociceptiva</a:t>
            </a:r>
            <a:r>
              <a:rPr lang="pt-BR" dirty="0"/>
              <a:t>. Qualquer um pode ser uma consequência da CIDP ou não estar relacionado a CIDP. 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Considerar alternativa diagnóstica que mimetizam CIPD (como POEMS, vasculite, diabetes, amiloidose, CMT1B) em que a dor neuropática é mais prevalente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891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38C3E3-530E-3F99-5C88-58BB9DEEF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036" y="1587855"/>
            <a:ext cx="9144000" cy="926155"/>
          </a:xfrm>
        </p:spPr>
        <p:txBody>
          <a:bodyPr>
            <a:normAutofit/>
          </a:bodyPr>
          <a:lstStyle/>
          <a:p>
            <a:r>
              <a:rPr lang="pt-BR" b="1" dirty="0"/>
              <a:t>Muito obrigado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886C6F0-0E23-6F05-4266-BB874FE65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265" y="2672923"/>
            <a:ext cx="9144000" cy="1917919"/>
          </a:xfrm>
        </p:spPr>
        <p:txBody>
          <a:bodyPr>
            <a:normAutofit lnSpcReduction="10000"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www.ilsl.br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jgarbino@ilsl.br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ja.garbino@gmail.com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www.climedbauru.com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402F48-0E70-4728-B7BA-E1D3A70F3A22}"/>
              </a:ext>
            </a:extLst>
          </p:cNvPr>
          <p:cNvSpPr txBox="1"/>
          <p:nvPr/>
        </p:nvSpPr>
        <p:spPr>
          <a:xfrm>
            <a:off x="7210265" y="5119143"/>
            <a:ext cx="488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Agradecimento</a:t>
            </a:r>
            <a:r>
              <a:rPr lang="pt-BR" sz="2000" b="1" dirty="0"/>
              <a:t>:</a:t>
            </a:r>
            <a:r>
              <a:rPr lang="pt-BR" sz="2000" dirty="0"/>
              <a:t> </a:t>
            </a:r>
            <a:r>
              <a:rPr lang="pt-BR" sz="2000" u="sng" dirty="0"/>
              <a:t>Dr. Marcus Vinicius R. Pinto</a:t>
            </a:r>
            <a:r>
              <a:rPr lang="pt-BR" sz="2000" dirty="0"/>
              <a:t> pela histórica imagem da biópsia de nervo de CIDP/PIDC do Peter </a:t>
            </a:r>
            <a:r>
              <a:rPr lang="pt-BR" sz="2000" dirty="0" err="1"/>
              <a:t>Dyck</a:t>
            </a:r>
            <a:r>
              <a:rPr lang="pt-BR" sz="2000" dirty="0"/>
              <a:t>, 1975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549160-9AED-07B7-D410-A9E22D1B4174}"/>
              </a:ext>
            </a:extLst>
          </p:cNvPr>
          <p:cNvSpPr txBox="1"/>
          <p:nvPr/>
        </p:nvSpPr>
        <p:spPr>
          <a:xfrm>
            <a:off x="654342" y="596096"/>
            <a:ext cx="1853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7507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D274E-F773-027B-1C4F-9BD3457B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7" y="347698"/>
            <a:ext cx="10515600" cy="839788"/>
          </a:xfrm>
        </p:spPr>
        <p:txBody>
          <a:bodyPr>
            <a:normAutofit fontScale="90000"/>
          </a:bodyPr>
          <a:lstStyle/>
          <a:p>
            <a:br>
              <a:rPr lang="pt-BR" sz="4200" b="1" dirty="0"/>
            </a:br>
            <a:r>
              <a:rPr lang="pt-BR" sz="4200" b="1" dirty="0"/>
              <a:t>Dados epidemiológicos</a:t>
            </a:r>
            <a:br>
              <a:rPr lang="pt-BR" sz="4200" dirty="0"/>
            </a:br>
            <a:endParaRPr lang="pt-BR" sz="4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FD314-83C7-EA01-8DB1-9ADEF456A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1233182"/>
            <a:ext cx="10515600" cy="4857226"/>
          </a:xfrm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polirradiculoneuropatia inflamatória desmielinizante crônica (CIPD/PIDC) descrita em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por Austin, como uma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polineuropatia responsiva a corticosteroides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Caracterizada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identificada como 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neuropatia autoimune crônica mais prevalente</a:t>
            </a:r>
          </a:p>
          <a:p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Prevalência entre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9:100.000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Há um predomínio de pacientes do sexo masculino (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 a 2,9/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homens/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mulher).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Idade média de início situa-se entre 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5ª a 6ª a décadas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Rara em crianças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1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2140" y="2333578"/>
            <a:ext cx="4189487" cy="29550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956344" y="782377"/>
            <a:ext cx="10493229" cy="1302987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Na CIDP depósitos de anticorpos (25-40% conhecidos), mas os alvo (CS) permanecem desconhecidos (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Gill Sans"/>
              </a:rPr>
              <a:t>van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Gill Sans"/>
              </a:rPr>
              <a:t>Doorn</a:t>
            </a:r>
            <a:r>
              <a:rPr lang="pt-BR" sz="1800" dirty="0">
                <a:solidFill>
                  <a:srgbClr val="000000"/>
                </a:solidFill>
                <a:latin typeface="Gill Sans"/>
              </a:rPr>
              <a:t>, 2024)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infiltrados inflamatórios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de Schwann → desmielinização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Similaridade</a:t>
            </a:r>
            <a:r>
              <a:rPr lang="pt-BR" alt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com a nossa </a:t>
            </a:r>
            <a:r>
              <a:rPr lang="pt-BR" alt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inflamatória crônica mais prevalente</a:t>
            </a:r>
            <a:r>
              <a:rPr lang="pt-BR" alt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alt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O M Leprae – </a:t>
            </a:r>
            <a:r>
              <a:rPr lang="pt-BR" alt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parasita </a:t>
            </a:r>
            <a:r>
              <a:rPr lang="pt-BR" altLang="pt-BR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</a:t>
            </a:r>
            <a:r>
              <a:rPr lang="pt-BR" alt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celular </a:t>
            </a:r>
            <a:r>
              <a:rPr lang="pt-BR" alt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especificadade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imunológica com as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de Schwann → desmielinização → perda axonal tardia</a:t>
            </a:r>
            <a:endParaRPr lang="pt-B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16526" y="5436253"/>
            <a:ext cx="513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M.leprae</a:t>
            </a:r>
            <a:r>
              <a:rPr lang="pt-BR" alt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Laminina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2G (</a:t>
            </a:r>
            <a:r>
              <a:rPr lang="pt-BR" altLang="pt-BR" sz="1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L. Basal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-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Dystroglycan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Membrana da  cel. da célula de Schwann, </a:t>
            </a:r>
            <a:r>
              <a:rPr lang="en-GB" altLang="pt-BR" sz="1400" dirty="0" err="1"/>
              <a:t>Rambukhana</a:t>
            </a:r>
            <a:r>
              <a:rPr lang="en-GB" altLang="pt-BR" sz="1400" dirty="0"/>
              <a:t>, 2002 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202959" y="5380018"/>
            <a:ext cx="499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Disseminação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bacilo pelos tecidos e pelo NERVO células de Schwann modificadas em </a:t>
            </a:r>
            <a:r>
              <a:rPr lang="pt-BR" altLang="pt-BR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células tronco “like/</a:t>
            </a:r>
            <a:r>
              <a:rPr lang="pt-BR" altLang="pt-BR" sz="1400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pt-BR" altLang="pt-BR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Wegner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4167" y="1811058"/>
            <a:ext cx="2955057" cy="4056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1751895" y="2204864"/>
            <a:ext cx="12996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Monócitos 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401740" y="2608223"/>
            <a:ext cx="165869" cy="7407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E8C27F1-E73A-48F7-88A4-81F37135FBB9}"/>
              </a:ext>
            </a:extLst>
          </p:cNvPr>
          <p:cNvCxnSpPr>
            <a:cxnSpLocks/>
          </p:cNvCxnSpPr>
          <p:nvPr/>
        </p:nvCxnSpPr>
        <p:spPr>
          <a:xfrm>
            <a:off x="8202706" y="4410635"/>
            <a:ext cx="313765" cy="2420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D9C642-B53C-62E3-0EEA-6BD3842FBB65}"/>
              </a:ext>
            </a:extLst>
          </p:cNvPr>
          <p:cNvSpPr txBox="1"/>
          <p:nvPr/>
        </p:nvSpPr>
        <p:spPr>
          <a:xfrm>
            <a:off x="956345" y="6142237"/>
            <a:ext cx="108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Robles MM, Baldisserotto CM, Garbino JA. </a:t>
            </a:r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Neuropatia da hanseníase versus CIDP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Hansenologia </a:t>
            </a:r>
            <a:r>
              <a:rPr lang="pt-B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Internationalis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C416AF-F83B-07FD-AE6F-A1F36FAA94BD}"/>
              </a:ext>
            </a:extLst>
          </p:cNvPr>
          <p:cNvSpPr txBox="1"/>
          <p:nvPr/>
        </p:nvSpPr>
        <p:spPr>
          <a:xfrm>
            <a:off x="889233" y="271130"/>
            <a:ext cx="373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FISIOPATOLOGIA</a:t>
            </a:r>
          </a:p>
        </p:txBody>
      </p:sp>
    </p:spTree>
    <p:extLst>
      <p:ext uri="{BB962C8B-B14F-4D97-AF65-F5344CB8AC3E}">
        <p14:creationId xmlns:p14="http://schemas.microsoft.com/office/powerpoint/2010/main" val="12550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8C936-41E2-0258-3D5E-982CF7A2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776"/>
            <a:ext cx="10515600" cy="671683"/>
          </a:xfrm>
        </p:spPr>
        <p:txBody>
          <a:bodyPr>
            <a:noAutofit/>
          </a:bodyPr>
          <a:lstStyle/>
          <a:p>
            <a:r>
              <a:rPr lang="pt-BR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</a:t>
            </a:r>
            <a:br>
              <a:rPr lang="pt-BR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5B279A-D235-53EF-D1C0-AA91D698F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90" y="1727202"/>
            <a:ext cx="10631311" cy="416418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pt-BR" sz="39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pt-BR" sz="3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(PICOS de DIAGNÓSTICO e TRATAMENTO)</a:t>
            </a:r>
            <a:r>
              <a:rPr lang="pt-BR" sz="3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questões da pesquisa foram construídas a partir de critérios: </a:t>
            </a:r>
            <a:r>
              <a:rPr lang="pt-BR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PICO: </a:t>
            </a:r>
            <a:r>
              <a:rPr lang="pt-BR" sz="3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População/Intervenção/Comparação/Resultado </a:t>
            </a:r>
            <a:endParaRPr lang="pt-BR" sz="3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t-BR" sz="3733" b="1" dirty="0">
                <a:latin typeface="Arial" panose="020B0604020202020204" pitchFamily="34" charset="0"/>
                <a:cs typeface="Arial" panose="020B0604020202020204" pitchFamily="34" charset="0"/>
              </a:rPr>
              <a:t>PERGUNTA: </a:t>
            </a:r>
            <a:r>
              <a:rPr lang="pt-BR" sz="37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influenciam a precisão do diagnóstico e o resultado do paciente?</a:t>
            </a:r>
            <a:endParaRPr lang="pt-BR" sz="35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8901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61540-F536-7969-7522-FB3C226E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066"/>
            <a:ext cx="10515600" cy="55115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PICOS DIAGNÓSTICOS (Em pacientes com CIPD/ PIDC)</a:t>
            </a:r>
            <a:endParaRPr lang="pt-BR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200" b="1" u="sng" dirty="0"/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PICO 1. ELETRODIAGNÓSTICO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– O uso de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eletrofisiologia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toda, em comparação com a não utilização do eletrodiagnóstico</a:t>
            </a:r>
            <a:endParaRPr lang="pt-B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PICO 2.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RESPOSTA AO TRATAMENTO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critério diagnóstico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– O uso da resposta do paciente ao tratamento, em comparação com não considerar a resposta ao tratamento</a:t>
            </a:r>
          </a:p>
          <a:p>
            <a:endParaRPr lang="pt-B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PICO 3.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RESSONÂNCIA MAGNÉTICA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ULTRASSONOGRAFIA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– Em pacientes com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suspeita de CIPD/PIDC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em comparação com nenhuma imagem.</a:t>
            </a:r>
            <a:endParaRPr lang="pt-B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PICO 4. LCR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— O uso do exame do LCR em comparação com a não utilização do exame do LCR influencia precisão diagnóstica e resultado do paciente? </a:t>
            </a:r>
          </a:p>
          <a:p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PICO 5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Anticorpos – Realizar testes para a presença de autoanticorpos séricos, incluindo anti-nodais e anticorpos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paranodais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em comparação com não testar anticorpos</a:t>
            </a:r>
            <a:endParaRPr lang="pt-B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PICO 6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BIÓPSIA de NERVO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– Biópsia de nervo em comparação com nenhuma biópsia de nervo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PICO 7.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Gamopatias monoclonais – Testes para a presença de IgG, IgA, IgM ou cadeia leve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gamopatias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monoclonais</a:t>
            </a:r>
            <a:endParaRPr lang="pt-B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F951BF2-CB3B-C750-EEA0-1E082681B2FC}"/>
              </a:ext>
            </a:extLst>
          </p:cNvPr>
          <p:cNvSpPr/>
          <p:nvPr/>
        </p:nvSpPr>
        <p:spPr>
          <a:xfrm>
            <a:off x="8724550" y="1459684"/>
            <a:ext cx="385894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B8D3EDE-1844-F7B2-B2B4-A1FABDA34B14}"/>
              </a:ext>
            </a:extLst>
          </p:cNvPr>
          <p:cNvSpPr/>
          <p:nvPr/>
        </p:nvSpPr>
        <p:spPr>
          <a:xfrm>
            <a:off x="2652312" y="2367094"/>
            <a:ext cx="385894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78AC105-DDA5-2FCF-766E-C0DFBCFCDD7F}"/>
              </a:ext>
            </a:extLst>
          </p:cNvPr>
          <p:cNvSpPr/>
          <p:nvPr/>
        </p:nvSpPr>
        <p:spPr>
          <a:xfrm>
            <a:off x="2575420" y="3113715"/>
            <a:ext cx="914400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58F58B0-96CE-9701-0C4F-CC0E1B0591A9}"/>
              </a:ext>
            </a:extLst>
          </p:cNvPr>
          <p:cNvSpPr/>
          <p:nvPr/>
        </p:nvSpPr>
        <p:spPr>
          <a:xfrm>
            <a:off x="4011330" y="4556623"/>
            <a:ext cx="385894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808957E-F09B-9655-A587-7DC129522A89}"/>
              </a:ext>
            </a:extLst>
          </p:cNvPr>
          <p:cNvSpPr/>
          <p:nvPr/>
        </p:nvSpPr>
        <p:spPr>
          <a:xfrm>
            <a:off x="7106878" y="5153640"/>
            <a:ext cx="914400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EC89E18-6FBB-499E-B8B2-65F71A11BCC6}"/>
              </a:ext>
            </a:extLst>
          </p:cNvPr>
          <p:cNvSpPr/>
          <p:nvPr/>
        </p:nvSpPr>
        <p:spPr>
          <a:xfrm>
            <a:off x="6662395" y="3688288"/>
            <a:ext cx="385894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67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2D8487-EFFE-EC03-B2AB-30764482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7334"/>
            <a:ext cx="10515600" cy="5499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PICOS TRATAMENTO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influenciam o comprometimento, a incapacidade e a qualidade de vida?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efeitos do tratamento são diferentes em Variantes da PIDC e em crianças (&lt;16 anos)?</a:t>
            </a:r>
            <a:endParaRPr lang="pt-B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PICO 8.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Corticosteróides – O tratamento com corticosteróides, em comparação com nenhum tratamento com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corticosteróides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PICO 9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. Imunoglobulina – O tratamento com imunoglobulinas IV ou SC, em comparação com nenhum tratamento com imunoglobulinas</a:t>
            </a:r>
          </a:p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PICO 10.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Plasmaferese –O tratamento com troca de plasma, em comparação com nenhum tratamento com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plasmaferese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PICO 11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. Outros tratamentos imunológicos – O tratamento com medicamentos imunomoduladores que não sejam corticosteróides, imunoglobulinas e plasmaférese, em comparação com nenhum tratamento com medicamentos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imunomoduladores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PICO 12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. Tratamento da dor –em comparação com nenhum alívio da dor ou outra influência da analgesia dor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50CC3DA-4739-7188-2D17-75FA97098A89}"/>
              </a:ext>
            </a:extLst>
          </p:cNvPr>
          <p:cNvSpPr/>
          <p:nvPr/>
        </p:nvSpPr>
        <p:spPr>
          <a:xfrm>
            <a:off x="8204433" y="1544973"/>
            <a:ext cx="914400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8072465-9F24-0E1B-F555-6487B0F2F6FC}"/>
              </a:ext>
            </a:extLst>
          </p:cNvPr>
          <p:cNvSpPr/>
          <p:nvPr/>
        </p:nvSpPr>
        <p:spPr>
          <a:xfrm>
            <a:off x="8992998" y="2412612"/>
            <a:ext cx="914400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27AAA2E-21E0-B558-923F-F4660A9E789F}"/>
              </a:ext>
            </a:extLst>
          </p:cNvPr>
          <p:cNvSpPr/>
          <p:nvPr/>
        </p:nvSpPr>
        <p:spPr>
          <a:xfrm>
            <a:off x="8078598" y="3280251"/>
            <a:ext cx="914400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5C77983-B584-4098-A257-F83BF7F405FA}"/>
              </a:ext>
            </a:extLst>
          </p:cNvPr>
          <p:cNvSpPr/>
          <p:nvPr/>
        </p:nvSpPr>
        <p:spPr>
          <a:xfrm>
            <a:off x="5402732" y="5272080"/>
            <a:ext cx="914400" cy="3439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82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BC490-6475-9AC5-C28B-0443E8F4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336"/>
            <a:ext cx="10515600" cy="1014032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+mn-lt"/>
              </a:rPr>
              <a:t>RESULTADOS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AEB5D-ECE4-6166-05B8-C908F291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44" y="1354603"/>
            <a:ext cx="10515600" cy="480239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800"/>
              </a:spcAft>
            </a:pPr>
            <a:r>
              <a:rPr lang="pt-BR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Modificou</a:t>
            </a:r>
            <a:r>
              <a:rPr lang="pt-B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critérios clínicos e define em </a:t>
            </a:r>
            <a:r>
              <a:rPr lang="pt-BR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“CIDP típic</a:t>
            </a:r>
            <a:r>
              <a:rPr lang="pt-BR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pt-B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“variantes de CIDP”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Substitui </a:t>
            </a:r>
            <a:r>
              <a:rPr lang="pt-BR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“CIDP atípica”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“variantes CIDP”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tem </a:t>
            </a:r>
            <a:r>
              <a:rPr lang="pt-BR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fenótipo clínico e neurofisiológico </a:t>
            </a:r>
          </a:p>
          <a:p>
            <a:pPr>
              <a:spcAft>
                <a:spcPts val="800"/>
              </a:spcAft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ão existe </a:t>
            </a:r>
            <a:r>
              <a:rPr lang="pt-BR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padrão ouro </a:t>
            </a:r>
            <a:r>
              <a:rPr lang="pt-B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CIDP, aconselha  evitar o rótulo </a:t>
            </a:r>
            <a:r>
              <a:rPr lang="pt-BR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“CIDP definida”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classificadas </a:t>
            </a:r>
            <a:r>
              <a:rPr lang="pt-BR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pt-B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CIDP/PIDC: </a:t>
            </a:r>
            <a:r>
              <a:rPr lang="pt-BR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nodo-</a:t>
            </a:r>
            <a:r>
              <a:rPr lang="pt-BR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paranodopatias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pt-B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</a:t>
            </a:r>
            <a:r>
              <a:rPr lang="pt-B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Sensory</a:t>
            </a:r>
            <a:r>
              <a:rPr lang="pt-B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Polyradiculopathy</a:t>
            </a:r>
            <a:r>
              <a:rPr lang="pt-B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(CISP)</a:t>
            </a:r>
            <a:endParaRPr lang="pt-BR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en-US" b="0" i="0" u="none" strike="noStrike" baseline="0" dirty="0">
                <a:latin typeface="Lato-Regular"/>
              </a:rPr>
              <a:t>poorly respond to CIDP treatment, IVIg in particular</a:t>
            </a:r>
            <a:endParaRPr lang="pt-BR" dirty="0"/>
          </a:p>
          <a:p>
            <a:pPr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48185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5389</TotalTime>
  <Words>3534</Words>
  <Application>Microsoft Office PowerPoint</Application>
  <PresentationFormat>Widescreen</PresentationFormat>
  <Paragraphs>333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8" baseType="lpstr">
      <vt:lpstr>Arial</vt:lpstr>
      <vt:lpstr>Bradley Hand ITC</vt:lpstr>
      <vt:lpstr>Calibri</vt:lpstr>
      <vt:lpstr>Calibri Light</vt:lpstr>
      <vt:lpstr>Gill Sans</vt:lpstr>
      <vt:lpstr>Lato-Regular</vt:lpstr>
      <vt:lpstr>Times New Roman</vt:lpstr>
      <vt:lpstr>Times New Roman PSMT</vt:lpstr>
      <vt:lpstr>TimesNewRomanPS-ItalicMT</vt:lpstr>
      <vt:lpstr>TimesNewRomanPSMT</vt:lpstr>
      <vt:lpstr>Wingdings</vt:lpstr>
      <vt:lpstr>Tema do Office</vt:lpstr>
      <vt:lpstr>Apresentação do PowerPoint</vt:lpstr>
      <vt:lpstr>Estratégia aconselhada: Guideline Europeu</vt:lpstr>
      <vt:lpstr> OBJETIVO: atualizar a diretriz de 2010 </vt:lpstr>
      <vt:lpstr> Dados epidemiológicos </vt:lpstr>
      <vt:lpstr>Na CIDP depósitos de anticorpos (25-40% conhecidos), mas os alvo (CS) permanecem desconhecidos (van Doorn, 2024), infiltrados inflamatórios nas células de Schwann → desmielinização   Similaridade com a nossa inflamatória crônica mais prevalente. O M Leprae – parasita intra celular – com especificadade imunológica com as células de Schwann → desmielinização → perda axonal tardia</vt:lpstr>
      <vt:lpstr>MÉTODO  </vt:lpstr>
      <vt:lpstr>Apresentação do PowerPoint</vt:lpstr>
      <vt:lpstr>Apresentação do PowerPoint</vt:lpstr>
      <vt:lpstr>RESULTADOS </vt:lpstr>
      <vt:lpstr>Apresentação do PowerPoint</vt:lpstr>
      <vt:lpstr>Variantes CIDP/PIDC</vt:lpstr>
      <vt:lpstr>Apresentação do PowerPoint</vt:lpstr>
      <vt:lpstr>DIAGNOSTICO DIFERENCIAL </vt:lpstr>
      <vt:lpstr>Polirradiculopatia imunossensitiva crônica (CISP)</vt:lpstr>
      <vt:lpstr>Espessamento dos nervos e entrapments – peculiaridade da nossa neuropatia inflamatória crônica mais prevalente</vt:lpstr>
      <vt:lpstr>Diferenças nas Respostas Cutâneo Simpáticas</vt:lpstr>
      <vt:lpstr>PICO 1 (ELETRODIAGNOSTICO)</vt:lpstr>
      <vt:lpstr>Apresentação do PowerPoint</vt:lpstr>
      <vt:lpstr>Estender os estudos de condução nervosa: </vt:lpstr>
      <vt:lpstr>Critérios de condução nervosa sensitiva</vt:lpstr>
      <vt:lpstr>PICO 2 (RESPOSTA AO TRATAMENTO)</vt:lpstr>
      <vt:lpstr>PICO 3 (IMAGEM) - ultrassom</vt:lpstr>
      <vt:lpstr>Nervo espessado focal ou assimetricamente a ao US de alta resolução</vt:lpstr>
      <vt:lpstr>NCS Temporal Dispersion X US  Doppler em nossa neuropatia inflamatória mais prevalente </vt:lpstr>
      <vt:lpstr>PICO 3 (IMAGEM) - RNM</vt:lpstr>
      <vt:lpstr>PICO 4 (ANÁLISE DO LCR - SENSIBILIDADE DE 42%-77%) </vt:lpstr>
      <vt:lpstr>PICO 5 (ANTICORPOS)</vt:lpstr>
      <vt:lpstr>PICO 6 ( BX DE NERVO)</vt:lpstr>
      <vt:lpstr>Desmielinização inflamatória</vt:lpstr>
      <vt:lpstr>Com anti - BCG e DNA do ML com a PCR os Inf Inf inespecificos, se positivos, passam a diagnóstico definido</vt:lpstr>
      <vt:lpstr>PICO 7 ( TESTES GAMOPATIA MONOCLONAIS)</vt:lpstr>
      <vt:lpstr>Recomendados fortemente imunoglobulina ( &gt; 81% respodem bem), corticos-teróides e plasmaferese se não responder  (PICOS 8 a 10)</vt:lpstr>
      <vt:lpstr>PICO 11 (OUTROS TRATAMENTOS, após falha na eficácia comprovada)</vt:lpstr>
      <vt:lpstr>GUIDELINE revisitado: van Doorn IV et al. Challenges in the Early Diagnosis and Treatment of Chronic Inflammatory Demyelinating Polyradiculoneuropathy in Adults: Current Perspectives. 2024</vt:lpstr>
      <vt:lpstr>PICO 12 (TRATAMENTO FARMACOLÓGICO DA DOR)</vt:lpstr>
      <vt:lpstr>Muito 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Comparacao dos critérios diagnostico de CIDP ABN x Academia europeia de neurologia</dc:title>
  <dc:creator>USUARIO</dc:creator>
  <cp:lastModifiedBy>José Antonio Garbino</cp:lastModifiedBy>
  <cp:revision>92</cp:revision>
  <dcterms:created xsi:type="dcterms:W3CDTF">2024-02-20T15:58:39Z</dcterms:created>
  <dcterms:modified xsi:type="dcterms:W3CDTF">2024-06-04T22:19:09Z</dcterms:modified>
</cp:coreProperties>
</file>