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7" r:id="rId5"/>
    <p:sldId id="261" r:id="rId6"/>
    <p:sldId id="263" r:id="rId7"/>
    <p:sldId id="259" r:id="rId8"/>
    <p:sldId id="260" r:id="rId9"/>
    <p:sldId id="258" r:id="rId10"/>
    <p:sldId id="268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62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641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188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59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47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0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75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977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053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4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8F69-9AF9-4D74-AEE1-F7FF2DAC6ED0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3C79-4A54-403E-8C9E-EDC4ED9D5EC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5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341" y="1936987"/>
            <a:ext cx="9144000" cy="1228081"/>
          </a:xfrm>
        </p:spPr>
        <p:txBody>
          <a:bodyPr>
            <a:normAutofit/>
          </a:bodyPr>
          <a:lstStyle/>
          <a:p>
            <a:r>
              <a:rPr lang="pt-BR" sz="4000" b="1" dirty="0"/>
              <a:t>AVALIAÇÃO NEUROFISIOLÓGICA DE NOTALGIA PARESTÉSICA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81665" y="335262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pt-BR" sz="2000" dirty="0" smtClean="0"/>
              <a:t>Garbino JA </a:t>
            </a:r>
            <a:endParaRPr lang="pt-BR" sz="2000" dirty="0"/>
          </a:p>
          <a:p>
            <a:pPr algn="r"/>
            <a:r>
              <a:rPr lang="pt-BR" sz="2000" dirty="0" smtClean="0"/>
              <a:t>Arone Filho SE</a:t>
            </a:r>
            <a:endParaRPr lang="pt-BR" sz="2000" dirty="0"/>
          </a:p>
          <a:p>
            <a:pPr algn="r"/>
            <a:r>
              <a:rPr lang="pt-BR" sz="2000" dirty="0" smtClean="0"/>
              <a:t>Martins TY</a:t>
            </a:r>
            <a:endParaRPr lang="pt-BR" sz="2000" dirty="0"/>
          </a:p>
          <a:p>
            <a:pPr algn="r"/>
            <a:r>
              <a:rPr lang="pt-BR" sz="2000" dirty="0" smtClean="0"/>
              <a:t>Marciano LHCS</a:t>
            </a: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49858" y="538351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5050"/>
                </a:solidFill>
              </a:rPr>
              <a:t>Programa de Ensino em Neurofisiologia Clínica do Instituto Lauro de Souza Lima, Bauru/SP &amp; </a:t>
            </a:r>
            <a:r>
              <a:rPr lang="pt-BR" dirty="0" smtClean="0">
                <a:solidFill>
                  <a:srgbClr val="FF5050"/>
                </a:solidFill>
              </a:rPr>
              <a:t>Serviço de Atenção Primária do Hospital </a:t>
            </a:r>
            <a:r>
              <a:rPr lang="pt-BR" dirty="0">
                <a:solidFill>
                  <a:srgbClr val="FF5050"/>
                </a:solidFill>
              </a:rPr>
              <a:t>da UNIMED de Bauru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0918" y="475588"/>
            <a:ext cx="9901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10º. Simpósio Nacional de Eletromiografia</a:t>
            </a:r>
          </a:p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São Paulo – 2016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Biópsia de pele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" y="1622853"/>
            <a:ext cx="4687331" cy="35154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90" y="1622853"/>
            <a:ext cx="4695569" cy="352167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87395" y="5527589"/>
            <a:ext cx="46296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Discreta </a:t>
            </a:r>
            <a:r>
              <a:rPr lang="pt-BR" dirty="0" err="1" smtClean="0"/>
              <a:t>discreta</a:t>
            </a:r>
            <a:r>
              <a:rPr lang="pt-BR" dirty="0" smtClean="0"/>
              <a:t> descamação da camada córnea da epiderme, sem </a:t>
            </a:r>
            <a:r>
              <a:rPr lang="pt-BR" dirty="0" err="1" smtClean="0"/>
              <a:t>liquenificação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12690" y="5527589"/>
            <a:ext cx="46955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Discreto Infiltrado inflamatório crônico, sem células neoplásicas, sem substancia amiloide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7169" y="220965"/>
            <a:ext cx="10515600" cy="557513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Discussão 1</a:t>
            </a:r>
            <a:endParaRPr lang="pt-BR" sz="3600" baseline="30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50789" y="906162"/>
            <a:ext cx="10888361" cy="5082746"/>
          </a:xfrm>
        </p:spPr>
        <p:txBody>
          <a:bodyPr>
            <a:noAutofit/>
          </a:bodyPr>
          <a:lstStyle/>
          <a:p>
            <a:r>
              <a:rPr lang="pt-BR" sz="2400" dirty="0" smtClean="0"/>
              <a:t>Informações </a:t>
            </a:r>
            <a:r>
              <a:rPr lang="pt-BR" sz="2400" dirty="0"/>
              <a:t>vindas </a:t>
            </a:r>
            <a:r>
              <a:rPr lang="pt-BR" sz="2400" dirty="0" smtClean="0"/>
              <a:t>de </a:t>
            </a:r>
            <a:r>
              <a:rPr lang="pt-BR" sz="2400" dirty="0"/>
              <a:t>nociceptores pelas fibras Aδ e C (</a:t>
            </a:r>
            <a:r>
              <a:rPr lang="pt-BR" sz="2400" dirty="0">
                <a:solidFill>
                  <a:srgbClr val="FF0000"/>
                </a:solidFill>
              </a:rPr>
              <a:t>dor e prurido</a:t>
            </a:r>
            <a:r>
              <a:rPr lang="pt-BR" sz="2400" dirty="0"/>
              <a:t>) dor e o </a:t>
            </a:r>
            <a:r>
              <a:rPr lang="pt-BR" sz="2400" i="1" dirty="0"/>
              <a:t>prurido</a:t>
            </a:r>
            <a:r>
              <a:rPr lang="pt-BR" sz="2400" dirty="0"/>
              <a:t> são transmitidos pelas mesmas vias </a:t>
            </a:r>
            <a:r>
              <a:rPr lang="pt-BR" sz="2400" dirty="0" smtClean="0"/>
              <a:t>nervosas</a:t>
            </a:r>
            <a:r>
              <a:rPr lang="pt-BR" sz="2400" baseline="30000" dirty="0"/>
              <a:t> </a:t>
            </a:r>
            <a:r>
              <a:rPr lang="pt-BR" sz="2400" baseline="30000" dirty="0" smtClean="0"/>
              <a:t>1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dirty="0" smtClean="0"/>
              <a:t>Enquanto</a:t>
            </a:r>
            <a:r>
              <a:rPr lang="pt-BR" sz="2400" dirty="0" smtClean="0"/>
              <a:t>, informações </a:t>
            </a:r>
            <a:r>
              <a:rPr lang="pt-BR" sz="2400" dirty="0"/>
              <a:t>vindas do mesmo </a:t>
            </a:r>
            <a:r>
              <a:rPr lang="pt-BR" sz="2400" dirty="0" smtClean="0"/>
              <a:t>local carreadas </a:t>
            </a:r>
            <a:r>
              <a:rPr lang="pt-BR" sz="2400" dirty="0"/>
              <a:t>por fibras Aß, definem de qual parte do corpo </a:t>
            </a:r>
            <a:r>
              <a:rPr lang="pt-BR" sz="2400" dirty="0" smtClean="0"/>
              <a:t>surgiram.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O </a:t>
            </a:r>
            <a:r>
              <a:rPr lang="pt-BR" sz="2400" i="1" dirty="0"/>
              <a:t>prurido</a:t>
            </a:r>
            <a:r>
              <a:rPr lang="pt-BR" sz="2400" dirty="0"/>
              <a:t> </a:t>
            </a:r>
            <a:r>
              <a:rPr lang="pt-BR" sz="2400" dirty="0" smtClean="0"/>
              <a:t>tem origem </a:t>
            </a:r>
            <a:r>
              <a:rPr lang="pt-BR" sz="2400" dirty="0" smtClean="0"/>
              <a:t>na  população </a:t>
            </a:r>
            <a:r>
              <a:rPr lang="pt-BR" sz="2400" dirty="0"/>
              <a:t>de </a:t>
            </a:r>
            <a:r>
              <a:rPr lang="pt-BR" sz="2400" dirty="0" err="1"/>
              <a:t>nociceptores</a:t>
            </a:r>
            <a:r>
              <a:rPr lang="pt-BR" sz="2400" dirty="0"/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polimodais</a:t>
            </a:r>
            <a:r>
              <a:rPr lang="pt-BR" sz="2400" dirty="0" smtClean="0"/>
              <a:t>, ou seja, </a:t>
            </a:r>
            <a:r>
              <a:rPr lang="pt-BR" sz="2400" dirty="0" smtClean="0"/>
              <a:t>térmicos</a:t>
            </a:r>
            <a:r>
              <a:rPr lang="pt-BR" sz="2400" dirty="0"/>
              <a:t>, químicos e </a:t>
            </a:r>
            <a:r>
              <a:rPr lang="pt-BR" sz="2400" dirty="0" smtClean="0"/>
              <a:t>mecânicos, e se </a:t>
            </a:r>
            <a:r>
              <a:rPr lang="pt-BR" sz="2400" dirty="0"/>
              <a:t>sobrepõem aos demais </a:t>
            </a:r>
            <a:r>
              <a:rPr lang="pt-BR" sz="2400" dirty="0" err="1" smtClean="0"/>
              <a:t>nociceptores</a:t>
            </a:r>
            <a:r>
              <a:rPr lang="pt-BR" sz="2400" dirty="0" smtClean="0"/>
              <a:t>, todos fibras C</a:t>
            </a:r>
            <a:r>
              <a:rPr lang="pt-BR" sz="2400" baseline="30000" dirty="0" smtClean="0"/>
              <a:t> </a:t>
            </a:r>
            <a:r>
              <a:rPr lang="pt-BR" sz="2400" baseline="30000" dirty="0" smtClean="0"/>
              <a:t>1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dirty="0" smtClean="0"/>
              <a:t>O </a:t>
            </a:r>
            <a:r>
              <a:rPr lang="pt-BR" sz="2400" dirty="0" smtClean="0"/>
              <a:t>componente </a:t>
            </a:r>
            <a:r>
              <a:rPr lang="pt-BR" sz="2400" dirty="0" smtClean="0">
                <a:solidFill>
                  <a:srgbClr val="FF0000"/>
                </a:solidFill>
              </a:rPr>
              <a:t>inflamatório</a:t>
            </a:r>
            <a:r>
              <a:rPr lang="pt-BR" sz="2400" dirty="0" smtClean="0"/>
              <a:t> e </a:t>
            </a:r>
            <a:r>
              <a:rPr lang="pt-BR" sz="2400" dirty="0" smtClean="0">
                <a:solidFill>
                  <a:srgbClr val="FF0000"/>
                </a:solidFill>
              </a:rPr>
              <a:t>irritativo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periférico</a:t>
            </a:r>
            <a:r>
              <a:rPr lang="pt-BR" sz="2400" dirty="0" smtClean="0"/>
              <a:t> (</a:t>
            </a:r>
            <a:r>
              <a:rPr lang="pt-BR" sz="2400" dirty="0" err="1" smtClean="0"/>
              <a:t>liquenificação</a:t>
            </a:r>
            <a:r>
              <a:rPr lang="pt-BR" sz="2400" dirty="0" smtClean="0"/>
              <a:t> pela coçadura) no </a:t>
            </a:r>
            <a:r>
              <a:rPr lang="pt-BR" sz="2400" i="1" dirty="0" smtClean="0"/>
              <a:t>prurido</a:t>
            </a:r>
            <a:r>
              <a:rPr lang="pt-BR" sz="2400" dirty="0" smtClean="0"/>
              <a:t> é maior que o central de </a:t>
            </a:r>
            <a:r>
              <a:rPr lang="pt-BR" sz="2400" dirty="0" err="1" smtClean="0"/>
              <a:t>neuroplasticidade</a:t>
            </a:r>
            <a:r>
              <a:rPr lang="pt-BR" sz="2400" dirty="0" smtClean="0"/>
              <a:t> que se observa na </a:t>
            </a:r>
            <a:r>
              <a:rPr lang="pt-BR" sz="2400" i="1" dirty="0" smtClean="0"/>
              <a:t>dor neuropática</a:t>
            </a:r>
            <a:r>
              <a:rPr lang="pt-BR" sz="2400" dirty="0" smtClean="0"/>
              <a:t>. Embora, ambas as situações sejam fruto de </a:t>
            </a:r>
            <a:r>
              <a:rPr lang="pt-BR" sz="2400" dirty="0"/>
              <a:t>interpretação do córtex </a:t>
            </a:r>
            <a:r>
              <a:rPr lang="pt-BR" sz="2400" dirty="0" smtClean="0"/>
              <a:t>cerebral.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53529" y="6186615"/>
            <a:ext cx="1070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1. Azevedo AR,Kondo M e De Oliveira ASB. O </a:t>
            </a:r>
            <a:r>
              <a:rPr lang="pt-BR" sz="1400" dirty="0"/>
              <a:t>Prurido da </a:t>
            </a:r>
            <a:r>
              <a:rPr lang="pt-BR" sz="1400" dirty="0" err="1" smtClean="0"/>
              <a:t>Colestase</a:t>
            </a:r>
            <a:r>
              <a:rPr lang="pt-BR" sz="1400" dirty="0" smtClean="0"/>
              <a:t>. </a:t>
            </a:r>
            <a:r>
              <a:rPr lang="pt-BR" sz="1400" dirty="0" smtClean="0">
                <a:solidFill>
                  <a:srgbClr val="FF0000"/>
                </a:solidFill>
              </a:rPr>
              <a:t>Rev</a:t>
            </a:r>
            <a:r>
              <a:rPr lang="pt-BR" sz="1400" dirty="0">
                <a:solidFill>
                  <a:srgbClr val="FF0000"/>
                </a:solidFill>
              </a:rPr>
              <a:t>. </a:t>
            </a:r>
            <a:r>
              <a:rPr lang="pt-BR" sz="1400" dirty="0" smtClean="0">
                <a:solidFill>
                  <a:srgbClr val="FF0000"/>
                </a:solidFill>
              </a:rPr>
              <a:t>Neurociências</a:t>
            </a:r>
            <a:r>
              <a:rPr lang="pt-BR" sz="1400" dirty="0" smtClean="0"/>
              <a:t>.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10(3), </a:t>
            </a:r>
            <a:r>
              <a:rPr lang="pt-BR" sz="1400" dirty="0"/>
              <a:t>2002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1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9222"/>
            <a:ext cx="10515600" cy="54927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Conclusões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Não há sinais de perda neurológica sensitiva, não seria propriamente uma de </a:t>
            </a:r>
            <a:r>
              <a:rPr lang="pt-BR" dirty="0" smtClean="0">
                <a:solidFill>
                  <a:srgbClr val="FF0000"/>
                </a:solidFill>
              </a:rPr>
              <a:t>neuropatia sensitiva</a:t>
            </a:r>
            <a:r>
              <a:rPr lang="pt-BR" dirty="0" smtClean="0"/>
              <a:t>, mas simplesmente uma  </a:t>
            </a:r>
            <a:r>
              <a:rPr lang="pt-BR" dirty="0" smtClean="0">
                <a:solidFill>
                  <a:srgbClr val="FF0000"/>
                </a:solidFill>
              </a:rPr>
              <a:t>radiculopatia dorsal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 clinica é </a:t>
            </a:r>
            <a:r>
              <a:rPr lang="pt-BR" dirty="0" smtClean="0">
                <a:solidFill>
                  <a:srgbClr val="FF0000"/>
                </a:solidFill>
              </a:rPr>
              <a:t>irritativa</a:t>
            </a:r>
            <a:r>
              <a:rPr lang="pt-BR" dirty="0" smtClean="0"/>
              <a:t> como se entende na fisiopatologia do prurido, </a:t>
            </a:r>
            <a:r>
              <a:rPr lang="pt-BR" dirty="0" smtClean="0"/>
              <a:t>é </a:t>
            </a:r>
            <a:r>
              <a:rPr lang="pt-BR" dirty="0" smtClean="0"/>
              <a:t>de </a:t>
            </a:r>
            <a:r>
              <a:rPr lang="pt-BR" dirty="0" smtClean="0">
                <a:solidFill>
                  <a:srgbClr val="FF0000"/>
                </a:solidFill>
              </a:rPr>
              <a:t>hiperexcitabilidade</a:t>
            </a:r>
            <a:r>
              <a:rPr lang="pt-BR" dirty="0" smtClean="0"/>
              <a:t> da raiz motora como se demonstra a EMG e EMGFU dos paravertebrais.</a:t>
            </a:r>
          </a:p>
          <a:p>
            <a:endParaRPr lang="pt-BR" dirty="0" smtClean="0"/>
          </a:p>
          <a:p>
            <a:r>
              <a:rPr lang="pt-BR" dirty="0" smtClean="0"/>
              <a:t>Presume-se um comprometimento tanto da raiz motora como da sensitiva, como ocorre em radiculopatias, de certa forma leve que não leve a perda axonal significativa, mas que provoque </a:t>
            </a:r>
            <a:r>
              <a:rPr lang="pt-BR" dirty="0" err="1">
                <a:solidFill>
                  <a:srgbClr val="FF0000"/>
                </a:solidFill>
              </a:rPr>
              <a:t>hiperexcitabilidade</a:t>
            </a:r>
            <a:r>
              <a:rPr lang="pt-BR" dirty="0"/>
              <a:t> </a:t>
            </a:r>
            <a:r>
              <a:rPr lang="pt-BR" dirty="0" smtClean="0"/>
              <a:t>dos </a:t>
            </a:r>
            <a:r>
              <a:rPr lang="pt-BR" dirty="0" smtClean="0"/>
              <a:t>axônios </a:t>
            </a:r>
            <a:r>
              <a:rPr lang="pt-BR" dirty="0"/>
              <a:t>em </a:t>
            </a:r>
            <a:r>
              <a:rPr lang="pt-BR" dirty="0" smtClean="0"/>
              <a:t>geral (sensitivos e motores) </a:t>
            </a:r>
            <a:r>
              <a:rPr lang="pt-BR" dirty="0"/>
              <a:t>das </a:t>
            </a:r>
            <a:r>
              <a:rPr lang="pt-BR" dirty="0" err="1" smtClean="0"/>
              <a:t>raizes</a:t>
            </a:r>
            <a:r>
              <a:rPr lang="pt-BR" dirty="0" smtClean="0"/>
              <a:t> envolvidas </a:t>
            </a:r>
            <a:r>
              <a:rPr lang="pt-BR" dirty="0" smtClean="0">
                <a:solidFill>
                  <a:srgbClr val="FF0000"/>
                </a:solidFill>
              </a:rPr>
              <a:t>retroalimentada </a:t>
            </a:r>
            <a:r>
              <a:rPr lang="pt-BR" dirty="0" smtClean="0">
                <a:solidFill>
                  <a:srgbClr val="FF0000"/>
                </a:solidFill>
              </a:rPr>
              <a:t>pela coçadura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77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sz="3200" dirty="0" smtClean="0"/>
              <a:t>Programa de Residência Médica em Dermatologia - </a:t>
            </a:r>
            <a:r>
              <a:rPr lang="pt-BR" sz="3200" dirty="0" smtClean="0">
                <a:solidFill>
                  <a:srgbClr val="FF0000"/>
                </a:solidFill>
              </a:rPr>
              <a:t>ILSL</a:t>
            </a:r>
          </a:p>
          <a:p>
            <a:r>
              <a:rPr lang="pt-BR" sz="3200" dirty="0" smtClean="0"/>
              <a:t>Anatomopatologia do </a:t>
            </a:r>
            <a:r>
              <a:rPr lang="pt-BR" sz="3200" dirty="0" smtClean="0">
                <a:solidFill>
                  <a:srgbClr val="FF0000"/>
                </a:solidFill>
              </a:rPr>
              <a:t>ILSL</a:t>
            </a:r>
            <a:r>
              <a:rPr lang="pt-BR" sz="3200" dirty="0" smtClean="0"/>
              <a:t>: Prof. Dr. Cleverson Teixeira e Profa. Dra. Andrea </a:t>
            </a:r>
            <a:r>
              <a:rPr lang="pt-BR" sz="3200" dirty="0" err="1" smtClean="0"/>
              <a:t>Belone</a:t>
            </a:r>
            <a:endParaRPr lang="pt-BR" sz="3200" dirty="0" smtClean="0"/>
          </a:p>
          <a:p>
            <a:r>
              <a:rPr lang="pt-BR" sz="3200" dirty="0" smtClean="0"/>
              <a:t>Radiologia do </a:t>
            </a:r>
            <a:r>
              <a:rPr lang="pt-BR" sz="3200" dirty="0" smtClean="0">
                <a:solidFill>
                  <a:srgbClr val="FF0000"/>
                </a:solidFill>
              </a:rPr>
              <a:t>ILSL</a:t>
            </a:r>
            <a:r>
              <a:rPr lang="pt-BR" sz="3200" dirty="0" smtClean="0"/>
              <a:t>: Dra. Flavia Casadei</a:t>
            </a:r>
          </a:p>
          <a:p>
            <a:r>
              <a:rPr lang="pt-BR" sz="3200" dirty="0" err="1" smtClean="0"/>
              <a:t>Fotodocumentação</a:t>
            </a:r>
            <a:r>
              <a:rPr lang="pt-BR" sz="3200" dirty="0" smtClean="0"/>
              <a:t> do </a:t>
            </a:r>
            <a:r>
              <a:rPr lang="pt-BR" sz="3200" dirty="0" smtClean="0">
                <a:solidFill>
                  <a:srgbClr val="FF0000"/>
                </a:solidFill>
              </a:rPr>
              <a:t>ILSL</a:t>
            </a:r>
            <a:r>
              <a:rPr lang="pt-BR" sz="3200" dirty="0" smtClean="0"/>
              <a:t>: Roque Cardoso</a:t>
            </a:r>
          </a:p>
          <a:p>
            <a:r>
              <a:rPr lang="pt-BR" sz="3200" dirty="0"/>
              <a:t>Diretoria de Reabilitação do </a:t>
            </a:r>
            <a:r>
              <a:rPr lang="pt-BR" sz="3200" dirty="0">
                <a:solidFill>
                  <a:srgbClr val="FF0000"/>
                </a:solidFill>
              </a:rPr>
              <a:t>ILSL</a:t>
            </a:r>
            <a:r>
              <a:rPr lang="pt-BR" sz="3200" dirty="0"/>
              <a:t>: Sra. Margo </a:t>
            </a:r>
            <a:r>
              <a:rPr lang="pt-BR" sz="3200" dirty="0" smtClean="0"/>
              <a:t>Ribeiro</a:t>
            </a:r>
          </a:p>
          <a:p>
            <a:r>
              <a:rPr lang="pt-BR" sz="3200" dirty="0"/>
              <a:t>Serviço de Atenção Primária da </a:t>
            </a:r>
            <a:r>
              <a:rPr lang="pt-BR" sz="3200" dirty="0">
                <a:solidFill>
                  <a:srgbClr val="FF0000"/>
                </a:solidFill>
              </a:rPr>
              <a:t>UNIMED Bauru</a:t>
            </a:r>
          </a:p>
          <a:p>
            <a:r>
              <a:rPr lang="pt-BR" sz="3200" dirty="0" smtClean="0"/>
              <a:t>Clinica Médica </a:t>
            </a:r>
            <a:r>
              <a:rPr lang="pt-BR" sz="3200" i="1" dirty="0" smtClean="0">
                <a:solidFill>
                  <a:srgbClr val="0070C0"/>
                </a:solidFill>
              </a:rPr>
              <a:t>Neurodiagnóstico</a:t>
            </a:r>
            <a:r>
              <a:rPr lang="pt-BR" sz="3200" dirty="0"/>
              <a:t> </a:t>
            </a:r>
            <a:r>
              <a:rPr lang="pt-BR" sz="3200" dirty="0" smtClean="0"/>
              <a:t>– Bauru/SP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37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249795"/>
            <a:ext cx="10974859" cy="111768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                   Notalgia parestésica/</a:t>
            </a:r>
            <a:r>
              <a:rPr lang="pt-BR" sz="3200" dirty="0"/>
              <a:t> </a:t>
            </a:r>
            <a:r>
              <a:rPr 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Notalgia patesthetica</a:t>
            </a:r>
            <a:br>
              <a:rPr 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dirty="0" smtClean="0"/>
              <a:t>Introdução</a:t>
            </a:r>
            <a:r>
              <a:rPr 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/background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50790" y="1573427"/>
            <a:ext cx="10719486" cy="4061255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6400" dirty="0" smtClean="0"/>
              <a:t>Sinonímia: </a:t>
            </a:r>
            <a:endParaRPr lang="pt-BR" sz="6400" dirty="0"/>
          </a:p>
          <a:p>
            <a:pPr marL="914400" lvl="1" indent="-457200">
              <a:buFont typeface="+mj-lt"/>
              <a:buAutoNum type="alphaLcParenR"/>
            </a:pPr>
            <a:r>
              <a:rPr lang="pt-BR" sz="6400" dirty="0"/>
              <a:t>“prurido dorsal com hiperpigmen­tação”, “melanose dorsal pruriginosa”, “prurido melanótico de Pierini e Borda” (Proença NG e Silva MF, </a:t>
            </a:r>
            <a:r>
              <a:rPr lang="pt-BR" sz="6400" dirty="0" smtClean="0"/>
              <a:t>2013)</a:t>
            </a:r>
            <a:r>
              <a:rPr lang="pt-BR" sz="6400" baseline="30000" dirty="0" smtClean="0"/>
              <a:t>1</a:t>
            </a:r>
            <a:r>
              <a:rPr lang="pt-BR" sz="6400" dirty="0" smtClean="0"/>
              <a:t>  </a:t>
            </a:r>
            <a:endParaRPr lang="pt-BR" sz="6400" dirty="0"/>
          </a:p>
          <a:p>
            <a:pPr marL="914400" lvl="1" indent="-457200">
              <a:buFont typeface="+mj-lt"/>
              <a:buAutoNum type="alphaLcParenR"/>
            </a:pPr>
            <a:r>
              <a:rPr lang="pt-BR" sz="6400" dirty="0"/>
              <a:t>“</a:t>
            </a:r>
            <a:r>
              <a:rPr lang="en-US" sz="6400" dirty="0"/>
              <a:t>Hereditary localized pruritus”, “Posterior pigmented pruritic patch” e “Subscapular pruritus” (Tyagi S et al, </a:t>
            </a:r>
            <a:r>
              <a:rPr lang="en-US" sz="6400" dirty="0" smtClean="0"/>
              <a:t>2010)</a:t>
            </a:r>
            <a:r>
              <a:rPr lang="en-US" sz="6400" baseline="30000" dirty="0" smtClean="0"/>
              <a:t>2</a:t>
            </a:r>
            <a:endParaRPr lang="pt-BR" sz="6400" baseline="30000" dirty="0"/>
          </a:p>
          <a:p>
            <a:pPr marL="514350" indent="-514350">
              <a:buFont typeface="+mj-lt"/>
              <a:buAutoNum type="arabicPeriod"/>
            </a:pPr>
            <a:r>
              <a:rPr lang="pt-BR" sz="6400" dirty="0"/>
              <a:t>E</a:t>
            </a:r>
            <a:r>
              <a:rPr lang="en-US" sz="6400" dirty="0"/>
              <a:t>tiologia proposta: múltiplos mecanismos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6400" dirty="0">
                <a:solidFill>
                  <a:srgbClr val="FF0000"/>
                </a:solidFill>
              </a:rPr>
              <a:t>neuropatia </a:t>
            </a:r>
            <a:r>
              <a:rPr lang="en-US" sz="6400" dirty="0" smtClean="0">
                <a:solidFill>
                  <a:srgbClr val="FF0000"/>
                </a:solidFill>
              </a:rPr>
              <a:t>sensitiva </a:t>
            </a:r>
            <a:r>
              <a:rPr lang="en-US" sz="6400" dirty="0"/>
              <a:t>com aumento de reinervação das areas da pele afetadas</a:t>
            </a:r>
            <a:endParaRPr lang="pt-BR" sz="6400" dirty="0"/>
          </a:p>
          <a:p>
            <a:pPr marL="914400" lvl="1" indent="-457200">
              <a:buFont typeface="+mj-lt"/>
              <a:buAutoNum type="alphaLcParenR"/>
            </a:pPr>
            <a:r>
              <a:rPr lang="pt-BR" sz="6400" dirty="0" smtClean="0"/>
              <a:t>neuropatia </a:t>
            </a:r>
            <a:r>
              <a:rPr lang="pt-BR" sz="6400" dirty="0"/>
              <a:t>desencadeada por doença </a:t>
            </a:r>
            <a:r>
              <a:rPr lang="pt-BR" sz="6400" dirty="0" smtClean="0"/>
              <a:t>degenerativa </a:t>
            </a:r>
            <a:r>
              <a:rPr lang="pt-BR" sz="6400" dirty="0"/>
              <a:t>discal </a:t>
            </a:r>
            <a:r>
              <a:rPr lang="pt-BR" sz="6400" dirty="0" smtClean="0"/>
              <a:t>cérvico-torácica </a:t>
            </a:r>
            <a:r>
              <a:rPr lang="pt-BR" sz="6400" dirty="0"/>
              <a:t>ou por lesão direta de </a:t>
            </a:r>
            <a:r>
              <a:rPr lang="pt-BR" sz="6400" dirty="0" smtClean="0"/>
              <a:t>nervo</a:t>
            </a:r>
            <a:endParaRPr lang="pt-BR" sz="55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50790" y="5848865"/>
            <a:ext cx="1102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 smtClean="0"/>
              <a:t>Proença </a:t>
            </a:r>
            <a:r>
              <a:rPr lang="pt-BR" sz="1200" dirty="0"/>
              <a:t>NG, Silva MF. Notalgia parestésica: uma síndrome multidisciplinar. Arq Med Hosp Fac Cienc Med Santa Casa São Paulo. </a:t>
            </a:r>
            <a:r>
              <a:rPr lang="pt-BR" sz="1200" dirty="0" smtClean="0"/>
              <a:t>2013</a:t>
            </a:r>
          </a:p>
          <a:p>
            <a:pPr marL="228600" indent="-228600">
              <a:buFontTx/>
              <a:buAutoNum type="arabicPeriod"/>
            </a:pPr>
            <a:r>
              <a:rPr lang="en-US" sz="1200" dirty="0"/>
              <a:t>Tyagi S et al.</a:t>
            </a:r>
            <a:r>
              <a:rPr lang="en-US" sz="1200" b="1" dirty="0"/>
              <a:t> </a:t>
            </a:r>
            <a:r>
              <a:rPr lang="en-US" sz="1200" dirty="0"/>
              <a:t>Pathophysiology and treatment of notalgia paresthetica- a sensory neuropathic syndrome of the back skin: an overview.</a:t>
            </a:r>
            <a:r>
              <a:rPr lang="en-US" sz="1200" b="1" dirty="0"/>
              <a:t> </a:t>
            </a:r>
            <a:r>
              <a:rPr lang="en-US" sz="1200" i="1" dirty="0"/>
              <a:t>International Journal of Pharma and Bio </a:t>
            </a:r>
            <a:r>
              <a:rPr lang="en-US" sz="1200" i="1" dirty="0" smtClean="0"/>
              <a:t>Sciences. </a:t>
            </a:r>
            <a:r>
              <a:rPr lang="pt-BR" sz="1200" dirty="0" smtClean="0"/>
              <a:t>2010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27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49004"/>
            <a:ext cx="10515600" cy="74140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Introdução</a:t>
            </a:r>
            <a:r>
              <a:rPr 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/background  - 2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4472" y="1024902"/>
            <a:ext cx="10843054" cy="47717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Clínica</a:t>
            </a:r>
            <a:r>
              <a:rPr lang="en-US" sz="2400" dirty="0"/>
              <a:t>:  prurido e mancha hipercrônica na região interescapular especialmente dermatomos de T2 a T6 ou mais amplamente até </a:t>
            </a:r>
            <a:r>
              <a:rPr lang="en-US" sz="2400" dirty="0" smtClean="0"/>
              <a:t>os ombros</a:t>
            </a:r>
            <a:endParaRPr lang="en-US" sz="2400" dirty="0"/>
          </a:p>
          <a:p>
            <a:pPr marL="1200150" lvl="1" indent="-742950">
              <a:buFont typeface="+mj-lt"/>
              <a:buAutoNum type="alphaLcParenR"/>
            </a:pPr>
            <a:r>
              <a:rPr lang="en-US" dirty="0" smtClean="0"/>
              <a:t>História: </a:t>
            </a:r>
            <a:r>
              <a:rPr lang="en-US" dirty="0"/>
              <a:t>investigar traumas de pescoço, fraturas de vertebras, acidentes, neoplasias cervicais e doença degenerative discal cervical ou </a:t>
            </a:r>
            <a:r>
              <a:rPr lang="en-US" dirty="0" smtClean="0"/>
              <a:t>torácica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Biópsia </a:t>
            </a:r>
            <a:r>
              <a:rPr lang="en-US" sz="2400" dirty="0"/>
              <a:t>de pele:  não há </a:t>
            </a:r>
            <a:r>
              <a:rPr lang="en-US" sz="2400" dirty="0" smtClean="0"/>
              <a:t>criterio, excluir </a:t>
            </a:r>
            <a:r>
              <a:rPr lang="en-US" sz="2400" dirty="0"/>
              <a:t>outros </a:t>
            </a:r>
            <a:r>
              <a:rPr lang="en-US" sz="2400" dirty="0" err="1"/>
              <a:t>diagnósticos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amiloidose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cutânea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/>
              <a:t>neoplasia (linfoma não Hodgkin da pele: </a:t>
            </a:r>
            <a:r>
              <a:rPr lang="en-US" sz="2400" dirty="0">
                <a:solidFill>
                  <a:srgbClr val="FF0000"/>
                </a:solidFill>
              </a:rPr>
              <a:t>micose fungóide</a:t>
            </a:r>
            <a:r>
              <a:rPr lang="en-US" sz="2400" dirty="0"/>
              <a:t>) </a:t>
            </a:r>
            <a:endParaRPr lang="en-US" sz="24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pt-BR" dirty="0" smtClean="0"/>
              <a:t>acantose </a:t>
            </a:r>
            <a:r>
              <a:rPr lang="pt-BR" dirty="0"/>
              <a:t>irregular, com alongamento das cristas epidérmicas e presença de apoptose (</a:t>
            </a:r>
            <a:r>
              <a:rPr lang="pt-BR" dirty="0" smtClean="0">
                <a:solidFill>
                  <a:srgbClr val="FF0000"/>
                </a:solidFill>
              </a:rPr>
              <a:t>pós-inflamatórias</a:t>
            </a:r>
            <a:r>
              <a:rPr lang="pt-BR" dirty="0"/>
              <a:t>).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dirty="0"/>
              <a:t>Na derme papilar, em alguns casos, a coloração específica mostra presença de substância amorfa, de natureza </a:t>
            </a:r>
            <a:r>
              <a:rPr lang="pt-BR" i="1" dirty="0"/>
              <a:t>amilóide</a:t>
            </a:r>
            <a:r>
              <a:rPr lang="pt-BR" dirty="0"/>
              <a:t>.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dirty="0"/>
              <a:t> </a:t>
            </a:r>
            <a:r>
              <a:rPr lang="en-US" dirty="0"/>
              <a:t>Foi evidenciada a </a:t>
            </a:r>
            <a:r>
              <a:rPr lang="en-US" dirty="0">
                <a:solidFill>
                  <a:srgbClr val="FF0000"/>
                </a:solidFill>
              </a:rPr>
              <a:t>participação exacerbada de neuropeptídeos</a:t>
            </a:r>
            <a:r>
              <a:rPr lang="en-US" dirty="0"/>
              <a:t>, liberados a partir de fibras-C amielínicas, tanto epidérmicas como dérmicas (</a:t>
            </a:r>
            <a:r>
              <a:rPr lang="en-US" dirty="0" smtClean="0"/>
              <a:t>substância </a:t>
            </a:r>
            <a:r>
              <a:rPr lang="en-US" dirty="0"/>
              <a:t>P</a:t>
            </a:r>
            <a:r>
              <a:rPr lang="en-US" dirty="0" smtClean="0"/>
              <a:t>).</a:t>
            </a: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2530" y="5806260"/>
            <a:ext cx="1104693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Durante longo período houve tendência de considerá-la como uma das variedades clínicas da amiloidose cutânea primária, chegando a receber a denominação de “líquen </a:t>
            </a:r>
            <a:r>
              <a:rPr lang="pt-BR" i="1" dirty="0"/>
              <a:t>amiloidótico</a:t>
            </a:r>
            <a:r>
              <a:rPr lang="pt-BR" dirty="0"/>
              <a:t> dorsal</a:t>
            </a:r>
            <a:r>
              <a:rPr lang="pt-BR" dirty="0" smtClean="0"/>
              <a:t>”</a:t>
            </a:r>
            <a:r>
              <a:rPr lang="pt-BR" dirty="0"/>
              <a:t> (Proença NG e Silva MF, 2013) </a:t>
            </a:r>
          </a:p>
        </p:txBody>
      </p:sp>
    </p:spTree>
    <p:extLst>
      <p:ext uri="{BB962C8B-B14F-4D97-AF65-F5344CB8AC3E}">
        <p14:creationId xmlns:p14="http://schemas.microsoft.com/office/powerpoint/2010/main" val="28526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205947"/>
            <a:ext cx="10515600" cy="148474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Caso: </a:t>
            </a:r>
            <a:r>
              <a:rPr lang="pt-BR" sz="2400" dirty="0" smtClean="0"/>
              <a:t>mulher de 47 anos, técnica de enfermagem,</a:t>
            </a:r>
            <a:r>
              <a:rPr lang="pt-BR" sz="2400" b="1" dirty="0" smtClean="0"/>
              <a:t> </a:t>
            </a:r>
            <a:r>
              <a:rPr lang="pt-BR" sz="2400" dirty="0" smtClean="0"/>
              <a:t>procedente de Bauru</a:t>
            </a:r>
            <a:br>
              <a:rPr lang="pt-BR" sz="2400" dirty="0" smtClean="0"/>
            </a:br>
            <a:r>
              <a:rPr lang="pt-BR" sz="2400" b="1" dirty="0" smtClean="0"/>
              <a:t>Queixa</a:t>
            </a:r>
            <a:r>
              <a:rPr lang="pt-BR" sz="2400" dirty="0" smtClean="0"/>
              <a:t>: </a:t>
            </a:r>
            <a:r>
              <a:rPr lang="pt-BR" sz="2400" dirty="0" smtClean="0">
                <a:solidFill>
                  <a:srgbClr val="FF0000"/>
                </a:solidFill>
              </a:rPr>
              <a:t>Manchas nas costas com prurido intenso </a:t>
            </a:r>
            <a:r>
              <a:rPr lang="pt-BR" sz="2400" dirty="0" smtClean="0"/>
              <a:t>há cinco anos. Dorsalgias crônicas há mais de 10 anos. Sem outros antecedentes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3669" y="2495894"/>
            <a:ext cx="4434016" cy="30373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6463" y="2383476"/>
            <a:ext cx="4434015" cy="326218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11482" y="3083180"/>
            <a:ext cx="1748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Visão panorâmica </a:t>
            </a:r>
            <a:r>
              <a:rPr lang="pt-BR" dirty="0" smtClean="0"/>
              <a:t>das lesões de pele</a:t>
            </a:r>
          </a:p>
          <a:p>
            <a:endParaRPr lang="pt-BR" dirty="0"/>
          </a:p>
          <a:p>
            <a:r>
              <a:rPr lang="pt-BR" dirty="0" smtClean="0"/>
              <a:t>Postura com queda leve do ombro direito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931886" y="2390683"/>
            <a:ext cx="1548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Visão mais aproximada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Manchas hipercômicas entremeadas de áreas hipocrômicas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0984"/>
            <a:ext cx="10515600" cy="359805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Exame clínico e pesquisa da sensibilidade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26" y="1135538"/>
            <a:ext cx="2815502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716691" y="1135538"/>
            <a:ext cx="3672237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Palpação da pele</a:t>
            </a:r>
            <a:r>
              <a:rPr lang="pt-BR" sz="2000" dirty="0" smtClean="0"/>
              <a:t>: sem espessamento</a:t>
            </a:r>
          </a:p>
          <a:p>
            <a:endParaRPr lang="pt-BR" sz="2000" dirty="0" smtClean="0"/>
          </a:p>
          <a:p>
            <a:r>
              <a:rPr lang="pt-BR" sz="2000" b="1" dirty="0"/>
              <a:t>Palpação </a:t>
            </a:r>
            <a:r>
              <a:rPr lang="pt-BR" sz="2000" b="1" dirty="0" smtClean="0"/>
              <a:t>dos ne</a:t>
            </a:r>
            <a:r>
              <a:rPr lang="pt-BR" sz="2000" dirty="0" smtClean="0"/>
              <a:t>rvos: sem espessamento, sem dolorimento e sem Tinel</a:t>
            </a:r>
          </a:p>
          <a:p>
            <a:endParaRPr lang="pt-BR" sz="2000" dirty="0"/>
          </a:p>
          <a:p>
            <a:r>
              <a:rPr lang="pt-BR" sz="2000" b="1" dirty="0" smtClean="0"/>
              <a:t>Reflexos profundos </a:t>
            </a:r>
            <a:r>
              <a:rPr lang="pt-BR" sz="2000" dirty="0" smtClean="0"/>
              <a:t>em membros superiores e inferiores: presentes e simétricos, sem sinais de liberação piramidal</a:t>
            </a:r>
          </a:p>
          <a:p>
            <a:endParaRPr lang="pt-BR" sz="2000" dirty="0" smtClean="0"/>
          </a:p>
          <a:p>
            <a:r>
              <a:rPr lang="pt-BR" sz="2000" b="1" dirty="0" smtClean="0"/>
              <a:t>Exame postural</a:t>
            </a:r>
            <a:r>
              <a:rPr lang="pt-BR" sz="2000" dirty="0" smtClean="0"/>
              <a:t>:</a:t>
            </a:r>
          </a:p>
          <a:p>
            <a:r>
              <a:rPr lang="pt-BR" sz="2000" dirty="0" smtClean="0"/>
              <a:t>Queda leve do ombro direito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967416" y="1135538"/>
            <a:ext cx="2792627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Avaliação sensitiva </a:t>
            </a:r>
            <a:r>
              <a:rPr lang="pt-BR" dirty="0" smtClean="0">
                <a:solidFill>
                  <a:srgbClr val="FF0000"/>
                </a:solidFill>
              </a:rPr>
              <a:t>multimodal </a:t>
            </a:r>
            <a:r>
              <a:rPr lang="pt-BR" dirty="0"/>
              <a:t>em todo o dorso e </a:t>
            </a:r>
            <a:r>
              <a:rPr lang="pt-BR" dirty="0" smtClean="0"/>
              <a:t>extremidades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Sensibilidade </a:t>
            </a:r>
            <a:r>
              <a:rPr lang="pt-BR" b="1" dirty="0" smtClean="0"/>
              <a:t>tátil </a:t>
            </a:r>
            <a:r>
              <a:rPr lang="pt-BR" dirty="0" smtClean="0"/>
              <a:t>com Estesiômetro de Semmes-Weinstein da SORRI-Bauru: preservada</a:t>
            </a:r>
            <a:r>
              <a:rPr lang="pt-BR" baseline="30000" dirty="0" smtClean="0">
                <a:solidFill>
                  <a:srgbClr val="FF0000"/>
                </a:solidFill>
              </a:rPr>
              <a:t>1</a:t>
            </a:r>
          </a:p>
          <a:p>
            <a:endParaRPr lang="pt-BR" dirty="0" smtClean="0"/>
          </a:p>
          <a:p>
            <a:r>
              <a:rPr lang="pt-BR" dirty="0" smtClean="0"/>
              <a:t>Sensibildade </a:t>
            </a:r>
            <a:r>
              <a:rPr lang="pt-BR" b="1" dirty="0" smtClean="0"/>
              <a:t>térmica</a:t>
            </a:r>
            <a:r>
              <a:rPr lang="pt-BR" dirty="0" smtClean="0"/>
              <a:t> com tubos de ensaio: preservada</a:t>
            </a:r>
          </a:p>
          <a:p>
            <a:endParaRPr lang="pt-BR" dirty="0" smtClean="0"/>
          </a:p>
          <a:p>
            <a:r>
              <a:rPr lang="pt-BR" dirty="0" smtClean="0"/>
              <a:t>Sensibilidade </a:t>
            </a:r>
            <a:r>
              <a:rPr lang="pt-BR" b="1" dirty="0" smtClean="0"/>
              <a:t>dolorosa</a:t>
            </a:r>
            <a:r>
              <a:rPr lang="pt-BR" dirty="0" smtClean="0"/>
              <a:t> com alfinete diferenciar ponta-cabeça: preservada</a:t>
            </a:r>
            <a:r>
              <a:rPr lang="pt-BR" baseline="30000" dirty="0" smtClean="0">
                <a:solidFill>
                  <a:srgbClr val="FF0000"/>
                </a:solidFill>
              </a:rPr>
              <a:t>2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9557" y="5840627"/>
            <a:ext cx="1094808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100" dirty="0" smtClean="0"/>
              <a:t>1. </a:t>
            </a:r>
            <a:r>
              <a:rPr lang="pt-BR" altLang="pt-BR" sz="1050" dirty="0" smtClean="0"/>
              <a:t>COMPARABILITY </a:t>
            </a:r>
            <a:r>
              <a:rPr lang="pt-BR" altLang="pt-BR" sz="1050" dirty="0"/>
              <a:t>OF MECHANICAL DETECTION AND PAIN THRESHOLDS IN QUANTITATIVE SENSORY TESTING (QST) USING DIFFERENT DEVICES. </a:t>
            </a:r>
            <a:r>
              <a:rPr lang="en-US" altLang="pt-BR" sz="1050" dirty="0"/>
              <a:t>Doreen B. Pfau, DMD, </a:t>
            </a:r>
            <a:r>
              <a:rPr lang="en-US" altLang="pt-BR" sz="1050" i="1" u="sng" dirty="0">
                <a:solidFill>
                  <a:srgbClr val="FF0000"/>
                </a:solidFill>
              </a:rPr>
              <a:t>Department of Neurophysiology</a:t>
            </a:r>
            <a:r>
              <a:rPr lang="en-US" altLang="pt-BR" sz="1050" dirty="0"/>
              <a:t>, CBTM, Medical Faculty Mannheim, University of Heidelberg, Germany. 14</a:t>
            </a:r>
            <a:r>
              <a:rPr lang="en-US" altLang="pt-BR" sz="1050" baseline="30000" dirty="0"/>
              <a:t>TH</a:t>
            </a:r>
            <a:r>
              <a:rPr lang="en-US" altLang="pt-BR" sz="1050" dirty="0"/>
              <a:t> World Congress on Pain, IASP, Milan, </a:t>
            </a:r>
            <a:r>
              <a:rPr lang="en-US" altLang="pt-BR" sz="1050" dirty="0" smtClean="0"/>
              <a:t>2012</a:t>
            </a:r>
          </a:p>
          <a:p>
            <a:r>
              <a:rPr lang="pt-BR" altLang="pt-BR" sz="1050" dirty="0" smtClean="0"/>
              <a:t>2. ESTUDO </a:t>
            </a:r>
            <a:r>
              <a:rPr lang="pt-BR" altLang="pt-BR" sz="1050" dirty="0"/>
              <a:t>DA DISTRIBUIÇÃO DA PERDA SENSITIVA NA HANSENÍASE. [dissertação]. Dos Santos CBA. Ribeirão Preto (SP): </a:t>
            </a:r>
            <a:r>
              <a:rPr lang="pt-BR" altLang="pt-BR" sz="1050" i="1" u="sng" dirty="0">
                <a:solidFill>
                  <a:srgbClr val="FF0000"/>
                </a:solidFill>
              </a:rPr>
              <a:t>Departamento de </a:t>
            </a:r>
            <a:r>
              <a:rPr lang="pt-BR" altLang="pt-BR" sz="1050" i="1" u="sng" dirty="0" smtClean="0">
                <a:solidFill>
                  <a:srgbClr val="FF0000"/>
                </a:solidFill>
              </a:rPr>
              <a:t>Neurociencias</a:t>
            </a:r>
            <a:r>
              <a:rPr lang="pt-BR" altLang="pt-BR" sz="1050" dirty="0" smtClean="0"/>
              <a:t>. Faculdade </a:t>
            </a:r>
            <a:r>
              <a:rPr lang="pt-BR" altLang="pt-BR" sz="1050" dirty="0"/>
              <a:t>de Medicina de Ribeirão Preto, Universidade de São Paulo; 2010.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5830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5505" y="150941"/>
            <a:ext cx="10515600" cy="1325563"/>
          </a:xfrm>
        </p:spPr>
        <p:txBody>
          <a:bodyPr/>
          <a:lstStyle/>
          <a:p>
            <a:pPr algn="ctr"/>
            <a:r>
              <a:rPr lang="pt-BR" sz="3600" dirty="0" smtClean="0"/>
              <a:t>Respostas simpático Cutâneas </a:t>
            </a:r>
            <a:r>
              <a:rPr lang="pt-BR" dirty="0" smtClean="0"/>
              <a:t>– </a:t>
            </a:r>
            <a:r>
              <a:rPr lang="pt-BR" dirty="0" smtClean="0">
                <a:solidFill>
                  <a:srgbClr val="FF0000"/>
                </a:solidFill>
              </a:rPr>
              <a:t>fibras C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5" y="1536846"/>
            <a:ext cx="5360495" cy="39825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09" y="1561560"/>
            <a:ext cx="5313761" cy="3940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735505" y="5774725"/>
            <a:ext cx="1106931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Ausentes sinais de envolvimento das fibras autonômicas </a:t>
            </a:r>
            <a:r>
              <a:rPr lang="pt-BR" dirty="0" err="1" smtClean="0"/>
              <a:t>sudomotoras</a:t>
            </a:r>
            <a:r>
              <a:rPr lang="pt-BR" dirty="0" smtClean="0"/>
              <a:t>, tanto plantares quanto nas áreas envolvidas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14400" y="4934465"/>
            <a:ext cx="287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Plantares Direita e Esquerda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74941" y="4611299"/>
            <a:ext cx="325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Ch1: dorsal alta e Ch2: dorsal direita baixa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397" y="315698"/>
            <a:ext cx="11124954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Eletromiografia dos </a:t>
            </a:r>
            <a:r>
              <a:rPr lang="pt-BR" sz="3600" dirty="0" smtClean="0">
                <a:solidFill>
                  <a:srgbClr val="FF0000"/>
                </a:solidFill>
              </a:rPr>
              <a:t>paravertebrais dorsais </a:t>
            </a:r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" y="1961354"/>
            <a:ext cx="5053666" cy="3587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74" y="1961355"/>
            <a:ext cx="5461686" cy="35870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CaixaDeTexto 14"/>
          <p:cNvSpPr txBox="1"/>
          <p:nvPr/>
        </p:nvSpPr>
        <p:spPr>
          <a:xfrm>
            <a:off x="6145427" y="5754815"/>
            <a:ext cx="51733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Potenciais polifásicos frequentes 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95304" y="5754815"/>
            <a:ext cx="48603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Potenciais neurogênicos instáveis</a:t>
            </a:r>
            <a:endParaRPr lang="pt-BR" dirty="0"/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4580237" y="3649362"/>
            <a:ext cx="1" cy="2067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/>
          <p:nvPr/>
        </p:nvCxnSpPr>
        <p:spPr>
          <a:xfrm rot="16200000" flipH="1">
            <a:off x="9691816" y="4403123"/>
            <a:ext cx="2479589" cy="148281"/>
          </a:xfrm>
          <a:prstGeom prst="bentConnector3">
            <a:avLst>
              <a:gd name="adj1" fmla="val 5897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4514335" y="3649362"/>
            <a:ext cx="1400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221" y="365125"/>
            <a:ext cx="11013989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Achados de atividade espontânea e remodelação de unidades motoras (UM) à EMGFU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91" y="1851870"/>
            <a:ext cx="5239264" cy="3599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" y="1851870"/>
            <a:ext cx="5695063" cy="35995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8979245" y="4503886"/>
            <a:ext cx="119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Jitter ↑</a:t>
            </a:r>
            <a:endParaRPr lang="pt-BR" sz="1400" dirty="0">
              <a:solidFill>
                <a:srgbClr val="FF000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9300519" y="4291914"/>
            <a:ext cx="201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9374659" y="43166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9401432" y="4291914"/>
            <a:ext cx="0" cy="211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65011" y="5972433"/>
            <a:ext cx="56950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Pseudomiotonia em paravertebrais na altura da vertebraT8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441991" y="5833933"/>
            <a:ext cx="52392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Jitter aumentado indicando desnervação e reinervação insidiosamente – remodelação de UM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0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546" y="365125"/>
            <a:ext cx="10538254" cy="1325563"/>
          </a:xfrm>
        </p:spPr>
        <p:txBody>
          <a:bodyPr/>
          <a:lstStyle/>
          <a:p>
            <a:r>
              <a:rPr lang="pt-BR" dirty="0" smtClean="0"/>
              <a:t>Radiológico: </a:t>
            </a:r>
            <a:r>
              <a:rPr lang="pt-BR" dirty="0" smtClean="0">
                <a:solidFill>
                  <a:srgbClr val="FF0000"/>
                </a:solidFill>
              </a:rPr>
              <a:t>escoliose sinistro convexa </a:t>
            </a:r>
            <a:r>
              <a:rPr lang="pt-BR" dirty="0" smtClean="0"/>
              <a:t>e sem cifose dorsal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80" y="1690688"/>
            <a:ext cx="3286299" cy="40371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96" y="1690688"/>
            <a:ext cx="3277966" cy="40371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9542" y="5921546"/>
            <a:ext cx="39129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Raio X coluna dorsal e lombar incidência:  Antero- posterior (AP)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89765" y="5912075"/>
            <a:ext cx="39790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Raio X coluna dorsal e lombar incidência:  </a:t>
            </a:r>
            <a:r>
              <a:rPr lang="pt-BR" dirty="0" smtClean="0"/>
              <a:t>Perfil (P)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730027" y="2227152"/>
            <a:ext cx="1674731" cy="81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504346" y="2000888"/>
            <a:ext cx="985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Entre </a:t>
            </a:r>
            <a:r>
              <a:rPr lang="pt-BR" sz="2400" dirty="0" smtClean="0">
                <a:solidFill>
                  <a:srgbClr val="FF0000"/>
                </a:solidFill>
              </a:rPr>
              <a:t>T5</a:t>
            </a:r>
            <a:r>
              <a:rPr lang="pt-BR" sz="2400" dirty="0" smtClean="0"/>
              <a:t> e </a:t>
            </a:r>
            <a:r>
              <a:rPr lang="pt-BR" sz="2400" dirty="0" smtClean="0">
                <a:solidFill>
                  <a:srgbClr val="FF0000"/>
                </a:solidFill>
              </a:rPr>
              <a:t>T6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999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AVALIAÇÃO NEUROFISIOLÓGICA DE NOTALGIA PARESTÉSICA </vt:lpstr>
      <vt:lpstr>                    Notalgia parestésica/ Notalgia patesthetica Introdução/background</vt:lpstr>
      <vt:lpstr>Introdução/background  - 2</vt:lpstr>
      <vt:lpstr>Caso: mulher de 47 anos, técnica de enfermagem, procedente de Bauru Queixa: Manchas nas costas com prurido intenso há cinco anos. Dorsalgias crônicas há mais de 10 anos. Sem outros antecedentes</vt:lpstr>
      <vt:lpstr>Exame clínico e pesquisa da sensibilidade</vt:lpstr>
      <vt:lpstr>Respostas simpático Cutâneas – fibras C </vt:lpstr>
      <vt:lpstr>Eletromiografia dos paravertebrais dorsais </vt:lpstr>
      <vt:lpstr>Achados de atividade espontânea e remodelação de unidades motoras (UM) à EMGFU</vt:lpstr>
      <vt:lpstr>Radiológico: escoliose sinistro convexa e sem cifose dorsal</vt:lpstr>
      <vt:lpstr>Biópsia de pele</vt:lpstr>
      <vt:lpstr>Discussão 1</vt:lpstr>
      <vt:lpstr>Conclusões</vt:lpstr>
      <vt:lpstr>Agradecimentos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NEUROFISIOLÓGICA DE NOTALGIA PARESTÉSICA  </dc:title>
  <dc:creator>GTG</dc:creator>
  <cp:lastModifiedBy>GTG</cp:lastModifiedBy>
  <cp:revision>47</cp:revision>
  <dcterms:created xsi:type="dcterms:W3CDTF">2016-06-16T21:48:52Z</dcterms:created>
  <dcterms:modified xsi:type="dcterms:W3CDTF">2016-07-03T23:30:49Z</dcterms:modified>
</cp:coreProperties>
</file>