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651" r:id="rId2"/>
    <p:sldId id="630" r:id="rId3"/>
    <p:sldId id="649" r:id="rId4"/>
    <p:sldId id="648" r:id="rId5"/>
    <p:sldId id="445" r:id="rId6"/>
    <p:sldId id="633" r:id="rId7"/>
    <p:sldId id="459" r:id="rId8"/>
    <p:sldId id="405" r:id="rId9"/>
    <p:sldId id="645" r:id="rId10"/>
    <p:sldId id="257" r:id="rId11"/>
    <p:sldId id="285" r:id="rId12"/>
    <p:sldId id="440" r:id="rId13"/>
    <p:sldId id="457" r:id="rId14"/>
    <p:sldId id="635" r:id="rId15"/>
    <p:sldId id="644" r:id="rId16"/>
    <p:sldId id="637" r:id="rId17"/>
    <p:sldId id="450" r:id="rId18"/>
    <p:sldId id="441" r:id="rId19"/>
    <p:sldId id="443" r:id="rId20"/>
    <p:sldId id="634" r:id="rId21"/>
    <p:sldId id="640" r:id="rId22"/>
    <p:sldId id="446" r:id="rId23"/>
    <p:sldId id="638" r:id="rId24"/>
    <p:sldId id="654" r:id="rId25"/>
    <p:sldId id="639" r:id="rId26"/>
    <p:sldId id="642" r:id="rId27"/>
    <p:sldId id="653" r:id="rId28"/>
    <p:sldId id="643"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B68B5"/>
    <a:srgbClr val="4D35FB"/>
    <a:srgbClr val="4A9A65"/>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68070" autoAdjust="0"/>
  </p:normalViewPr>
  <p:slideViewPr>
    <p:cSldViewPr snapToGrid="0">
      <p:cViewPr varScale="1">
        <p:scale>
          <a:sx n="78" d="100"/>
          <a:sy n="78" d="100"/>
        </p:scale>
        <p:origin x="1074" y="84"/>
      </p:cViewPr>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3396"/>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366EC-B912-465F-A6F7-5EA41447EA5E}" type="datetimeFigureOut">
              <a:rPr lang="pt-BR" smtClean="0"/>
              <a:t>28/04/2024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E222E-D852-4287-A058-2BFCEE694D69}" type="slidenum">
              <a:rPr lang="pt-BR" smtClean="0"/>
              <a:t>‹nº›</a:t>
            </a:fld>
            <a:endParaRPr lang="pt-BR"/>
          </a:p>
        </p:txBody>
      </p:sp>
    </p:spTree>
    <p:extLst>
      <p:ext uri="{BB962C8B-B14F-4D97-AF65-F5344CB8AC3E}">
        <p14:creationId xmlns:p14="http://schemas.microsoft.com/office/powerpoint/2010/main" val="56711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It is an honor to attend this US-Brazil Symposium at this FANTASTIC Meeting, my thanks to both Clinical Neurophysiology Societies.</a:t>
            </a:r>
          </a:p>
          <a:p>
            <a:endParaRPr lang="en-US"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a:t>
            </a:fld>
            <a:endParaRPr lang="pt-BR"/>
          </a:p>
        </p:txBody>
      </p:sp>
    </p:spTree>
    <p:extLst>
      <p:ext uri="{BB962C8B-B14F-4D97-AF65-F5344CB8AC3E}">
        <p14:creationId xmlns:p14="http://schemas.microsoft.com/office/powerpoint/2010/main" val="309550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spcBef>
                <a:spcPct val="0"/>
              </a:spcBef>
            </a:pPr>
            <a:r>
              <a:rPr lang="en-US" dirty="0"/>
              <a:t>This case of suspected atypical TOS may illustrate its application</a:t>
            </a:r>
          </a:p>
          <a:p>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10</a:t>
            </a:fld>
            <a:endParaRPr lang="pt-BR"/>
          </a:p>
        </p:txBody>
      </p:sp>
    </p:spTree>
    <p:extLst>
      <p:ext uri="{BB962C8B-B14F-4D97-AF65-F5344CB8AC3E}">
        <p14:creationId xmlns:p14="http://schemas.microsoft.com/office/powerpoint/2010/main" val="258128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dirty="0"/>
              <a:t>Let's observe the results </a:t>
            </a:r>
          </a:p>
          <a:p>
            <a:pPr algn="just">
              <a:spcBef>
                <a:spcPct val="0"/>
              </a:spcBef>
            </a:pPr>
            <a:r>
              <a:rPr lang="en-US" dirty="0"/>
              <a:t>In this case we found out a side-by-side F-wave difference of </a:t>
            </a:r>
            <a:r>
              <a:rPr lang="en-US" b="1" dirty="0"/>
              <a:t>6.2 </a:t>
            </a:r>
            <a:r>
              <a:rPr lang="en-US" b="1" dirty="0" err="1"/>
              <a:t>ms</a:t>
            </a:r>
            <a:r>
              <a:rPr lang="en-US" dirty="0" err="1"/>
              <a:t>.</a:t>
            </a:r>
            <a:r>
              <a:rPr lang="en-US" dirty="0"/>
              <a:t> A borderline Axillary F-Loop Latency of </a:t>
            </a:r>
            <a:r>
              <a:rPr lang="en-US" b="1" dirty="0"/>
              <a:t>9.3 </a:t>
            </a:r>
            <a:r>
              <a:rPr lang="en-US" b="1" dirty="0" err="1"/>
              <a:t>ms</a:t>
            </a:r>
            <a:r>
              <a:rPr lang="en-US" b="1" dirty="0"/>
              <a:t> </a:t>
            </a:r>
            <a:r>
              <a:rPr lang="en-US" dirty="0"/>
              <a:t>and a side-to-side difference of </a:t>
            </a:r>
            <a:r>
              <a:rPr lang="en-US" b="1" dirty="0"/>
              <a:t>2.6 </a:t>
            </a:r>
            <a:r>
              <a:rPr lang="en-US" b="1" dirty="0" err="1"/>
              <a:t>ms</a:t>
            </a:r>
            <a:r>
              <a:rPr lang="en-US" dirty="0" err="1"/>
              <a:t>.</a:t>
            </a:r>
            <a:r>
              <a:rPr lang="en-US" dirty="0"/>
              <a:t> These findings are indications of the </a:t>
            </a:r>
            <a:r>
              <a:rPr lang="en-US" dirty="0" err="1"/>
              <a:t>the</a:t>
            </a:r>
            <a:r>
              <a:rPr lang="en-US" dirty="0"/>
              <a:t> </a:t>
            </a:r>
            <a:r>
              <a:rPr lang="en-US" b="1" dirty="0"/>
              <a:t>delay </a:t>
            </a:r>
            <a:r>
              <a:rPr lang="en-US" dirty="0"/>
              <a:t>site, compression or slowness. With MRI normal it was a</a:t>
            </a:r>
            <a:r>
              <a:rPr lang="pt-BR" altLang="pt-BR" sz="3000" dirty="0"/>
              <a:t> </a:t>
            </a:r>
            <a:r>
              <a:rPr lang="pt-BR" altLang="pt-BR" sz="3000" dirty="0" err="1"/>
              <a:t>suspicion</a:t>
            </a:r>
            <a:r>
              <a:rPr lang="pt-BR" altLang="pt-BR" sz="3000" dirty="0"/>
              <a:t> </a:t>
            </a:r>
            <a:r>
              <a:rPr lang="pt-BR" altLang="pt-BR" sz="3000" dirty="0" err="1"/>
              <a:t>of</a:t>
            </a:r>
            <a:r>
              <a:rPr lang="pt-BR" altLang="pt-BR" sz="3000" dirty="0"/>
              <a:t> </a:t>
            </a:r>
            <a:r>
              <a:rPr lang="pt-BR" altLang="pt-BR" dirty="0" err="1">
                <a:solidFill>
                  <a:srgbClr val="202124"/>
                </a:solidFill>
              </a:rPr>
              <a:t>Fibrous</a:t>
            </a:r>
            <a:r>
              <a:rPr lang="pt-BR" altLang="pt-BR" dirty="0">
                <a:solidFill>
                  <a:srgbClr val="202124"/>
                </a:solidFill>
              </a:rPr>
              <a:t> </a:t>
            </a:r>
            <a:r>
              <a:rPr lang="pt-BR" altLang="pt-BR" dirty="0" err="1">
                <a:solidFill>
                  <a:srgbClr val="202124"/>
                </a:solidFill>
              </a:rPr>
              <a:t>beam</a:t>
            </a:r>
            <a:r>
              <a:rPr lang="pt-BR" altLang="pt-BR" dirty="0">
                <a:solidFill>
                  <a:srgbClr val="202124"/>
                </a:solidFill>
              </a:rPr>
              <a:t> </a:t>
            </a:r>
            <a:r>
              <a:rPr lang="pt-BR" altLang="pt-BR" dirty="0" err="1">
                <a:solidFill>
                  <a:srgbClr val="202124"/>
                </a:solidFill>
              </a:rPr>
              <a:t>joining</a:t>
            </a:r>
            <a:r>
              <a:rPr lang="pt-BR" altLang="pt-BR" dirty="0">
                <a:solidFill>
                  <a:srgbClr val="202124"/>
                </a:solidFill>
              </a:rPr>
              <a:t> </a:t>
            </a:r>
            <a:r>
              <a:rPr lang="pt-BR" altLang="pt-BR" dirty="0" err="1">
                <a:solidFill>
                  <a:srgbClr val="202124"/>
                </a:solidFill>
              </a:rPr>
              <a:t>the</a:t>
            </a:r>
            <a:r>
              <a:rPr lang="pt-BR" altLang="pt-BR" dirty="0">
                <a:solidFill>
                  <a:srgbClr val="202124"/>
                </a:solidFill>
              </a:rPr>
              <a:t> </a:t>
            </a:r>
            <a:r>
              <a:rPr lang="pt-BR" altLang="pt-BR" dirty="0" err="1">
                <a:solidFill>
                  <a:srgbClr val="202124"/>
                </a:solidFill>
              </a:rPr>
              <a:t>transverse</a:t>
            </a:r>
            <a:r>
              <a:rPr lang="pt-BR" altLang="pt-BR" dirty="0">
                <a:solidFill>
                  <a:srgbClr val="202124"/>
                </a:solidFill>
              </a:rPr>
              <a:t> </a:t>
            </a:r>
            <a:r>
              <a:rPr lang="pt-BR" altLang="pt-BR" dirty="0" err="1">
                <a:solidFill>
                  <a:srgbClr val="202124"/>
                </a:solidFill>
              </a:rPr>
              <a:t>process</a:t>
            </a:r>
            <a:r>
              <a:rPr lang="pt-BR" altLang="pt-BR" dirty="0">
                <a:solidFill>
                  <a:srgbClr val="202124"/>
                </a:solidFill>
              </a:rPr>
              <a:t> </a:t>
            </a:r>
            <a:r>
              <a:rPr lang="pt-BR" altLang="pt-BR" dirty="0" err="1">
                <a:solidFill>
                  <a:srgbClr val="202124"/>
                </a:solidFill>
              </a:rPr>
              <a:t>of</a:t>
            </a:r>
            <a:r>
              <a:rPr lang="pt-BR" altLang="pt-BR" dirty="0">
                <a:solidFill>
                  <a:srgbClr val="202124"/>
                </a:solidFill>
              </a:rPr>
              <a:t> C7 </a:t>
            </a:r>
            <a:r>
              <a:rPr lang="pt-BR" altLang="pt-BR" dirty="0" err="1">
                <a:solidFill>
                  <a:srgbClr val="202124"/>
                </a:solidFill>
              </a:rPr>
              <a:t>with</a:t>
            </a:r>
            <a:r>
              <a:rPr lang="pt-BR" altLang="pt-BR" dirty="0">
                <a:solidFill>
                  <a:srgbClr val="202124"/>
                </a:solidFill>
              </a:rPr>
              <a:t> </a:t>
            </a:r>
            <a:r>
              <a:rPr lang="pt-BR" altLang="pt-BR" dirty="0" err="1">
                <a:solidFill>
                  <a:srgbClr val="202124"/>
                </a:solidFill>
              </a:rPr>
              <a:t>the</a:t>
            </a:r>
            <a:r>
              <a:rPr lang="pt-BR" altLang="pt-BR" dirty="0">
                <a:solidFill>
                  <a:srgbClr val="202124"/>
                </a:solidFill>
              </a:rPr>
              <a:t> 1st </a:t>
            </a:r>
            <a:r>
              <a:rPr lang="pt-BR" altLang="pt-BR" dirty="0" err="1">
                <a:solidFill>
                  <a:srgbClr val="202124"/>
                </a:solidFill>
              </a:rPr>
              <a:t>thoracic</a:t>
            </a:r>
            <a:r>
              <a:rPr lang="pt-BR" altLang="pt-BR" dirty="0">
                <a:solidFill>
                  <a:srgbClr val="202124"/>
                </a:solidFill>
              </a:rPr>
              <a:t> </a:t>
            </a:r>
            <a:r>
              <a:rPr lang="pt-BR" altLang="pt-BR" dirty="0" err="1">
                <a:solidFill>
                  <a:srgbClr val="202124"/>
                </a:solidFill>
              </a:rPr>
              <a:t>rib</a:t>
            </a:r>
            <a:r>
              <a:rPr lang="pt-BR" altLang="pt-BR" dirty="0">
                <a:solidFill>
                  <a:srgbClr val="202124"/>
                </a:solidFill>
              </a:rPr>
              <a:t>,  </a:t>
            </a:r>
            <a:r>
              <a:rPr lang="pt-BR" altLang="pt-BR" dirty="0" err="1">
                <a:solidFill>
                  <a:srgbClr val="202124"/>
                </a:solidFill>
              </a:rPr>
              <a:t>Atypical</a:t>
            </a:r>
            <a:r>
              <a:rPr lang="pt-BR" altLang="pt-BR" dirty="0">
                <a:solidFill>
                  <a:srgbClr val="202124"/>
                </a:solidFill>
              </a:rPr>
              <a:t> TOS</a:t>
            </a:r>
            <a:r>
              <a:rPr lang="pt-BR" altLang="pt-BR" dirty="0">
                <a:solidFill>
                  <a:srgbClr val="FFFFCC"/>
                </a:solidFill>
              </a:rPr>
              <a:t>.</a:t>
            </a:r>
          </a:p>
          <a:p>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11</a:t>
            </a:fld>
            <a:endParaRPr lang="pt-BR"/>
          </a:p>
        </p:txBody>
      </p:sp>
    </p:spTree>
    <p:extLst>
      <p:ext uri="{BB962C8B-B14F-4D97-AF65-F5344CB8AC3E}">
        <p14:creationId xmlns:p14="http://schemas.microsoft.com/office/powerpoint/2010/main" val="321249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 H-reflex is a monosynaptic spinal reflex described in 1918</a:t>
            </a:r>
          </a:p>
          <a:p>
            <a:endParaRPr lang="en-US"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12</a:t>
            </a:fld>
            <a:endParaRPr lang="pt-BR"/>
          </a:p>
        </p:txBody>
      </p:sp>
    </p:spTree>
    <p:extLst>
      <p:ext uri="{BB962C8B-B14F-4D97-AF65-F5344CB8AC3E}">
        <p14:creationId xmlns:p14="http://schemas.microsoft.com/office/powerpoint/2010/main" val="28365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13</a:t>
            </a:fld>
            <a:endParaRPr lang="pt-BR"/>
          </a:p>
        </p:txBody>
      </p:sp>
    </p:spTree>
    <p:extLst>
      <p:ext uri="{BB962C8B-B14F-4D97-AF65-F5344CB8AC3E}">
        <p14:creationId xmlns:p14="http://schemas.microsoft.com/office/powerpoint/2010/main" val="159308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Some applications of the H reflex, </a:t>
            </a:r>
            <a:r>
              <a:rPr lang="en-US" u="sng" dirty="0"/>
              <a:t>beyond S1 radiculopathy</a:t>
            </a:r>
            <a:r>
              <a:rPr lang="en-US" dirty="0"/>
              <a:t>,  in a look at the literature</a:t>
            </a:r>
          </a:p>
          <a:p>
            <a:endParaRPr lang="en-US"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14</a:t>
            </a:fld>
            <a:endParaRPr lang="pt-BR"/>
          </a:p>
        </p:txBody>
      </p:sp>
    </p:spTree>
    <p:extLst>
      <p:ext uri="{BB962C8B-B14F-4D97-AF65-F5344CB8AC3E}">
        <p14:creationId xmlns:p14="http://schemas.microsoft.com/office/powerpoint/2010/main" val="125430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One</a:t>
            </a:r>
            <a:r>
              <a:rPr lang="pt-BR" dirty="0"/>
              <a:t> case </a:t>
            </a:r>
            <a:r>
              <a:rPr lang="pt-BR" dirty="0" err="1"/>
              <a:t>of</a:t>
            </a:r>
            <a:r>
              <a:rPr lang="pt-BR" dirty="0"/>
              <a:t> AIDP </a:t>
            </a:r>
            <a:r>
              <a:rPr lang="pt-BR" dirty="0" err="1"/>
              <a:t>showing</a:t>
            </a:r>
            <a:r>
              <a:rPr lang="pt-BR" dirty="0"/>
              <a:t> </a:t>
            </a:r>
            <a:r>
              <a:rPr lang="pt-BR" dirty="0" err="1"/>
              <a:t>Conduction</a:t>
            </a:r>
            <a:r>
              <a:rPr lang="pt-BR" dirty="0"/>
              <a:t> Block</a:t>
            </a:r>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15</a:t>
            </a:fld>
            <a:endParaRPr lang="pt-BR"/>
          </a:p>
        </p:txBody>
      </p:sp>
    </p:spTree>
    <p:extLst>
      <p:ext uri="{BB962C8B-B14F-4D97-AF65-F5344CB8AC3E}">
        <p14:creationId xmlns:p14="http://schemas.microsoft.com/office/powerpoint/2010/main" val="386374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Now we have a table with a summary of both latencies</a:t>
            </a:r>
          </a:p>
          <a:p>
            <a:r>
              <a:rPr lang="en-US" dirty="0"/>
              <a:t>Most important to emphasize is that Submaximal and long-lasting pulse, 1 </a:t>
            </a:r>
            <a:r>
              <a:rPr lang="en-US" dirty="0" err="1"/>
              <a:t>ms</a:t>
            </a:r>
            <a:r>
              <a:rPr lang="en-US" dirty="0"/>
              <a:t>, has the specificity to stimulate </a:t>
            </a:r>
            <a:r>
              <a:rPr lang="en-US" dirty="0" err="1"/>
              <a:t>Ia</a:t>
            </a:r>
            <a:r>
              <a:rPr lang="en-US" dirty="0"/>
              <a:t> sensory fibers</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16</a:t>
            </a:fld>
            <a:endParaRPr lang="pt-BR"/>
          </a:p>
        </p:txBody>
      </p:sp>
    </p:spTree>
    <p:extLst>
      <p:ext uri="{BB962C8B-B14F-4D97-AF65-F5344CB8AC3E}">
        <p14:creationId xmlns:p14="http://schemas.microsoft.com/office/powerpoint/2010/main" val="335186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These late latencies, A-wave and Axon Reflex, are always associated with nerve pathology</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17</a:t>
            </a:fld>
            <a:endParaRPr lang="pt-BR"/>
          </a:p>
        </p:txBody>
      </p:sp>
    </p:spTree>
    <p:extLst>
      <p:ext uri="{BB962C8B-B14F-4D97-AF65-F5344CB8AC3E}">
        <p14:creationId xmlns:p14="http://schemas.microsoft.com/office/powerpoint/2010/main" val="396244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en-US" dirty="0"/>
              <a:t>Both the A-Wave and Axonal Reflex are ephaptic activations. </a:t>
            </a:r>
          </a:p>
          <a:p>
            <a:pPr marL="171450" indent="-171450">
              <a:buFont typeface="Arial" panose="020B0604020202020204" pitchFamily="34" charset="0"/>
              <a:buChar char="•"/>
            </a:pPr>
            <a:r>
              <a:rPr lang="en-US" dirty="0"/>
              <a:t>Both present stable morphology, with little variation in shape and latency. </a:t>
            </a:r>
          </a:p>
          <a:p>
            <a:pPr marL="171450" indent="-171450">
              <a:buFont typeface="Arial" panose="020B0604020202020204" pitchFamily="34" charset="0"/>
              <a:buChar char="•"/>
            </a:pPr>
            <a:r>
              <a:rPr lang="en-US" dirty="0"/>
              <a:t>They can occur between M and F, after F and can be multiple. </a:t>
            </a:r>
          </a:p>
          <a:p>
            <a:pPr marL="171450" indent="-171450">
              <a:buFont typeface="Arial" panose="020B0604020202020204" pitchFamily="34" charset="0"/>
              <a:buChar char="•"/>
            </a:pPr>
            <a:r>
              <a:rPr lang="en-US" dirty="0"/>
              <a:t>They are, since the 90s, associated with nerve fiber pathology.</a:t>
            </a:r>
          </a:p>
          <a:p>
            <a:pPr marL="171450" indent="-171450">
              <a:buFont typeface="Arial" panose="020B0604020202020204" pitchFamily="34" charset="0"/>
              <a:buChar char="•"/>
            </a:pPr>
            <a:r>
              <a:rPr lang="en-US" dirty="0"/>
              <a:t> Recently more work are relating it to the clinical aspects.</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18</a:t>
            </a:fld>
            <a:endParaRPr lang="pt-BR"/>
          </a:p>
        </p:txBody>
      </p:sp>
    </p:spTree>
    <p:extLst>
      <p:ext uri="{BB962C8B-B14F-4D97-AF65-F5344CB8AC3E}">
        <p14:creationId xmlns:p14="http://schemas.microsoft.com/office/powerpoint/2010/main" val="3200185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Why do multiple A-waves occur? It can be because several sites of demyelination or axonal sprouting along the nerve (pacemakers). Or even, reverberations of these pacemakers in the same place</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19</a:t>
            </a:fld>
            <a:endParaRPr lang="pt-BR"/>
          </a:p>
        </p:txBody>
      </p:sp>
    </p:spTree>
    <p:extLst>
      <p:ext uri="{BB962C8B-B14F-4D97-AF65-F5344CB8AC3E}">
        <p14:creationId xmlns:p14="http://schemas.microsoft.com/office/powerpoint/2010/main" val="184011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Before we start, I just would like to mention that there are no potental conflicts of interest to be declared.</a:t>
            </a:r>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a:t>
            </a:fld>
            <a:endParaRPr lang="pt-BR"/>
          </a:p>
        </p:txBody>
      </p:sp>
    </p:spTree>
    <p:extLst>
      <p:ext uri="{BB962C8B-B14F-4D97-AF65-F5344CB8AC3E}">
        <p14:creationId xmlns:p14="http://schemas.microsoft.com/office/powerpoint/2010/main" val="66041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Another situation:</a:t>
            </a:r>
          </a:p>
          <a:p>
            <a:r>
              <a:rPr lang="en-US" dirty="0"/>
              <a:t>Multiple and grouped A-waves in CIDP and in a patient with chronic low back pain in Lumbar spinal stenosis, showing that A-wave is a </a:t>
            </a:r>
            <a:r>
              <a:rPr lang="pt-BR" b="0" i="0" dirty="0">
                <a:solidFill>
                  <a:srgbClr val="4D5156"/>
                </a:solidFill>
                <a:effectLst/>
                <a:latin typeface="arial" panose="020B0604020202020204" pitchFamily="34" charset="0"/>
              </a:rPr>
              <a:t> </a:t>
            </a:r>
            <a:r>
              <a:rPr lang="pt-BR" b="1" i="0" dirty="0" err="1">
                <a:solidFill>
                  <a:srgbClr val="5F6368"/>
                </a:solidFill>
                <a:effectLst/>
                <a:latin typeface="arial" panose="020B0604020202020204" pitchFamily="34" charset="0"/>
              </a:rPr>
              <a:t>transetiological</a:t>
            </a:r>
            <a:r>
              <a:rPr lang="pt-BR" b="0" i="0" dirty="0">
                <a:solidFill>
                  <a:srgbClr val="4D5156"/>
                </a:solidFill>
                <a:effectLst/>
                <a:latin typeface="arial" panose="020B0604020202020204" pitchFamily="34" charset="0"/>
              </a:rPr>
              <a:t> </a:t>
            </a:r>
            <a:r>
              <a:rPr lang="pt-BR" b="0" i="0" dirty="0" err="1">
                <a:solidFill>
                  <a:srgbClr val="4D5156"/>
                </a:solidFill>
                <a:effectLst/>
                <a:latin typeface="arial" panose="020B0604020202020204" pitchFamily="34" charset="0"/>
              </a:rPr>
              <a:t>phenomenon</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20</a:t>
            </a:fld>
            <a:endParaRPr lang="pt-BR"/>
          </a:p>
        </p:txBody>
      </p:sp>
    </p:spTree>
    <p:extLst>
      <p:ext uri="{BB962C8B-B14F-4D97-AF65-F5344CB8AC3E}">
        <p14:creationId xmlns:p14="http://schemas.microsoft.com/office/powerpoint/2010/main" val="374036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eaLnBrk="1" hangingPunct="1">
              <a:spcBef>
                <a:spcPct val="0"/>
              </a:spcBef>
              <a:buFontTx/>
              <a:buNone/>
            </a:pPr>
            <a:r>
              <a:rPr lang="pt-BR" altLang="pt-BR" sz="1200" dirty="0" err="1">
                <a:solidFill>
                  <a:srgbClr val="333333"/>
                </a:solidFill>
                <a:latin typeface="Arial" panose="020B0604020202020204" pitchFamily="34" charset="0"/>
                <a:cs typeface="Arial" panose="020B0604020202020204" pitchFamily="34" charset="0"/>
              </a:rPr>
              <a:t>There</a:t>
            </a:r>
            <a:r>
              <a:rPr lang="pt-BR" altLang="pt-BR" sz="1200" dirty="0">
                <a:solidFill>
                  <a:srgbClr val="333333"/>
                </a:solidFill>
                <a:latin typeface="Arial" panose="020B0604020202020204" pitchFamily="34" charset="0"/>
                <a:cs typeface="Arial" panose="020B0604020202020204" pitchFamily="34" charset="0"/>
              </a:rPr>
              <a:t> </a:t>
            </a:r>
            <a:r>
              <a:rPr lang="pt-BR" altLang="pt-BR" sz="1200" dirty="0" err="1">
                <a:solidFill>
                  <a:srgbClr val="333333"/>
                </a:solidFill>
                <a:latin typeface="Arial" panose="020B0604020202020204" pitchFamily="34" charset="0"/>
                <a:cs typeface="Arial" panose="020B0604020202020204" pitchFamily="34" charset="0"/>
              </a:rPr>
              <a:t>is</a:t>
            </a:r>
            <a:r>
              <a:rPr lang="pt-BR" altLang="pt-BR" sz="1200" dirty="0">
                <a:solidFill>
                  <a:srgbClr val="333333"/>
                </a:solidFill>
                <a:latin typeface="Arial" panose="020B0604020202020204" pitchFamily="34" charset="0"/>
                <a:cs typeface="Arial" panose="020B0604020202020204" pitchFamily="34" charset="0"/>
              </a:rPr>
              <a:t> no </a:t>
            </a:r>
            <a:r>
              <a:rPr lang="pt-BR" altLang="pt-BR" sz="1200" dirty="0" err="1">
                <a:solidFill>
                  <a:srgbClr val="333333"/>
                </a:solidFill>
                <a:latin typeface="Arial" panose="020B0604020202020204" pitchFamily="34" charset="0"/>
                <a:cs typeface="Arial" panose="020B0604020202020204" pitchFamily="34" charset="0"/>
              </a:rPr>
              <a:t>description</a:t>
            </a:r>
            <a:r>
              <a:rPr lang="pt-BR" altLang="pt-BR" sz="1200" dirty="0">
                <a:solidFill>
                  <a:srgbClr val="333333"/>
                </a:solidFill>
                <a:latin typeface="Arial" panose="020B0604020202020204" pitchFamily="34" charset="0"/>
                <a:cs typeface="Arial" panose="020B0604020202020204" pitchFamily="34" charset="0"/>
              </a:rPr>
              <a:t> in </a:t>
            </a:r>
            <a:r>
              <a:rPr lang="pt-BR" altLang="pt-BR" sz="1200" dirty="0" err="1">
                <a:solidFill>
                  <a:srgbClr val="333333"/>
                </a:solidFill>
                <a:latin typeface="Arial" panose="020B0604020202020204" pitchFamily="34" charset="0"/>
                <a:cs typeface="Arial" panose="020B0604020202020204" pitchFamily="34" charset="0"/>
              </a:rPr>
              <a:t>literature</a:t>
            </a:r>
            <a:r>
              <a:rPr lang="pt-BR" altLang="pt-BR" sz="1200" dirty="0">
                <a:solidFill>
                  <a:srgbClr val="333333"/>
                </a:solidFill>
                <a:latin typeface="Arial" panose="020B0604020202020204" pitchFamily="34" charset="0"/>
                <a:cs typeface="Arial" panose="020B0604020202020204" pitchFamily="34" charset="0"/>
              </a:rPr>
              <a:t> </a:t>
            </a:r>
            <a:r>
              <a:rPr lang="pt-BR" altLang="pt-BR" sz="1200" dirty="0" err="1">
                <a:solidFill>
                  <a:srgbClr val="333333"/>
                </a:solidFill>
                <a:latin typeface="Arial" panose="020B0604020202020204" pitchFamily="34" charset="0"/>
                <a:cs typeface="Arial" panose="020B0604020202020204" pitchFamily="34" charset="0"/>
              </a:rPr>
              <a:t>about</a:t>
            </a:r>
            <a:r>
              <a:rPr lang="pt-BR" altLang="pt-BR" sz="1200" dirty="0">
                <a:solidFill>
                  <a:srgbClr val="333333"/>
                </a:solidFill>
                <a:latin typeface="Arial" panose="020B0604020202020204" pitchFamily="34" charset="0"/>
                <a:cs typeface="Arial" panose="020B0604020202020204" pitchFamily="34" charset="0"/>
              </a:rPr>
              <a:t> A-</a:t>
            </a:r>
            <a:r>
              <a:rPr lang="pt-BR" altLang="pt-BR" sz="1200" dirty="0" err="1">
                <a:solidFill>
                  <a:srgbClr val="333333"/>
                </a:solidFill>
                <a:latin typeface="Arial" panose="020B0604020202020204" pitchFamily="34" charset="0"/>
                <a:cs typeface="Arial" panose="020B0604020202020204" pitchFamily="34" charset="0"/>
              </a:rPr>
              <a:t>wave</a:t>
            </a:r>
            <a:r>
              <a:rPr lang="pt-BR" altLang="pt-BR" sz="1200" dirty="0">
                <a:solidFill>
                  <a:srgbClr val="333333"/>
                </a:solidFill>
                <a:latin typeface="Arial" panose="020B0604020202020204" pitchFamily="34" charset="0"/>
                <a:cs typeface="Arial" panose="020B0604020202020204" pitchFamily="34" charset="0"/>
              </a:rPr>
              <a:t> </a:t>
            </a:r>
            <a:r>
              <a:rPr lang="pt-BR" altLang="pt-BR" sz="1200" dirty="0" err="1">
                <a:solidFill>
                  <a:srgbClr val="333333"/>
                </a:solidFill>
                <a:latin typeface="Arial" panose="020B0604020202020204" pitchFamily="34" charset="0"/>
                <a:cs typeface="Arial" panose="020B0604020202020204" pitchFamily="34" charset="0"/>
              </a:rPr>
              <a:t>before</a:t>
            </a:r>
            <a:r>
              <a:rPr lang="pt-BR" altLang="pt-BR" sz="1200" dirty="0">
                <a:solidFill>
                  <a:srgbClr val="333333"/>
                </a:solidFill>
                <a:latin typeface="Arial" panose="020B0604020202020204" pitchFamily="34" charset="0"/>
                <a:cs typeface="Arial" panose="020B0604020202020204" pitchFamily="34" charset="0"/>
              </a:rPr>
              <a:t> M-</a:t>
            </a:r>
            <a:r>
              <a:rPr lang="pt-BR" altLang="pt-BR" sz="1200" dirty="0" err="1">
                <a:solidFill>
                  <a:srgbClr val="333333"/>
                </a:solidFill>
                <a:latin typeface="Arial" panose="020B0604020202020204" pitchFamily="34" charset="0"/>
                <a:cs typeface="Arial" panose="020B0604020202020204" pitchFamily="34" charset="0"/>
              </a:rPr>
              <a:t>wave</a:t>
            </a:r>
            <a:r>
              <a:rPr lang="pt-BR" altLang="pt-BR" sz="1200" dirty="0">
                <a:solidFill>
                  <a:srgbClr val="333333"/>
                </a:solidFill>
                <a:latin typeface="Arial" panose="020B0604020202020204" pitchFamily="34" charset="0"/>
                <a:cs typeface="Arial" panose="020B0604020202020204" pitchFamily="34" charset="0"/>
              </a:rPr>
              <a:t> </a:t>
            </a:r>
          </a:p>
          <a:p>
            <a:r>
              <a:rPr lang="en-US" dirty="0"/>
              <a:t>Could the A- wave appear before the M-wave, could it be an </a:t>
            </a:r>
            <a:r>
              <a:rPr lang="en-US" b="1" dirty="0"/>
              <a:t>early latency</a:t>
            </a:r>
            <a:r>
              <a:rPr lang="en-US" dirty="0"/>
              <a:t>? Some have already observed this occurrence and even speculated that it could be a sensitive potential. We have observed in pronounced TCS, in </a:t>
            </a:r>
            <a:r>
              <a:rPr lang="en-US" dirty="0" err="1"/>
              <a:t>wich</a:t>
            </a:r>
            <a:r>
              <a:rPr lang="en-US" dirty="0"/>
              <a:t> sensory potential before the motor would be impossible. Extensive demyelination in the carpal tunnel could form pacemakers distal to the stimulus site and consequently A- waves can be observed.</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21</a:t>
            </a:fld>
            <a:endParaRPr lang="pt-BR"/>
          </a:p>
        </p:txBody>
      </p:sp>
    </p:spTree>
    <p:extLst>
      <p:ext uri="{BB962C8B-B14F-4D97-AF65-F5344CB8AC3E}">
        <p14:creationId xmlns:p14="http://schemas.microsoft.com/office/powerpoint/2010/main" val="3130826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Examples</a:t>
            </a:r>
            <a:r>
              <a:rPr lang="pt-BR" dirty="0"/>
              <a:t> </a:t>
            </a:r>
            <a:r>
              <a:rPr lang="pt-BR" dirty="0" err="1"/>
              <a:t>of</a:t>
            </a:r>
            <a:r>
              <a:rPr lang="pt-BR" dirty="0"/>
              <a:t> </a:t>
            </a:r>
            <a:r>
              <a:rPr lang="pt-BR" dirty="0" err="1"/>
              <a:t>pre-motor</a:t>
            </a:r>
            <a:r>
              <a:rPr lang="pt-BR" dirty="0"/>
              <a:t> A-</a:t>
            </a:r>
            <a:r>
              <a:rPr lang="pt-BR" dirty="0" err="1"/>
              <a:t>wave</a:t>
            </a:r>
            <a:r>
              <a:rPr lang="pt-BR" dirty="0"/>
              <a:t> in </a:t>
            </a:r>
            <a:r>
              <a:rPr lang="pt-BR" altLang="pt-BR" sz="1200" dirty="0" err="1">
                <a:solidFill>
                  <a:srgbClr val="4D4D4D"/>
                </a:solidFill>
                <a:latin typeface="Arial" panose="020B0604020202020204" pitchFamily="34" charset="0"/>
                <a:cs typeface="Arial" panose="020B0604020202020204" pitchFamily="34" charset="0"/>
              </a:rPr>
              <a:t>pronounced</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TCSs</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stable</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morphology</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and</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initial</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latencies</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obtained</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during</a:t>
            </a:r>
            <a:r>
              <a:rPr lang="pt-BR" altLang="pt-BR" sz="1200" dirty="0">
                <a:solidFill>
                  <a:srgbClr val="4D4D4D"/>
                </a:solidFill>
                <a:latin typeface="Arial" panose="020B0604020202020204" pitchFamily="34" charset="0"/>
                <a:cs typeface="Arial" panose="020B0604020202020204" pitchFamily="34" charset="0"/>
              </a:rPr>
              <a:t> F-</a:t>
            </a:r>
            <a:r>
              <a:rPr lang="pt-BR" altLang="pt-BR" sz="1200" dirty="0" err="1">
                <a:solidFill>
                  <a:srgbClr val="4D4D4D"/>
                </a:solidFill>
                <a:latin typeface="Arial" panose="020B0604020202020204" pitchFamily="34" charset="0"/>
                <a:cs typeface="Arial" panose="020B0604020202020204" pitchFamily="34" charset="0"/>
              </a:rPr>
              <a:t>wave</a:t>
            </a:r>
            <a:r>
              <a:rPr lang="pt-BR" altLang="pt-BR" sz="1200" dirty="0">
                <a:solidFill>
                  <a:srgbClr val="4D4D4D"/>
                </a:solidFill>
                <a:latin typeface="Arial" panose="020B0604020202020204" pitchFamily="34" charset="0"/>
                <a:cs typeface="Arial" panose="020B0604020202020204" pitchFamily="34" charset="0"/>
              </a:rPr>
              <a:t> procedures, </a:t>
            </a:r>
            <a:r>
              <a:rPr lang="pt-BR" altLang="pt-BR" sz="1200" dirty="0" err="1">
                <a:solidFill>
                  <a:srgbClr val="4D4D4D"/>
                </a:solidFill>
                <a:latin typeface="Arial" panose="020B0604020202020204" pitchFamily="34" charset="0"/>
                <a:cs typeface="Arial" panose="020B0604020202020204" pitchFamily="34" charset="0"/>
              </a:rPr>
              <a:t>acttualy</a:t>
            </a:r>
            <a:r>
              <a:rPr lang="pt-BR" altLang="pt-BR" sz="1200" dirty="0">
                <a:solidFill>
                  <a:srgbClr val="4D4D4D"/>
                </a:solidFill>
                <a:latin typeface="Arial" panose="020B0604020202020204" pitchFamily="34" charset="0"/>
                <a:cs typeface="Arial" panose="020B0604020202020204" pitchFamily="34" charset="0"/>
              </a:rPr>
              <a:t> M-</a:t>
            </a:r>
            <a:r>
              <a:rPr lang="pt-BR" altLang="pt-BR" sz="1200" dirty="0" err="1">
                <a:solidFill>
                  <a:srgbClr val="4D4D4D"/>
                </a:solidFill>
                <a:latin typeface="Arial" panose="020B0604020202020204" pitchFamily="34" charset="0"/>
                <a:cs typeface="Arial" panose="020B0604020202020204" pitchFamily="34" charset="0"/>
              </a:rPr>
              <a:t>wave</a:t>
            </a:r>
            <a:r>
              <a:rPr lang="pt-BR" altLang="pt-BR" sz="1200" dirty="0">
                <a:solidFill>
                  <a:srgbClr val="4D4D4D"/>
                </a:solidFill>
                <a:latin typeface="Arial" panose="020B0604020202020204" pitchFamily="34" charset="0"/>
                <a:cs typeface="Arial" panose="020B0604020202020204" pitchFamily="34" charset="0"/>
              </a:rPr>
              <a:t> </a:t>
            </a:r>
            <a:r>
              <a:rPr lang="pt-BR" altLang="pt-BR" sz="1200" dirty="0" err="1">
                <a:solidFill>
                  <a:srgbClr val="4D4D4D"/>
                </a:solidFill>
                <a:latin typeface="Arial" panose="020B0604020202020204" pitchFamily="34" charset="0"/>
                <a:cs typeface="Arial" panose="020B0604020202020204" pitchFamily="34" charset="0"/>
              </a:rPr>
              <a:t>satellites</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22</a:t>
            </a:fld>
            <a:endParaRPr lang="pt-BR"/>
          </a:p>
        </p:txBody>
      </p:sp>
    </p:spTree>
    <p:extLst>
      <p:ext uri="{BB962C8B-B14F-4D97-AF65-F5344CB8AC3E}">
        <p14:creationId xmlns:p14="http://schemas.microsoft.com/office/powerpoint/2010/main" val="2296743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Axonal reflex a modality of A-wave:</a:t>
            </a:r>
          </a:p>
          <a:p>
            <a:endParaRPr lang="en-US"/>
          </a:p>
          <a:p>
            <a:r>
              <a:rPr lang="en-US"/>
              <a:t>The </a:t>
            </a:r>
            <a:r>
              <a:rPr lang="en-US" dirty="0"/>
              <a:t>Axonal Reflex has a similarity to the H Reflex, which is why it was initially called “reflex”. That is, it appears with submaximal stimuli and disappears as its intensity increases. As we can see here in this figure. </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23</a:t>
            </a:fld>
            <a:endParaRPr lang="pt-BR"/>
          </a:p>
        </p:txBody>
      </p:sp>
    </p:spTree>
    <p:extLst>
      <p:ext uri="{BB962C8B-B14F-4D97-AF65-F5344CB8AC3E}">
        <p14:creationId xmlns:p14="http://schemas.microsoft.com/office/powerpoint/2010/main" val="3607693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This study is a landmark on leprosy pain epidemiology, until then, loss of sensitivity was the main known sensory symptom. Due to the importance of this study, we began to look at pain in leprosy and how neurophysiology could help to understand this phenomenon. The episodic pain drew our attention to signs of hyperexcitability in the nerve. At, first, we thought intuitively about </a:t>
            </a:r>
            <a:r>
              <a:rPr lang="en-US" b="1" i="1" dirty="0"/>
              <a:t>paroxysmal</a:t>
            </a:r>
            <a:r>
              <a:rPr lang="en-US" b="1" dirty="0"/>
              <a:t> </a:t>
            </a:r>
            <a:r>
              <a:rPr lang="en-US" b="1" i="1" dirty="0"/>
              <a:t>pain</a:t>
            </a:r>
            <a:r>
              <a:rPr lang="en-US" b="1" dirty="0"/>
              <a:t> </a:t>
            </a:r>
            <a:r>
              <a:rPr lang="en-US" dirty="0"/>
              <a:t>and that these </a:t>
            </a:r>
            <a:r>
              <a:rPr lang="en-US" dirty="0" err="1"/>
              <a:t>ephases</a:t>
            </a:r>
            <a:r>
              <a:rPr lang="en-US" dirty="0"/>
              <a:t> (A-wave and Axonal reflex) could be underlying these symptoms</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24</a:t>
            </a:fld>
            <a:endParaRPr lang="pt-BR"/>
          </a:p>
        </p:txBody>
      </p:sp>
    </p:spTree>
    <p:extLst>
      <p:ext uri="{BB962C8B-B14F-4D97-AF65-F5344CB8AC3E}">
        <p14:creationId xmlns:p14="http://schemas.microsoft.com/office/powerpoint/2010/main" val="390384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0" i="0" dirty="0">
                <a:solidFill>
                  <a:srgbClr val="222222"/>
                </a:solidFill>
                <a:effectLst/>
                <a:latin typeface="Arial" panose="020B0604020202020204" pitchFamily="34" charset="0"/>
              </a:rPr>
              <a:t>Montserrat AND COLLEGUES : “57 of 60 nerves (29 median and 31 ulnar) sutured at the wrist, forearm and arm, they recorded motor responses in thenar or hypothenar muscles by electrical stimulation of the corresponding fingers, and recorded A-waves. </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25</a:t>
            </a:fld>
            <a:endParaRPr lang="pt-BR"/>
          </a:p>
        </p:txBody>
      </p:sp>
    </p:spTree>
    <p:extLst>
      <p:ext uri="{BB962C8B-B14F-4D97-AF65-F5344CB8AC3E}">
        <p14:creationId xmlns:p14="http://schemas.microsoft.com/office/powerpoint/2010/main" val="348738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As we see here in this table, a strong correlation between neuropathic pain defined by the </a:t>
            </a:r>
            <a:r>
              <a:rPr lang="fr-FR" sz="1200" b="0" i="1" dirty="0">
                <a:solidFill>
                  <a:srgbClr val="403D39"/>
                </a:solidFill>
                <a:effectLst/>
                <a:latin typeface="Arial" panose="020B0604020202020204" pitchFamily="34" charset="0"/>
              </a:rPr>
              <a:t>Douleur neuropathique 4, </a:t>
            </a:r>
            <a:r>
              <a:rPr lang="fr-FR" sz="1200" b="1" i="1" dirty="0">
                <a:solidFill>
                  <a:srgbClr val="403D39"/>
                </a:solidFill>
                <a:effectLst/>
                <a:latin typeface="Arial" panose="020B0604020202020204" pitchFamily="34" charset="0"/>
              </a:rPr>
              <a:t>DN4</a:t>
            </a:r>
            <a:r>
              <a:rPr lang="fr-FR" sz="1200" b="0" i="1" dirty="0">
                <a:solidFill>
                  <a:srgbClr val="403D39"/>
                </a:solidFill>
                <a:effectLst/>
                <a:latin typeface="Arial" panose="020B0604020202020204" pitchFamily="34" charset="0"/>
              </a:rPr>
              <a:t> – questionaire </a:t>
            </a:r>
            <a:r>
              <a:rPr lang="en-US" dirty="0"/>
              <a:t>and A-wave, in chronic neuropathy without inflammation! And also in these 58% of the nerves the presence of painful paroxysms identified by the questionnaire DN4 adopted by </a:t>
            </a:r>
            <a:r>
              <a:rPr lang="en-US" b="1" dirty="0"/>
              <a:t>Brazilian Society for the Study of Pain</a:t>
            </a:r>
            <a:endParaRPr lang="pt-BR" b="1"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26</a:t>
            </a:fld>
            <a:endParaRPr lang="pt-BR"/>
          </a:p>
        </p:txBody>
      </p:sp>
    </p:spTree>
    <p:extLst>
      <p:ext uri="{BB962C8B-B14F-4D97-AF65-F5344CB8AC3E}">
        <p14:creationId xmlns:p14="http://schemas.microsoft.com/office/powerpoint/2010/main" val="141179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These observations open new perspectives for studies in other causes of neuropathic pain on the behavior of A-waves and it´s behavior under clinical treatment.</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27</a:t>
            </a:fld>
            <a:endParaRPr lang="pt-BR"/>
          </a:p>
        </p:txBody>
      </p:sp>
    </p:spTree>
    <p:extLst>
      <p:ext uri="{BB962C8B-B14F-4D97-AF65-F5344CB8AC3E}">
        <p14:creationId xmlns:p14="http://schemas.microsoft.com/office/powerpoint/2010/main" val="283944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28</a:t>
            </a:fld>
            <a:endParaRPr lang="pt-BR"/>
          </a:p>
        </p:txBody>
      </p:sp>
    </p:spTree>
    <p:extLst>
      <p:ext uri="{BB962C8B-B14F-4D97-AF65-F5344CB8AC3E}">
        <p14:creationId xmlns:p14="http://schemas.microsoft.com/office/powerpoint/2010/main" val="231429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Latencies are “satellites” of M Waves: obtained during modulated motor conduction. In this presentation, I will talk about H reflex, F wave and A waves that are p</a:t>
            </a:r>
            <a:r>
              <a:rPr lang="pt-BR" altLang="pt-BR" sz="1200" dirty="0" err="1">
                <a:latin typeface="Arial" panose="020B0604020202020204" pitchFamily="34" charset="0"/>
                <a:cs typeface="Arial" panose="020B0604020202020204" pitchFamily="34" charset="0"/>
              </a:rPr>
              <a:t>athological</a:t>
            </a:r>
            <a:r>
              <a:rPr lang="pt-BR" altLang="pt-BR" sz="1200" dirty="0">
                <a:latin typeface="Arial" panose="020B0604020202020204" pitchFamily="34" charset="0"/>
                <a:cs typeface="Arial" panose="020B0604020202020204" pitchFamily="34" charset="0"/>
              </a:rPr>
              <a:t> </a:t>
            </a:r>
            <a:r>
              <a:rPr lang="pt-BR" altLang="pt-BR" sz="1200" dirty="0" err="1">
                <a:latin typeface="Arial" panose="020B0604020202020204" pitchFamily="34" charset="0"/>
                <a:cs typeface="Arial" panose="020B0604020202020204" pitchFamily="34" charset="0"/>
              </a:rPr>
              <a:t>findings</a:t>
            </a:r>
            <a:r>
              <a:rPr lang="pt-BR" altLang="pt-BR" sz="1200" dirty="0">
                <a:latin typeface="Arial" panose="020B0604020202020204" pitchFamily="34" charset="0"/>
                <a:cs typeface="Arial" panose="020B0604020202020204" pitchFamily="34" charset="0"/>
              </a:rPr>
              <a:t>  </a:t>
            </a:r>
            <a:endParaRPr lang="en-US" dirty="0"/>
          </a:p>
          <a:p>
            <a:r>
              <a:rPr lang="en-US" dirty="0"/>
              <a:t> </a:t>
            </a:r>
            <a:endParaRPr lang="pt-BR" dirty="0">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3</a:t>
            </a:fld>
            <a:endParaRPr lang="pt-BR"/>
          </a:p>
        </p:txBody>
      </p:sp>
    </p:spTree>
    <p:extLst>
      <p:ext uri="{BB962C8B-B14F-4D97-AF65-F5344CB8AC3E}">
        <p14:creationId xmlns:p14="http://schemas.microsoft.com/office/powerpoint/2010/main" val="37945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F waves are retrogradely activated mainly via interneurons, modulated by Renshaw Cells, in the anterior horn. A waves measure the round-trip distance from the wrist or ankle to the anterior horn of the spinal cord. Normal values varying accordingly to age and </a:t>
            </a:r>
            <a:r>
              <a:rPr lang="en-US" dirty="0" err="1"/>
              <a:t>heigth</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4</a:t>
            </a:fld>
            <a:endParaRPr lang="pt-BR"/>
          </a:p>
        </p:txBody>
      </p:sp>
    </p:spTree>
    <p:extLst>
      <p:ext uri="{BB962C8B-B14F-4D97-AF65-F5344CB8AC3E}">
        <p14:creationId xmlns:p14="http://schemas.microsoft.com/office/powerpoint/2010/main" val="401809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 most common features used to evaluate F-waves are: First, persistence. This is measured by the percentage of F waves per stimuli number.</a:t>
            </a:r>
          </a:p>
          <a:p>
            <a:endParaRPr lang="en-US" dirty="0"/>
          </a:p>
          <a:p>
            <a:r>
              <a:rPr lang="en-US" dirty="0"/>
              <a:t>Second, </a:t>
            </a:r>
            <a:r>
              <a:rPr lang="en-US" dirty="0" err="1"/>
              <a:t>chronodispersion</a:t>
            </a:r>
            <a:r>
              <a:rPr lang="en-US" dirty="0"/>
              <a:t>, that is, the duration between the minimum and maximum latencies.</a:t>
            </a:r>
          </a:p>
          <a:p>
            <a:r>
              <a:rPr lang="en-US" dirty="0"/>
              <a:t> </a:t>
            </a:r>
          </a:p>
          <a:p>
            <a:r>
              <a:rPr lang="en-US" dirty="0"/>
              <a:t>Third, side by side comparison. If latency increased bilaterally, we think in polyneuropathy and if increased unilaterally it could be mononeuropathy, radiculopathies or plexopathies</a:t>
            </a:r>
          </a:p>
          <a:p>
            <a:endParaRPr lang="en-US" dirty="0"/>
          </a:p>
          <a:p>
            <a:r>
              <a:rPr lang="en-US" dirty="0"/>
              <a:t>Fourth, … VELOCITY????</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5</a:t>
            </a:fld>
            <a:endParaRPr lang="pt-BR"/>
          </a:p>
        </p:txBody>
      </p:sp>
    </p:spTree>
    <p:extLst>
      <p:ext uri="{BB962C8B-B14F-4D97-AF65-F5344CB8AC3E}">
        <p14:creationId xmlns:p14="http://schemas.microsoft.com/office/powerpoint/2010/main" val="77884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What is the ideal number of stimuli to obtain F Waves, this depends on the objective of the exam, what we are looking for: I brought two references about sampling standards to measure and study F-waves. In the first study, the authors studied a large variation in the number of stimuli (5 to 64) and the first F-waves recorded. This is a very robust study which defines 32 stimuli and 20 responses for accurate measures of </a:t>
            </a:r>
            <a:r>
              <a:rPr lang="en-US" b="1" dirty="0" err="1"/>
              <a:t>chronodispersion</a:t>
            </a:r>
            <a:r>
              <a:rPr lang="en-US" b="1" dirty="0"/>
              <a:t>. </a:t>
            </a:r>
            <a:r>
              <a:rPr lang="en-US" dirty="0"/>
              <a:t>And, in the second study, de Lima and co-authors find that 20 stimuli are enough to evaluate the minimum and average latencies, and </a:t>
            </a:r>
            <a:r>
              <a:rPr lang="en-US" b="1" dirty="0"/>
              <a:t>persistence</a:t>
            </a:r>
            <a:r>
              <a:rPr lang="en-US" dirty="0"/>
              <a:t>.</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6</a:t>
            </a:fld>
            <a:endParaRPr lang="pt-BR"/>
          </a:p>
        </p:txBody>
      </p:sp>
    </p:spTree>
    <p:extLst>
      <p:ext uri="{BB962C8B-B14F-4D97-AF65-F5344CB8AC3E}">
        <p14:creationId xmlns:p14="http://schemas.microsoft.com/office/powerpoint/2010/main" val="358545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Here we can see </a:t>
            </a:r>
            <a:r>
              <a:rPr lang="pt-BR" dirty="0"/>
              <a:t>extreme </a:t>
            </a:r>
            <a:r>
              <a:rPr lang="pt-BR" dirty="0" err="1"/>
              <a:t>variation</a:t>
            </a:r>
            <a:r>
              <a:rPr lang="pt-BR" dirty="0"/>
              <a:t> </a:t>
            </a:r>
            <a:r>
              <a:rPr lang="pt-BR" dirty="0" err="1"/>
              <a:t>of</a:t>
            </a:r>
            <a:r>
              <a:rPr lang="pt-BR" dirty="0"/>
              <a:t> </a:t>
            </a:r>
            <a:r>
              <a:rPr lang="en-US" dirty="0"/>
              <a:t>F-waves: not detected on the right side, which could mean proximal </a:t>
            </a:r>
            <a:r>
              <a:rPr lang="en-US" b="1" dirty="0"/>
              <a:t>conduction block, in inflammatory </a:t>
            </a:r>
            <a:r>
              <a:rPr lang="en-US" b="1" dirty="0" err="1"/>
              <a:t>plexopaty</a:t>
            </a:r>
            <a:r>
              <a:rPr lang="en-US" b="1" dirty="0"/>
              <a:t>, for </a:t>
            </a:r>
            <a:r>
              <a:rPr lang="en-US" b="1" dirty="0" err="1"/>
              <a:t>exemple</a:t>
            </a:r>
            <a:r>
              <a:rPr lang="en-US" b="1" dirty="0"/>
              <a:t>, </a:t>
            </a:r>
            <a:r>
              <a:rPr lang="en-US" dirty="0"/>
              <a:t>and normal F –waves on the left. </a:t>
            </a:r>
          </a:p>
          <a:p>
            <a:r>
              <a:rPr lang="en-US" dirty="0"/>
              <a:t>The vertical red line would be the expected normal for age and height</a:t>
            </a:r>
          </a:p>
          <a:p>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7</a:t>
            </a:fld>
            <a:endParaRPr lang="pt-BR"/>
          </a:p>
        </p:txBody>
      </p:sp>
    </p:spTree>
    <p:extLst>
      <p:ext uri="{BB962C8B-B14F-4D97-AF65-F5344CB8AC3E}">
        <p14:creationId xmlns:p14="http://schemas.microsoft.com/office/powerpoint/2010/main" val="17982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Again other situations of abnormal F waves: F-waves with increased latencies and normal persistence in the right Ulnar and increased latency with low persistence in the right Median</a:t>
            </a:r>
            <a:endParaRPr lang="pt-BR" dirty="0"/>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8</a:t>
            </a:fld>
            <a:endParaRPr lang="pt-BR"/>
          </a:p>
        </p:txBody>
      </p:sp>
    </p:spTree>
    <p:extLst>
      <p:ext uri="{BB962C8B-B14F-4D97-AF65-F5344CB8AC3E}">
        <p14:creationId xmlns:p14="http://schemas.microsoft.com/office/powerpoint/2010/main" val="19264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How the F wave can help locate the site of compression or slowness:</a:t>
            </a:r>
          </a:p>
          <a:p>
            <a:r>
              <a:rPr lang="en-US" dirty="0"/>
              <a:t>A study published in the 80s, but interesting to evaluate thoracic outlet syndrome, AFLL, IN which, using the formula: (F20 + Distal Latency)- 2 X Axillary L) measures conduction through the thoracic outlet</a:t>
            </a:r>
            <a:r>
              <a:rPr lang="pt-BR" dirty="0"/>
              <a:t>. </a:t>
            </a:r>
          </a:p>
        </p:txBody>
      </p:sp>
      <p:sp>
        <p:nvSpPr>
          <p:cNvPr id="4" name="Espaço Reservado para Número de Slide 3"/>
          <p:cNvSpPr>
            <a:spLocks noGrp="1"/>
          </p:cNvSpPr>
          <p:nvPr>
            <p:ph type="sldNum" sz="quarter" idx="5"/>
          </p:nvPr>
        </p:nvSpPr>
        <p:spPr/>
        <p:txBody>
          <a:bodyPr/>
          <a:lstStyle/>
          <a:p>
            <a:fld id="{16CE222E-D852-4287-A058-2BFCEE694D69}" type="slidenum">
              <a:rPr lang="pt-BR" smtClean="0"/>
              <a:t>9</a:t>
            </a:fld>
            <a:endParaRPr lang="pt-BR"/>
          </a:p>
        </p:txBody>
      </p:sp>
    </p:spTree>
    <p:extLst>
      <p:ext uri="{BB962C8B-B14F-4D97-AF65-F5344CB8AC3E}">
        <p14:creationId xmlns:p14="http://schemas.microsoft.com/office/powerpoint/2010/main" val="15239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D9CED-08B8-4A68-831A-9767618220C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3B9B172-BDD3-44DE-AB6A-35A8F76EA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51642FD-DF65-416A-94C6-2318B37AC36D}"/>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23A7631F-8E29-42EB-A91F-C648A86C0C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FDF07F-6B74-4FEC-84D7-D4D4267D24F5}"/>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146805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4FF02-1C8C-450C-A7D6-F91E24D1AA3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247AC5A-541A-4D7C-920C-0949E6FD834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18E8BE1-D0E7-49A5-B115-5A2CA9FC4015}"/>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F032AA80-A7D0-4DC6-B0B9-4FDF06D358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F195454-326A-468A-8CDB-601594A78BEB}"/>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81984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63F15C-8B1B-4CF8-9F3F-E7D805B55AA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90093BD-48C1-4B7B-BAE7-43571939AAD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F9FB09-7796-4B48-9F59-F6651A9374E0}"/>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824BECAB-265F-40E8-9A7D-F325609965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EBFE58-E075-4EE4-BE5C-970602D22102}"/>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331536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A86B2-ADA9-43F5-ADB3-E5AE47B5F3E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7A4E9FB-50DB-4FCA-9464-633FCBB851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6E9D9D3-F5F9-45BA-93BF-9223D2AFD0E4}"/>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1F3A23B4-F21B-4B6D-A23E-5FE67A148F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39CB425-3C91-4F95-9A90-86E5D82EAB81}"/>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17984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DCF09-797B-4F40-BC80-6D0C6F3DCB6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0B3A7B9-0847-4E0B-90C0-88394E3C6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C50F536-22A9-48BC-A4A0-F41EDCAF3216}"/>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FF937E2B-786C-4746-BC95-2D8AE31D88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AF7241-95DD-40F2-A951-B97FD102552A}"/>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182118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33ABB-8A4B-4951-AD95-432DBE15116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E1613D7-5D4C-4076-A1FC-3C2665EF8CE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80B38-EF45-4DE5-BA5B-6E5940E0AE4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727654-162F-422D-89B1-C1B6F9CC413C}"/>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6" name="Espaço Reservado para Rodapé 5">
            <a:extLst>
              <a:ext uri="{FF2B5EF4-FFF2-40B4-BE49-F238E27FC236}">
                <a16:creationId xmlns:a16="http://schemas.microsoft.com/office/drawing/2014/main" id="{A61C81E1-8890-4F29-ABA7-BD60F23F28E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C460E79-B587-403A-BA47-6B7011D6E460}"/>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247038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CF215-FC4B-466E-96EC-DB941FF69A4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0E4345-8266-44A4-B412-80F0BDF9D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F80A38-73AF-430A-8ACA-1F19ECE83FA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8CDA276-AC54-499B-AD8C-3932CBE35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952EE02-EB0F-4817-B629-C79164C191D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F3A140F-C91E-4B72-84F0-B82F825F8290}"/>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8" name="Espaço Reservado para Rodapé 7">
            <a:extLst>
              <a:ext uri="{FF2B5EF4-FFF2-40B4-BE49-F238E27FC236}">
                <a16:creationId xmlns:a16="http://schemas.microsoft.com/office/drawing/2014/main" id="{C9ECF71E-F1A2-4714-8C1E-35ED87C6548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7A46160-D53E-49E6-B9FB-A89F0952787B}"/>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223408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052B1-BC01-4683-8680-7A923E26B34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447CFD4-EE84-4BFB-B645-D294E8BF2602}"/>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4" name="Espaço Reservado para Rodapé 3">
            <a:extLst>
              <a:ext uri="{FF2B5EF4-FFF2-40B4-BE49-F238E27FC236}">
                <a16:creationId xmlns:a16="http://schemas.microsoft.com/office/drawing/2014/main" id="{948455BD-2060-4DDB-AD03-33BE1867B70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2B3416F-4FF8-456B-8558-6E2B6017B01C}"/>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309653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9809A63-6BE3-4B86-AF2E-786FF098514E}"/>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3" name="Espaço Reservado para Rodapé 2">
            <a:extLst>
              <a:ext uri="{FF2B5EF4-FFF2-40B4-BE49-F238E27FC236}">
                <a16:creationId xmlns:a16="http://schemas.microsoft.com/office/drawing/2014/main" id="{1978951A-3999-42A8-A6CF-381E05F0BD4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0C8CFCE-6983-403F-A9B5-7041EEFC1C57}"/>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24553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3991D-2055-4611-B221-9FEED82E61B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3F9E4DA-95AA-41B7-9563-7A74C121D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251CCF9-2266-474A-871F-3F7B038D2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46B307C-D93A-4982-8C3B-754ED732B6E9}"/>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6" name="Espaço Reservado para Rodapé 5">
            <a:extLst>
              <a:ext uri="{FF2B5EF4-FFF2-40B4-BE49-F238E27FC236}">
                <a16:creationId xmlns:a16="http://schemas.microsoft.com/office/drawing/2014/main" id="{B6426017-12B7-402A-82FC-F0B4DF1856B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0A19886-14FC-42CE-801F-3A6074DE57C7}"/>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268627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E8160-8CCA-4E3E-B614-DE4F62A0DE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B8F8FC8-EE3E-4C3F-AAAB-4E9B4A686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4C1FDDB-CE4A-40CA-83D3-F7A2EC6F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72AEF76-62D9-4218-B0F9-175138160B1B}"/>
              </a:ext>
            </a:extLst>
          </p:cNvPr>
          <p:cNvSpPr>
            <a:spLocks noGrp="1"/>
          </p:cNvSpPr>
          <p:nvPr>
            <p:ph type="dt" sz="half" idx="10"/>
          </p:nvPr>
        </p:nvSpPr>
        <p:spPr/>
        <p:txBody>
          <a:bodyPr/>
          <a:lstStyle/>
          <a:p>
            <a:fld id="{9751CFF6-B2F9-4BEF-8BEC-A1654324DB55}" type="datetimeFigureOut">
              <a:rPr lang="pt-BR" smtClean="0"/>
              <a:t>28/04/2024</a:t>
            </a:fld>
            <a:endParaRPr lang="pt-BR"/>
          </a:p>
        </p:txBody>
      </p:sp>
      <p:sp>
        <p:nvSpPr>
          <p:cNvPr id="6" name="Espaço Reservado para Rodapé 5">
            <a:extLst>
              <a:ext uri="{FF2B5EF4-FFF2-40B4-BE49-F238E27FC236}">
                <a16:creationId xmlns:a16="http://schemas.microsoft.com/office/drawing/2014/main" id="{5265CFBA-46CE-45D6-AD9A-157FAE2EBD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459A8F6-39C2-4547-A71D-72E2ECEFA013}"/>
              </a:ext>
            </a:extLst>
          </p:cNvPr>
          <p:cNvSpPr>
            <a:spLocks noGrp="1"/>
          </p:cNvSpPr>
          <p:nvPr>
            <p:ph type="sldNum" sz="quarter" idx="12"/>
          </p:nvPr>
        </p:nvSpPr>
        <p:spPr/>
        <p:txBody>
          <a:bodyPr/>
          <a:lstStyle/>
          <a:p>
            <a:fld id="{FE8202D4-1FCF-4002-9625-3D773E69C7D4}" type="slidenum">
              <a:rPr lang="pt-BR" smtClean="0"/>
              <a:t>‹nº›</a:t>
            </a:fld>
            <a:endParaRPr lang="pt-BR"/>
          </a:p>
        </p:txBody>
      </p:sp>
    </p:spTree>
    <p:extLst>
      <p:ext uri="{BB962C8B-B14F-4D97-AF65-F5344CB8AC3E}">
        <p14:creationId xmlns:p14="http://schemas.microsoft.com/office/powerpoint/2010/main" val="191826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6F5E1DC-2FDA-4864-B286-4CF2A1D56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F21BC1A-0EB3-4AA2-9515-AF1D5F53C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9AB066E-A057-49A2-8610-8C7DA14F8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1CFF6-B2F9-4BEF-8BEC-A1654324DB55}" type="datetimeFigureOut">
              <a:rPr lang="pt-BR" smtClean="0"/>
              <a:t>28/04/2024</a:t>
            </a:fld>
            <a:endParaRPr lang="pt-BR"/>
          </a:p>
        </p:txBody>
      </p:sp>
      <p:sp>
        <p:nvSpPr>
          <p:cNvPr id="5" name="Espaço Reservado para Rodapé 4">
            <a:extLst>
              <a:ext uri="{FF2B5EF4-FFF2-40B4-BE49-F238E27FC236}">
                <a16:creationId xmlns:a16="http://schemas.microsoft.com/office/drawing/2014/main" id="{6A463556-6C0B-4683-B837-2DFD650AE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45F6B25-5681-44DD-9E65-4523DA96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202D4-1FCF-4002-9625-3D773E69C7D4}" type="slidenum">
              <a:rPr lang="pt-BR" smtClean="0"/>
              <a:t>‹nº›</a:t>
            </a:fld>
            <a:endParaRPr lang="pt-BR"/>
          </a:p>
        </p:txBody>
      </p:sp>
    </p:spTree>
    <p:extLst>
      <p:ext uri="{BB962C8B-B14F-4D97-AF65-F5344CB8AC3E}">
        <p14:creationId xmlns:p14="http://schemas.microsoft.com/office/powerpoint/2010/main" val="87847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onlinelibrary.wiley.com/authored-by/Zhu/Dong%E2%80%90Q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sciencedirect.com/author/7403247655/david-j-burke" TargetMode="External"/><Relationship Id="rId4" Type="http://schemas.openxmlformats.org/officeDocument/2006/relationships/hyperlink" Target="https://onlinelibrary.wiley.com/authored-by/Szmulewicz/David+J."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citeseerx.ist.psu.edu/document?repid=rep1&amp;type=pdf&amp;doi=61b2c5fb7796ff15bd1317fe775837b04d5e72b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sciencedirect.com/journal/pa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www.ilsl.br/"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ja.garbino@gmail.com" TargetMode="External"/><Relationship Id="rId5" Type="http://schemas.openxmlformats.org/officeDocument/2006/relationships/hyperlink" Target="http://www.climedbauru.com/" TargetMode="External"/><Relationship Id="rId4" Type="http://schemas.openxmlformats.org/officeDocument/2006/relationships/hyperlink" Target="mailto:jgarbino@ilsl.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1D9C0C9-7673-C158-29DA-8C454494C144}"/>
              </a:ext>
            </a:extLst>
          </p:cNvPr>
          <p:cNvSpPr txBox="1"/>
          <p:nvPr/>
        </p:nvSpPr>
        <p:spPr>
          <a:xfrm>
            <a:off x="1093734" y="5363369"/>
            <a:ext cx="8045382" cy="830997"/>
          </a:xfrm>
          <a:prstGeom prst="rect">
            <a:avLst/>
          </a:prstGeom>
          <a:noFill/>
        </p:spPr>
        <p:txBody>
          <a:bodyPr wrap="square" rtlCol="0">
            <a:spAutoFit/>
          </a:bodyPr>
          <a:lstStyle/>
          <a:p>
            <a:pPr algn="ctr"/>
            <a:r>
              <a:rPr lang="en-US" sz="2200" b="1" dirty="0">
                <a:latin typeface="Comic Sans MS" panose="030F0902030302020204" pitchFamily="66" charset="0"/>
                <a:cs typeface="Arial" pitchFamily="34" charset="0"/>
              </a:rPr>
              <a:t>Garbino </a:t>
            </a:r>
            <a:r>
              <a:rPr lang="en-US" sz="2200" b="1" dirty="0" err="1">
                <a:latin typeface="Comic Sans MS" panose="030F0902030302020204" pitchFamily="66" charset="0"/>
                <a:cs typeface="Arial" pitchFamily="34" charset="0"/>
              </a:rPr>
              <a:t>JA,MD,PhD</a:t>
            </a:r>
            <a:r>
              <a:rPr lang="en-US" sz="2200" b="1" dirty="0">
                <a:latin typeface="Comic Sans MS" panose="030F0902030302020204" pitchFamily="66" charset="0"/>
                <a:cs typeface="Arial" pitchFamily="34" charset="0"/>
              </a:rPr>
              <a:t> </a:t>
            </a:r>
          </a:p>
          <a:p>
            <a:pPr algn="ctr"/>
            <a:r>
              <a:rPr lang="pt-BR" sz="2000" dirty="0"/>
              <a:t> </a:t>
            </a:r>
            <a:r>
              <a:rPr lang="pt-BR" sz="2400" dirty="0"/>
              <a:t>Instituto Lauro de Souza Lima, Bauru/ SP/ Brasil</a:t>
            </a:r>
            <a:endParaRPr lang="pt-BR" sz="2000" dirty="0"/>
          </a:p>
        </p:txBody>
      </p:sp>
      <p:pic>
        <p:nvPicPr>
          <p:cNvPr id="5" name="Picture 2" descr="Texto">
            <a:extLst>
              <a:ext uri="{FF2B5EF4-FFF2-40B4-BE49-F238E27FC236}">
                <a16:creationId xmlns:a16="http://schemas.microsoft.com/office/drawing/2014/main" id="{6123BA56-3DEB-321B-363D-6BD2330E64AD}"/>
              </a:ext>
            </a:extLst>
          </p:cNvPr>
          <p:cNvPicPr>
            <a:picLocks noChangeAspect="1" noChangeArrowheads="1"/>
          </p:cNvPicPr>
          <p:nvPr/>
        </p:nvPicPr>
        <p:blipFill>
          <a:blip r:embed="rId3" cstate="print"/>
          <a:srcRect/>
          <a:stretch>
            <a:fillRect/>
          </a:stretch>
        </p:blipFill>
        <p:spPr bwMode="auto">
          <a:xfrm>
            <a:off x="10305288" y="4814780"/>
            <a:ext cx="1413959" cy="1681040"/>
          </a:xfrm>
          <a:prstGeom prst="rect">
            <a:avLst/>
          </a:prstGeom>
          <a:noFill/>
        </p:spPr>
      </p:pic>
      <p:sp>
        <p:nvSpPr>
          <p:cNvPr id="7" name="CaixaDeTexto 6">
            <a:extLst>
              <a:ext uri="{FF2B5EF4-FFF2-40B4-BE49-F238E27FC236}">
                <a16:creationId xmlns:a16="http://schemas.microsoft.com/office/drawing/2014/main" id="{021506BF-D949-9864-272D-0889AE81AEBC}"/>
              </a:ext>
            </a:extLst>
          </p:cNvPr>
          <p:cNvSpPr txBox="1"/>
          <p:nvPr/>
        </p:nvSpPr>
        <p:spPr>
          <a:xfrm>
            <a:off x="658989" y="2649619"/>
            <a:ext cx="10874021" cy="707886"/>
          </a:xfrm>
          <a:prstGeom prst="rect">
            <a:avLst/>
          </a:prstGeom>
          <a:noFill/>
        </p:spPr>
        <p:txBody>
          <a:bodyPr wrap="square" rtlCol="0">
            <a:sp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Late responses: F wave, </a:t>
            </a:r>
            <a:r>
              <a:rPr lang="en-US" sz="4000" dirty="0">
                <a:latin typeface="Arial" panose="020B0604020202020204" pitchFamily="34" charset="0"/>
                <a:ea typeface="Calibri" panose="020F0502020204030204" pitchFamily="34" charset="0"/>
                <a:cs typeface="Arial" panose="020B0604020202020204" pitchFamily="34" charset="0"/>
              </a:rPr>
              <a:t>H reflex and</a:t>
            </a:r>
            <a:r>
              <a:rPr lang="en-US" sz="4000" dirty="0">
                <a:effectLst/>
                <a:latin typeface="Arial" panose="020B0604020202020204" pitchFamily="34" charset="0"/>
                <a:ea typeface="Calibri" panose="020F0502020204030204" pitchFamily="34" charset="0"/>
                <a:cs typeface="Arial" panose="020B0604020202020204" pitchFamily="34" charset="0"/>
              </a:rPr>
              <a:t> A waves</a:t>
            </a:r>
            <a:endParaRPr lang="pt-BR" sz="4000" dirty="0">
              <a:latin typeface="Arial" panose="020B0604020202020204" pitchFamily="34" charset="0"/>
              <a:cs typeface="Arial" panose="020B0604020202020204" pitchFamily="34" charset="0"/>
            </a:endParaRPr>
          </a:p>
        </p:txBody>
      </p:sp>
      <p:pic>
        <p:nvPicPr>
          <p:cNvPr id="10" name="Gráfico 9">
            <a:extLst>
              <a:ext uri="{FF2B5EF4-FFF2-40B4-BE49-F238E27FC236}">
                <a16:creationId xmlns:a16="http://schemas.microsoft.com/office/drawing/2014/main" id="{C3949999-6D79-9689-C859-1177228D4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240" y="544962"/>
            <a:ext cx="5413819" cy="1390841"/>
          </a:xfrm>
          <a:prstGeom prst="rect">
            <a:avLst/>
          </a:prstGeom>
        </p:spPr>
      </p:pic>
      <p:sp>
        <p:nvSpPr>
          <p:cNvPr id="2" name="CaixaDeTexto 1">
            <a:extLst>
              <a:ext uri="{FF2B5EF4-FFF2-40B4-BE49-F238E27FC236}">
                <a16:creationId xmlns:a16="http://schemas.microsoft.com/office/drawing/2014/main" id="{8BE23676-48A0-AE17-5041-A2EED8CEAC13}"/>
              </a:ext>
            </a:extLst>
          </p:cNvPr>
          <p:cNvSpPr txBox="1"/>
          <p:nvPr/>
        </p:nvSpPr>
        <p:spPr>
          <a:xfrm>
            <a:off x="6568580" y="902847"/>
            <a:ext cx="4714613" cy="707886"/>
          </a:xfrm>
          <a:prstGeom prst="rect">
            <a:avLst/>
          </a:prstGeom>
          <a:noFill/>
        </p:spPr>
        <p:txBody>
          <a:bodyPr wrap="square" rtlCol="0">
            <a:spAutoFit/>
          </a:bodyPr>
          <a:lstStyle/>
          <a:p>
            <a:r>
              <a:rPr lang="pt-BR" sz="2000" b="1" dirty="0">
                <a:solidFill>
                  <a:srgbClr val="0B68B5"/>
                </a:solidFill>
                <a:latin typeface="Bookman Old Style" panose="02050604050505020204" pitchFamily="18" charset="0"/>
              </a:rPr>
              <a:t>ACNS Annual Meeting &amp; Congress </a:t>
            </a:r>
          </a:p>
          <a:p>
            <a:r>
              <a:rPr lang="pt-BR" sz="2000" b="1" dirty="0">
                <a:solidFill>
                  <a:srgbClr val="0B68B5"/>
                </a:solidFill>
                <a:latin typeface="Bookman Old Style" panose="02050604050505020204" pitchFamily="18" charset="0"/>
              </a:rPr>
              <a:t>Orlando Florida - 2024</a:t>
            </a:r>
            <a:endParaRPr lang="pt-BR" sz="2800" b="1" dirty="0">
              <a:solidFill>
                <a:srgbClr val="0B68B5"/>
              </a:solidFill>
              <a:latin typeface="Bookman Old Style" panose="02050604050505020204" pitchFamily="18" charset="0"/>
            </a:endParaRPr>
          </a:p>
        </p:txBody>
      </p:sp>
      <p:sp>
        <p:nvSpPr>
          <p:cNvPr id="6" name="CaixaDeTexto 5">
            <a:extLst>
              <a:ext uri="{FF2B5EF4-FFF2-40B4-BE49-F238E27FC236}">
                <a16:creationId xmlns:a16="http://schemas.microsoft.com/office/drawing/2014/main" id="{20964D74-5FA1-79E8-4A18-575BC15C6522}"/>
              </a:ext>
            </a:extLst>
          </p:cNvPr>
          <p:cNvSpPr txBox="1"/>
          <p:nvPr/>
        </p:nvSpPr>
        <p:spPr>
          <a:xfrm>
            <a:off x="605406" y="3809276"/>
            <a:ext cx="10677787" cy="830997"/>
          </a:xfrm>
          <a:prstGeom prst="rect">
            <a:avLst/>
          </a:prstGeom>
          <a:noFill/>
        </p:spPr>
        <p:txBody>
          <a:bodyPr wrap="square" rtlCol="0">
            <a:spAutoFit/>
          </a:bodyPr>
          <a:lstStyle/>
          <a:p>
            <a:pPr algn="ctr"/>
            <a:r>
              <a:rPr lang="en-US" sz="2400" kern="100" dirty="0">
                <a:effectLst/>
                <a:latin typeface="Arial" panose="020B0604020202020204" pitchFamily="34" charset="0"/>
                <a:ea typeface="Calibri" panose="020F0502020204030204" pitchFamily="34" charset="0"/>
                <a:cs typeface="Arial" panose="020B0604020202020204" pitchFamily="34" charset="0"/>
              </a:rPr>
              <a:t>In </a:t>
            </a:r>
            <a:r>
              <a:rPr lang="en-US" sz="2400" dirty="0">
                <a:effectLst/>
                <a:latin typeface="Arial" panose="020B0604020202020204" pitchFamily="34" charset="0"/>
                <a:ea typeface="Calibri" panose="020F0502020204030204" pitchFamily="34" charset="0"/>
                <a:cs typeface="Arial" panose="020B0604020202020204" pitchFamily="34" charset="0"/>
              </a:rPr>
              <a:t>Peripheral neuropathies – beyond standard neurophysiological evaluation</a:t>
            </a:r>
          </a:p>
          <a:p>
            <a:pPr algn="ctr"/>
            <a:r>
              <a:rPr kumimoji="0" lang="pt-BR" altLang="pt-BR" sz="2400" b="0" i="0" u="none" strike="noStrike" cap="none" normalizeH="0" baseline="0" dirty="0">
                <a:ln>
                  <a:noFill/>
                </a:ln>
                <a:solidFill>
                  <a:srgbClr val="202124"/>
                </a:solidFill>
                <a:effectLst/>
                <a:latin typeface="inherit"/>
              </a:rPr>
              <a:t>    </a:t>
            </a:r>
            <a:r>
              <a:rPr kumimoji="0" lang="pt-BR" altLang="pt-BR" sz="20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JOINT SYMPOSIUM:</a:t>
            </a:r>
            <a:r>
              <a:rPr kumimoji="0" lang="pt-BR" altLang="pt-B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US - BRAZIL</a:t>
            </a:r>
            <a:endParaRPr lang="pt-BR" sz="2400" b="1"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E9B81672-E4CC-6E60-60F9-3F35CFC144EB}"/>
              </a:ext>
            </a:extLst>
          </p:cNvPr>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057808B8-6621-667B-D6C5-CB0C1F2796F4}"/>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6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A4B2A636-4B0C-9EA6-2BB8-4E0DB4ADAA93}"/>
              </a:ext>
            </a:extLst>
          </p:cNvPr>
          <p:cNvSpPr>
            <a:spLocks noGrp="1" noChangeArrowheads="1"/>
          </p:cNvSpPr>
          <p:nvPr>
            <p:ph type="body" idx="1"/>
          </p:nvPr>
        </p:nvSpPr>
        <p:spPr>
          <a:xfrm>
            <a:off x="806245" y="1412190"/>
            <a:ext cx="9261988" cy="4679950"/>
          </a:xfrm>
        </p:spPr>
        <p:txBody>
          <a:bodyPr>
            <a:normAutofit fontScale="92500" lnSpcReduction="10000"/>
          </a:bodyPr>
          <a:lstStyle/>
          <a:p>
            <a:pPr eaLnBrk="1" hangingPunct="1">
              <a:lnSpc>
                <a:spcPct val="90000"/>
              </a:lnSpc>
            </a:pPr>
            <a:r>
              <a:rPr lang="pt-BR" altLang="pt-BR" b="1" dirty="0">
                <a:solidFill>
                  <a:srgbClr val="333333"/>
                </a:solidFill>
                <a:cs typeface="Arial" panose="020B0604020202020204" pitchFamily="34" charset="0"/>
              </a:rPr>
              <a:t>Young lady, </a:t>
            </a:r>
            <a:r>
              <a:rPr lang="pt-BR" altLang="pt-BR" dirty="0">
                <a:solidFill>
                  <a:srgbClr val="333333"/>
                </a:solidFill>
                <a:cs typeface="Arial" panose="020B0604020202020204" pitchFamily="34" charset="0"/>
              </a:rPr>
              <a:t>21 y, 150 cm</a:t>
            </a:r>
          </a:p>
          <a:p>
            <a:pPr eaLnBrk="1" hangingPunct="1">
              <a:lnSpc>
                <a:spcPct val="90000"/>
              </a:lnSpc>
            </a:pPr>
            <a:endParaRPr lang="pt-BR" altLang="pt-BR" sz="2400" b="1" dirty="0">
              <a:solidFill>
                <a:srgbClr val="333333"/>
              </a:solidFill>
              <a:cs typeface="Arial" panose="020B0604020202020204" pitchFamily="34" charset="0"/>
            </a:endParaRPr>
          </a:p>
          <a:p>
            <a:pPr algn="just" eaLnBrk="1" hangingPunct="1">
              <a:lnSpc>
                <a:spcPct val="90000"/>
              </a:lnSpc>
            </a:pPr>
            <a:r>
              <a:rPr lang="pt-BR" altLang="pt-BR" b="1" dirty="0" err="1">
                <a:solidFill>
                  <a:srgbClr val="333333"/>
                </a:solidFill>
                <a:cs typeface="Arial" panose="020B0604020202020204" pitchFamily="34" charset="0"/>
              </a:rPr>
              <a:t>Hipoesthesia</a:t>
            </a:r>
            <a:r>
              <a:rPr lang="pt-BR" altLang="pt-BR" b="1" dirty="0">
                <a:solidFill>
                  <a:srgbClr val="333333"/>
                </a:solidFill>
                <a:cs typeface="Arial" panose="020B0604020202020204" pitchFamily="34" charset="0"/>
              </a:rPr>
              <a:t> </a:t>
            </a:r>
            <a:r>
              <a:rPr lang="pt-BR" altLang="pt-BR" dirty="0">
                <a:solidFill>
                  <a:srgbClr val="333333"/>
                </a:solidFill>
                <a:cs typeface="Arial" panose="020B0604020202020204" pitchFamily="34" charset="0"/>
              </a:rPr>
              <a:t>in </a:t>
            </a:r>
            <a:r>
              <a:rPr lang="pt-BR" altLang="pt-BR" dirty="0" err="1">
                <a:solidFill>
                  <a:srgbClr val="333333"/>
                </a:solidFill>
                <a:cs typeface="Arial" panose="020B0604020202020204" pitchFamily="34" charset="0"/>
              </a:rPr>
              <a:t>the</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left</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hand</a:t>
            </a:r>
            <a:r>
              <a:rPr lang="pt-BR" altLang="pt-BR" dirty="0">
                <a:solidFill>
                  <a:srgbClr val="333333"/>
                </a:solidFill>
                <a:cs typeface="Arial" panose="020B0604020202020204" pitchFamily="34" charset="0"/>
              </a:rPr>
              <a:t>, &gt; 3 Years, </a:t>
            </a:r>
            <a:r>
              <a:rPr lang="pt-BR" altLang="pt-BR" dirty="0" err="1">
                <a:solidFill>
                  <a:srgbClr val="333333"/>
                </a:solidFill>
                <a:cs typeface="Arial" panose="020B0604020202020204" pitchFamily="34" charset="0"/>
              </a:rPr>
              <a:t>loss</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of</a:t>
            </a:r>
            <a:r>
              <a:rPr lang="pt-BR" altLang="pt-BR" dirty="0">
                <a:solidFill>
                  <a:srgbClr val="333333"/>
                </a:solidFill>
                <a:cs typeface="Arial" panose="020B0604020202020204" pitchFamily="34" charset="0"/>
              </a:rPr>
              <a:t> force </a:t>
            </a:r>
            <a:r>
              <a:rPr lang="pt-BR" altLang="pt-BR" dirty="0" err="1">
                <a:solidFill>
                  <a:srgbClr val="333333"/>
                </a:solidFill>
                <a:cs typeface="Arial" panose="020B0604020202020204" pitchFamily="34" charset="0"/>
              </a:rPr>
              <a:t>and</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first</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space</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atrophy</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slightly</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progressive</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without</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pain</a:t>
            </a:r>
            <a:endParaRPr lang="pt-BR" altLang="pt-BR" dirty="0">
              <a:solidFill>
                <a:srgbClr val="333333"/>
              </a:solidFill>
              <a:cs typeface="Arial" panose="020B0604020202020204" pitchFamily="34" charset="0"/>
            </a:endParaRPr>
          </a:p>
          <a:p>
            <a:pPr eaLnBrk="1" hangingPunct="1">
              <a:lnSpc>
                <a:spcPct val="90000"/>
              </a:lnSpc>
            </a:pPr>
            <a:endParaRPr lang="pt-BR" altLang="pt-BR" sz="2400" dirty="0">
              <a:solidFill>
                <a:srgbClr val="333333"/>
              </a:solidFill>
              <a:cs typeface="Arial" panose="020B0604020202020204" pitchFamily="34" charset="0"/>
            </a:endParaRPr>
          </a:p>
          <a:p>
            <a:pPr algn="just" eaLnBrk="1" hangingPunct="1">
              <a:spcBef>
                <a:spcPct val="50000"/>
              </a:spcBef>
            </a:pPr>
            <a:r>
              <a:rPr lang="en-GB" altLang="pt-BR" b="1" dirty="0" err="1"/>
              <a:t>Previus</a:t>
            </a:r>
            <a:r>
              <a:rPr lang="en-GB" altLang="pt-BR" b="1" dirty="0"/>
              <a:t> ENMG: </a:t>
            </a:r>
            <a:r>
              <a:rPr lang="pt-BR" altLang="pt-BR" b="1" dirty="0">
                <a:solidFill>
                  <a:srgbClr val="333333"/>
                </a:solidFill>
                <a:cs typeface="Arial" panose="020B0604020202020204" pitchFamily="34" charset="0"/>
              </a:rPr>
              <a:t>Ulnar </a:t>
            </a:r>
            <a:r>
              <a:rPr lang="pt-BR" altLang="pt-BR" b="1" dirty="0" err="1">
                <a:solidFill>
                  <a:srgbClr val="333333"/>
                </a:solidFill>
                <a:cs typeface="Arial" panose="020B0604020202020204" pitchFamily="34" charset="0"/>
              </a:rPr>
              <a:t>mononeuropathy</a:t>
            </a:r>
            <a:r>
              <a:rPr lang="pt-BR" altLang="pt-BR" b="1" dirty="0">
                <a:solidFill>
                  <a:srgbClr val="333333"/>
                </a:solidFill>
                <a:cs typeface="Arial" panose="020B0604020202020204" pitchFamily="34" charset="0"/>
              </a:rPr>
              <a:t>, </a:t>
            </a:r>
            <a:r>
              <a:rPr lang="pt-BR" altLang="pt-BR" dirty="0">
                <a:solidFill>
                  <a:srgbClr val="333333"/>
                </a:solidFill>
                <a:cs typeface="Arial" panose="020B0604020202020204" pitchFamily="34" charset="0"/>
              </a:rPr>
              <a:t>no focal </a:t>
            </a:r>
            <a:r>
              <a:rPr lang="pt-BR" altLang="pt-BR" dirty="0" err="1">
                <a:solidFill>
                  <a:srgbClr val="333333"/>
                </a:solidFill>
                <a:cs typeface="Arial" panose="020B0604020202020204" pitchFamily="34" charset="0"/>
              </a:rPr>
              <a:t>involvement</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demonstrated</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leprosy</a:t>
            </a:r>
            <a:r>
              <a:rPr lang="pt-BR" altLang="pt-BR" dirty="0">
                <a:solidFill>
                  <a:srgbClr val="333333"/>
                </a:solidFill>
                <a:cs typeface="Arial" panose="020B0604020202020204" pitchFamily="34" charset="0"/>
              </a:rPr>
              <a:t> </a:t>
            </a:r>
            <a:r>
              <a:rPr lang="pt-BR" altLang="pt-BR" dirty="0" err="1">
                <a:solidFill>
                  <a:srgbClr val="333333"/>
                </a:solidFill>
                <a:cs typeface="Arial" panose="020B0604020202020204" pitchFamily="34" charset="0"/>
              </a:rPr>
              <a:t>investigation</a:t>
            </a:r>
            <a:r>
              <a:rPr lang="pt-BR" altLang="pt-BR" dirty="0">
                <a:solidFill>
                  <a:srgbClr val="333333"/>
                </a:solidFill>
                <a:cs typeface="Arial" panose="020B0604020202020204" pitchFamily="34" charset="0"/>
              </a:rPr>
              <a:t> </a:t>
            </a:r>
            <a:r>
              <a:rPr lang="pt-BR" altLang="pt-BR" b="1" dirty="0">
                <a:solidFill>
                  <a:srgbClr val="333333"/>
                </a:solidFill>
                <a:cs typeface="Arial" panose="020B0604020202020204" pitchFamily="34" charset="0"/>
              </a:rPr>
              <a:t>negative</a:t>
            </a:r>
          </a:p>
          <a:p>
            <a:pPr eaLnBrk="1" hangingPunct="1">
              <a:spcBef>
                <a:spcPct val="50000"/>
              </a:spcBef>
            </a:pPr>
            <a:endParaRPr lang="pt-BR" altLang="pt-BR" sz="2000" b="1" dirty="0"/>
          </a:p>
          <a:p>
            <a:pPr eaLnBrk="1" hangingPunct="1">
              <a:spcBef>
                <a:spcPct val="50000"/>
              </a:spcBef>
            </a:pPr>
            <a:r>
              <a:rPr lang="pt-BR" altLang="pt-BR" sz="3000" b="1" dirty="0"/>
              <a:t>X </a:t>
            </a:r>
            <a:r>
              <a:rPr lang="pt-BR" altLang="pt-BR" sz="3000" b="1" dirty="0" err="1"/>
              <a:t>ray</a:t>
            </a:r>
            <a:r>
              <a:rPr lang="pt-BR" altLang="pt-BR" sz="3000" b="1" dirty="0"/>
              <a:t> cervical </a:t>
            </a:r>
            <a:r>
              <a:rPr lang="pt-BR" altLang="pt-BR" sz="3000" b="1" dirty="0" err="1"/>
              <a:t>spine</a:t>
            </a:r>
            <a:r>
              <a:rPr lang="pt-BR" altLang="pt-BR" sz="3000" b="1" dirty="0"/>
              <a:t>: </a:t>
            </a:r>
            <a:r>
              <a:rPr lang="pt-BR" altLang="pt-BR" sz="3000" dirty="0"/>
              <a:t>normal, no cervical </a:t>
            </a:r>
            <a:r>
              <a:rPr lang="pt-BR" altLang="pt-BR" sz="3000" dirty="0" err="1"/>
              <a:t>rib</a:t>
            </a:r>
            <a:endParaRPr lang="pt-BR" altLang="pt-BR" sz="3000" dirty="0"/>
          </a:p>
          <a:p>
            <a:pPr eaLnBrk="1" hangingPunct="1">
              <a:spcBef>
                <a:spcPct val="50000"/>
              </a:spcBef>
            </a:pPr>
            <a:endParaRPr lang="pt-BR" altLang="pt-BR" sz="2000" dirty="0"/>
          </a:p>
          <a:p>
            <a:pPr algn="just">
              <a:spcBef>
                <a:spcPct val="0"/>
              </a:spcBef>
            </a:pPr>
            <a:r>
              <a:rPr lang="pt-BR" altLang="pt-BR" sz="3000" b="1" dirty="0"/>
              <a:t>MRI</a:t>
            </a:r>
            <a:r>
              <a:rPr lang="pt-BR" altLang="pt-BR" sz="3000" dirty="0"/>
              <a:t>: </a:t>
            </a:r>
            <a:r>
              <a:rPr lang="pt-BR" altLang="pt-BR" sz="3000" dirty="0" err="1"/>
              <a:t>within</a:t>
            </a:r>
            <a:r>
              <a:rPr lang="pt-BR" altLang="pt-BR" sz="3000" dirty="0"/>
              <a:t> normal </a:t>
            </a:r>
            <a:r>
              <a:rPr lang="pt-BR" altLang="pt-BR" sz="3000" dirty="0" err="1"/>
              <a:t>limits</a:t>
            </a:r>
            <a:endParaRPr lang="pt-BR" altLang="pt-BR" dirty="0">
              <a:solidFill>
                <a:srgbClr val="202124"/>
              </a:solidFill>
            </a:endParaRPr>
          </a:p>
          <a:p>
            <a:pPr algn="just" eaLnBrk="1" hangingPunct="1">
              <a:spcBef>
                <a:spcPct val="0"/>
              </a:spcBef>
            </a:pPr>
            <a:endParaRPr lang="en-GB" altLang="pt-BR" b="1" dirty="0">
              <a:solidFill>
                <a:srgbClr val="6666FF"/>
              </a:solidFill>
            </a:endParaRPr>
          </a:p>
          <a:p>
            <a:pPr eaLnBrk="1" hangingPunct="1">
              <a:lnSpc>
                <a:spcPct val="90000"/>
              </a:lnSpc>
            </a:pPr>
            <a:endParaRPr lang="pt-BR" altLang="pt-BR" sz="2400" b="1" dirty="0">
              <a:solidFill>
                <a:srgbClr val="333333"/>
              </a:solidFill>
            </a:endParaRPr>
          </a:p>
        </p:txBody>
      </p:sp>
      <p:sp>
        <p:nvSpPr>
          <p:cNvPr id="2051" name="Rectangle 5">
            <a:extLst>
              <a:ext uri="{FF2B5EF4-FFF2-40B4-BE49-F238E27FC236}">
                <a16:creationId xmlns:a16="http://schemas.microsoft.com/office/drawing/2014/main" id="{10243F70-C37F-F93C-318E-4ECE46F68DB7}"/>
              </a:ext>
            </a:extLst>
          </p:cNvPr>
          <p:cNvSpPr>
            <a:spLocks noChangeArrowheads="1"/>
          </p:cNvSpPr>
          <p:nvPr/>
        </p:nvSpPr>
        <p:spPr bwMode="auto">
          <a:xfrm>
            <a:off x="-1981200" y="193675"/>
            <a:ext cx="161925" cy="527050"/>
          </a:xfrm>
          <a:prstGeom prst="rect">
            <a:avLst/>
          </a:prstGeom>
          <a:solidFill>
            <a:srgbClr val="F8F9FA"/>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0" tIns="-12696" rIns="0" bIns="-12696"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pt-BR" altLang="pt-BR" sz="3600"/>
          </a:p>
        </p:txBody>
      </p:sp>
      <p:sp>
        <p:nvSpPr>
          <p:cNvPr id="2052" name="CaixaDeTexto 3">
            <a:extLst>
              <a:ext uri="{FF2B5EF4-FFF2-40B4-BE49-F238E27FC236}">
                <a16:creationId xmlns:a16="http://schemas.microsoft.com/office/drawing/2014/main" id="{A683AE73-7ACE-D1BB-5A94-8D06B67C59F0}"/>
              </a:ext>
            </a:extLst>
          </p:cNvPr>
          <p:cNvSpPr txBox="1">
            <a:spLocks noChangeArrowheads="1"/>
          </p:cNvSpPr>
          <p:nvPr/>
        </p:nvSpPr>
        <p:spPr bwMode="auto">
          <a:xfrm>
            <a:off x="806245" y="329160"/>
            <a:ext cx="91046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pt-BR" sz="4400" dirty="0"/>
              <a:t>Atypical TOS suspicion</a:t>
            </a:r>
            <a:endParaRPr lang="pt-BR" altLang="pt-BR" dirty="0"/>
          </a:p>
        </p:txBody>
      </p:sp>
      <p:sp>
        <p:nvSpPr>
          <p:cNvPr id="2" name="CaixaDeTexto 1">
            <a:extLst>
              <a:ext uri="{FF2B5EF4-FFF2-40B4-BE49-F238E27FC236}">
                <a16:creationId xmlns:a16="http://schemas.microsoft.com/office/drawing/2014/main" id="{E5E2E9F9-FABD-21AE-DCA9-2D086287B618}"/>
              </a:ext>
            </a:extLst>
          </p:cNvPr>
          <p:cNvSpPr txBox="1"/>
          <p:nvPr/>
        </p:nvSpPr>
        <p:spPr>
          <a:xfrm>
            <a:off x="9910916" y="6374951"/>
            <a:ext cx="1977562" cy="307777"/>
          </a:xfrm>
          <a:prstGeom prst="rect">
            <a:avLst/>
          </a:prstGeom>
          <a:noFill/>
        </p:spPr>
        <p:txBody>
          <a:bodyPr wrap="square" rtlCol="0">
            <a:spAutoFit/>
          </a:bodyPr>
          <a:lstStyle/>
          <a:p>
            <a:pPr algn="l"/>
            <a:r>
              <a:rPr lang="pt-BR" sz="1400" b="0" i="0" u="none" strike="noStrike" baseline="0" dirty="0">
                <a:solidFill>
                  <a:srgbClr val="23282C"/>
                </a:solidFill>
                <a:latin typeface="Arial" panose="020B0604020202020204" pitchFamily="34" charset="0"/>
                <a:cs typeface="Arial" panose="020B0604020202020204" pitchFamily="34" charset="0"/>
              </a:rPr>
              <a:t>(Garbino &amp; Cury 2010)</a:t>
            </a:r>
            <a:endParaRPr lang="pt-BR" sz="14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3311F1B4-A53C-56A1-3123-2B3C5338770D}"/>
              </a:ext>
            </a:extLst>
          </p:cNvPr>
          <p:cNvSpPr>
            <a:spLocks noGrp="1" noChangeArrowheads="1"/>
          </p:cNvSpPr>
          <p:nvPr>
            <p:ph type="title"/>
          </p:nvPr>
        </p:nvSpPr>
        <p:spPr>
          <a:xfrm>
            <a:off x="1036320" y="410845"/>
            <a:ext cx="7976235" cy="777875"/>
          </a:xfrm>
        </p:spPr>
        <p:txBody>
          <a:bodyPr/>
          <a:lstStyle/>
          <a:p>
            <a:r>
              <a:rPr lang="en-GB" altLang="pt-BR" dirty="0">
                <a:solidFill>
                  <a:schemeClr val="tx1"/>
                </a:solidFill>
              </a:rPr>
              <a:t>AFLL</a:t>
            </a:r>
            <a:r>
              <a:rPr lang="en-GB" altLang="pt-BR" dirty="0"/>
              <a:t>: atypical TOS suspicion</a:t>
            </a:r>
            <a:endParaRPr lang="en-GB" altLang="pt-BR" dirty="0">
              <a:solidFill>
                <a:schemeClr val="tx1"/>
              </a:solidFill>
            </a:endParaRPr>
          </a:p>
        </p:txBody>
      </p:sp>
      <p:sp>
        <p:nvSpPr>
          <p:cNvPr id="7171" name="Text Box 8">
            <a:extLst>
              <a:ext uri="{FF2B5EF4-FFF2-40B4-BE49-F238E27FC236}">
                <a16:creationId xmlns:a16="http://schemas.microsoft.com/office/drawing/2014/main" id="{D8799EF5-A02F-4C59-ACB7-36E039DE1334}"/>
              </a:ext>
            </a:extLst>
          </p:cNvPr>
          <p:cNvSpPr txBox="1">
            <a:spLocks noChangeArrowheads="1"/>
          </p:cNvSpPr>
          <p:nvPr/>
        </p:nvSpPr>
        <p:spPr bwMode="auto">
          <a:xfrm>
            <a:off x="8421645" y="602816"/>
            <a:ext cx="2351305" cy="1384995"/>
          </a:xfrm>
          <a:prstGeom prst="rect">
            <a:avLst/>
          </a:prstGeom>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pt-BR" sz="2800" dirty="0"/>
              <a:t>F-wave difference </a:t>
            </a:r>
            <a:r>
              <a:rPr lang="en-GB" altLang="pt-BR" sz="2800" dirty="0">
                <a:solidFill>
                  <a:srgbClr val="FF0000"/>
                </a:solidFill>
              </a:rPr>
              <a:t>6.2 ms</a:t>
            </a:r>
          </a:p>
        </p:txBody>
      </p:sp>
      <p:sp>
        <p:nvSpPr>
          <p:cNvPr id="7172" name="Text Box 9">
            <a:extLst>
              <a:ext uri="{FF2B5EF4-FFF2-40B4-BE49-F238E27FC236}">
                <a16:creationId xmlns:a16="http://schemas.microsoft.com/office/drawing/2014/main" id="{22351FB7-6672-4646-B0D8-D722A8BC300A}"/>
              </a:ext>
            </a:extLst>
          </p:cNvPr>
          <p:cNvSpPr txBox="1">
            <a:spLocks noChangeArrowheads="1"/>
          </p:cNvSpPr>
          <p:nvPr/>
        </p:nvSpPr>
        <p:spPr bwMode="auto">
          <a:xfrm>
            <a:off x="8421645" y="2273948"/>
            <a:ext cx="2351305" cy="3016210"/>
          </a:xfrm>
          <a:prstGeom prst="rect">
            <a:avLst/>
          </a:prstGeom>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pt-BR" sz="3600" dirty="0"/>
              <a:t>AFLL</a:t>
            </a:r>
          </a:p>
          <a:p>
            <a:pPr>
              <a:spcBef>
                <a:spcPct val="50000"/>
              </a:spcBef>
              <a:buNone/>
              <a:defRPr/>
            </a:pPr>
            <a:r>
              <a:rPr lang="en-GB" altLang="pt-BR" sz="2800" dirty="0"/>
              <a:t>L: </a:t>
            </a:r>
            <a:r>
              <a:rPr lang="en-GB" altLang="pt-BR" sz="2800" b="1" dirty="0">
                <a:solidFill>
                  <a:srgbClr val="FF3300"/>
                </a:solidFill>
              </a:rPr>
              <a:t>9.3 </a:t>
            </a:r>
            <a:r>
              <a:rPr lang="en-GB" altLang="pt-BR" sz="2800" dirty="0" err="1">
                <a:solidFill>
                  <a:srgbClr val="FF0000"/>
                </a:solidFill>
              </a:rPr>
              <a:t>ms</a:t>
            </a:r>
            <a:endParaRPr lang="en-GB" altLang="pt-BR" sz="2800" b="1" dirty="0">
              <a:solidFill>
                <a:srgbClr val="FF3300"/>
              </a:solidFill>
            </a:endParaRPr>
          </a:p>
          <a:p>
            <a:pPr>
              <a:spcBef>
                <a:spcPct val="50000"/>
              </a:spcBef>
              <a:buNone/>
              <a:defRPr/>
            </a:pPr>
            <a:r>
              <a:rPr lang="en-GB" altLang="pt-BR" sz="2800" dirty="0"/>
              <a:t>R: </a:t>
            </a:r>
            <a:r>
              <a:rPr lang="en-GB" altLang="pt-BR" sz="2800" dirty="0">
                <a:solidFill>
                  <a:srgbClr val="00B050"/>
                </a:solidFill>
              </a:rPr>
              <a:t>6.7 </a:t>
            </a:r>
            <a:r>
              <a:rPr lang="en-GB" altLang="pt-BR" sz="2800" dirty="0" err="1">
                <a:solidFill>
                  <a:srgbClr val="00B050"/>
                </a:solidFill>
              </a:rPr>
              <a:t>ms</a:t>
            </a:r>
            <a:endParaRPr lang="en-GB" altLang="pt-BR" sz="2800" dirty="0">
              <a:solidFill>
                <a:srgbClr val="00B050"/>
              </a:solidFill>
            </a:endParaRPr>
          </a:p>
          <a:p>
            <a:pPr eaLnBrk="1" hangingPunct="1">
              <a:spcBef>
                <a:spcPct val="50000"/>
              </a:spcBef>
              <a:buFontTx/>
              <a:buNone/>
              <a:defRPr/>
            </a:pPr>
            <a:r>
              <a:rPr lang="en-GB" altLang="pt-BR" sz="2800" dirty="0"/>
              <a:t>Difference </a:t>
            </a:r>
            <a:r>
              <a:rPr lang="en-GB" altLang="pt-BR" sz="2800" dirty="0">
                <a:solidFill>
                  <a:srgbClr val="FF3300"/>
                </a:solidFill>
              </a:rPr>
              <a:t>2.6 ms</a:t>
            </a:r>
          </a:p>
        </p:txBody>
      </p:sp>
      <p:pic>
        <p:nvPicPr>
          <p:cNvPr id="5" name="Imagem 4">
            <a:extLst>
              <a:ext uri="{FF2B5EF4-FFF2-40B4-BE49-F238E27FC236}">
                <a16:creationId xmlns:a16="http://schemas.microsoft.com/office/drawing/2014/main" id="{0E9348A4-A799-CB99-307D-1431E00E6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59" y="1365537"/>
            <a:ext cx="6701017" cy="3591665"/>
          </a:xfrm>
          <a:prstGeom prst="rect">
            <a:avLst/>
          </a:prstGeom>
        </p:spPr>
        <p:style>
          <a:lnRef idx="2">
            <a:schemeClr val="dk1"/>
          </a:lnRef>
          <a:fillRef idx="1">
            <a:schemeClr val="lt1"/>
          </a:fillRef>
          <a:effectRef idx="0">
            <a:schemeClr val="dk1"/>
          </a:effectRef>
          <a:fontRef idx="minor">
            <a:schemeClr val="dk1"/>
          </a:fontRef>
        </p:style>
      </p:pic>
      <p:sp>
        <p:nvSpPr>
          <p:cNvPr id="4" name="CaixaDeTexto 3">
            <a:extLst>
              <a:ext uri="{FF2B5EF4-FFF2-40B4-BE49-F238E27FC236}">
                <a16:creationId xmlns:a16="http://schemas.microsoft.com/office/drawing/2014/main" id="{30E2CB28-2179-2BF0-3FF6-797E7B8D500A}"/>
              </a:ext>
            </a:extLst>
          </p:cNvPr>
          <p:cNvSpPr txBox="1"/>
          <p:nvPr/>
        </p:nvSpPr>
        <p:spPr>
          <a:xfrm>
            <a:off x="935959" y="5133357"/>
            <a:ext cx="6701016" cy="523220"/>
          </a:xfrm>
          <a:prstGeom prst="rect">
            <a:avLst/>
          </a:prstGeom>
          <a:noFill/>
        </p:spPr>
        <p:txBody>
          <a:bodyPr wrap="square" rtlCol="0">
            <a:spAutoFit/>
          </a:bodyPr>
          <a:lstStyle/>
          <a:p>
            <a:pPr marL="179705" indent="-179705"/>
            <a:r>
              <a:rPr lang="pt-BR" sz="2800" dirty="0">
                <a:solidFill>
                  <a:srgbClr val="008000"/>
                </a:solidFill>
                <a:latin typeface="Times New Roman" panose="02020603050405020304" pitchFamily="18" charset="0"/>
                <a:ea typeface="Times New Roman" panose="02020603050405020304" pitchFamily="18" charset="0"/>
              </a:rPr>
              <a:t>(Normal = </a:t>
            </a:r>
            <a:r>
              <a:rPr lang="pt-BR" sz="2800" b="1" dirty="0">
                <a:solidFill>
                  <a:srgbClr val="008000"/>
                </a:solidFill>
                <a:latin typeface="Times New Roman" panose="02020603050405020304" pitchFamily="18" charset="0"/>
                <a:ea typeface="Times New Roman" panose="02020603050405020304" pitchFamily="18" charset="0"/>
              </a:rPr>
              <a:t>9.2 + 0.8</a:t>
            </a:r>
            <a:r>
              <a:rPr lang="pt-BR" sz="2800" dirty="0">
                <a:solidFill>
                  <a:srgbClr val="008000"/>
                </a:solidFill>
                <a:latin typeface="Times New Roman" panose="02020603050405020304" pitchFamily="18" charset="0"/>
                <a:ea typeface="Times New Roman" panose="02020603050405020304" pitchFamily="18" charset="0"/>
              </a:rPr>
              <a:t>),  </a:t>
            </a:r>
            <a:r>
              <a:rPr lang="pt-BR" sz="2800" dirty="0" err="1">
                <a:solidFill>
                  <a:srgbClr val="008000"/>
                </a:solidFill>
                <a:latin typeface="Times New Roman" panose="02020603050405020304" pitchFamily="18" charset="0"/>
                <a:ea typeface="Times New Roman" panose="02020603050405020304" pitchFamily="18" charset="0"/>
              </a:rPr>
              <a:t>variation</a:t>
            </a:r>
            <a:r>
              <a:rPr lang="pt-BR" sz="2800" dirty="0">
                <a:solidFill>
                  <a:srgbClr val="008000"/>
                </a:solidFill>
                <a:latin typeface="Times New Roman" panose="02020603050405020304" pitchFamily="18" charset="0"/>
                <a:ea typeface="Times New Roman" panose="02020603050405020304" pitchFamily="18" charset="0"/>
              </a:rPr>
              <a:t> (</a:t>
            </a:r>
            <a:r>
              <a:rPr lang="pt-BR" sz="2800" b="1" dirty="0">
                <a:solidFill>
                  <a:srgbClr val="008000"/>
                </a:solidFill>
                <a:latin typeface="Times New Roman" panose="02020603050405020304" pitchFamily="18" charset="0"/>
                <a:ea typeface="Times New Roman" panose="02020603050405020304" pitchFamily="18" charset="0"/>
              </a:rPr>
              <a:t>7.7 – 10.9</a:t>
            </a:r>
            <a:r>
              <a:rPr lang="pt-BR" sz="2800" dirty="0">
                <a:solidFill>
                  <a:srgbClr val="008000"/>
                </a:solidFill>
                <a:latin typeface="Times New Roman" panose="02020603050405020304" pitchFamily="18" charset="0"/>
                <a:ea typeface="Times New Roman" panose="02020603050405020304" pitchFamily="18" charset="0"/>
              </a:rPr>
              <a:t>)</a:t>
            </a:r>
            <a:endParaRPr lang="pt-BR" sz="2000" b="1" baseline="30000" dirty="0">
              <a:solidFill>
                <a:srgbClr val="008000"/>
              </a:solidFill>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A37394F3-2623-AFF0-EBA6-4C62F1A5544D}"/>
              </a:ext>
            </a:extLst>
          </p:cNvPr>
          <p:cNvSpPr txBox="1"/>
          <p:nvPr/>
        </p:nvSpPr>
        <p:spPr>
          <a:xfrm>
            <a:off x="386575" y="5831991"/>
            <a:ext cx="11418849" cy="846386"/>
          </a:xfrm>
          <a:prstGeom prst="rect">
            <a:avLst/>
          </a:prstGeom>
          <a:noFill/>
        </p:spPr>
        <p:txBody>
          <a:bodyPr wrap="square" rtlCol="0">
            <a:spAutoFit/>
          </a:bodyPr>
          <a:lstStyle/>
          <a:p>
            <a:pPr algn="just">
              <a:spcBef>
                <a:spcPct val="0"/>
              </a:spcBef>
            </a:pPr>
            <a:r>
              <a:rPr lang="pt-BR" altLang="pt-BR" sz="1700" b="1" dirty="0">
                <a:latin typeface="Arial" panose="020B0604020202020204" pitchFamily="34" charset="0"/>
                <a:cs typeface="Arial" panose="020B0604020202020204" pitchFamily="34" charset="0"/>
              </a:rPr>
              <a:t>MRI normal</a:t>
            </a:r>
            <a:r>
              <a:rPr lang="pt-BR" altLang="pt-BR" sz="1700" dirty="0">
                <a:latin typeface="Arial" panose="020B0604020202020204" pitchFamily="34" charset="0"/>
                <a:cs typeface="Arial" panose="020B0604020202020204" pitchFamily="34" charset="0"/>
              </a:rPr>
              <a:t>: </a:t>
            </a:r>
            <a:r>
              <a:rPr lang="pt-BR" altLang="pt-BR" sz="1700" dirty="0" err="1">
                <a:latin typeface="Arial" panose="020B0604020202020204" pitchFamily="34" charset="0"/>
                <a:cs typeface="Arial" panose="020B0604020202020204" pitchFamily="34" charset="0"/>
              </a:rPr>
              <a:t>suspicion</a:t>
            </a:r>
            <a:r>
              <a:rPr lang="pt-BR" altLang="pt-BR" sz="1700" dirty="0">
                <a:latin typeface="Arial" panose="020B0604020202020204" pitchFamily="34" charset="0"/>
                <a:cs typeface="Arial" panose="020B0604020202020204" pitchFamily="34" charset="0"/>
              </a:rPr>
              <a:t> </a:t>
            </a:r>
            <a:r>
              <a:rPr lang="pt-BR" altLang="pt-BR" sz="1700" dirty="0" err="1">
                <a:latin typeface="Arial" panose="020B0604020202020204" pitchFamily="34" charset="0"/>
                <a:cs typeface="Arial" panose="020B0604020202020204" pitchFamily="34" charset="0"/>
              </a:rPr>
              <a:t>of</a:t>
            </a:r>
            <a:r>
              <a:rPr lang="pt-BR" altLang="pt-BR" sz="1700" dirty="0">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Fibrous</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beam</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joining</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the</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transverse</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process</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of</a:t>
            </a:r>
            <a:r>
              <a:rPr lang="pt-BR" altLang="pt-BR" sz="1700" dirty="0">
                <a:solidFill>
                  <a:srgbClr val="202124"/>
                </a:solidFill>
                <a:latin typeface="Arial" panose="020B0604020202020204" pitchFamily="34" charset="0"/>
                <a:cs typeface="Arial" panose="020B0604020202020204" pitchFamily="34" charset="0"/>
              </a:rPr>
              <a:t> C7 </a:t>
            </a:r>
            <a:r>
              <a:rPr lang="pt-BR" altLang="pt-BR" sz="1700" dirty="0" err="1">
                <a:solidFill>
                  <a:srgbClr val="202124"/>
                </a:solidFill>
                <a:latin typeface="Arial" panose="020B0604020202020204" pitchFamily="34" charset="0"/>
                <a:cs typeface="Arial" panose="020B0604020202020204" pitchFamily="34" charset="0"/>
              </a:rPr>
              <a:t>with</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the</a:t>
            </a:r>
            <a:r>
              <a:rPr lang="pt-BR" altLang="pt-BR" sz="1700" dirty="0">
                <a:solidFill>
                  <a:srgbClr val="202124"/>
                </a:solidFill>
                <a:latin typeface="Arial" panose="020B0604020202020204" pitchFamily="34" charset="0"/>
                <a:cs typeface="Arial" panose="020B0604020202020204" pitchFamily="34" charset="0"/>
              </a:rPr>
              <a:t> 1st </a:t>
            </a:r>
            <a:r>
              <a:rPr lang="pt-BR" altLang="pt-BR" sz="1700" dirty="0" err="1">
                <a:solidFill>
                  <a:srgbClr val="202124"/>
                </a:solidFill>
                <a:latin typeface="Arial" panose="020B0604020202020204" pitchFamily="34" charset="0"/>
                <a:cs typeface="Arial" panose="020B0604020202020204" pitchFamily="34" charset="0"/>
              </a:rPr>
              <a:t>thoracic</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rib</a:t>
            </a:r>
            <a:r>
              <a:rPr lang="pt-BR" altLang="pt-BR" sz="1700" dirty="0">
                <a:solidFill>
                  <a:srgbClr val="202124"/>
                </a:solidFill>
                <a:latin typeface="Arial" panose="020B0604020202020204" pitchFamily="34" charset="0"/>
                <a:cs typeface="Arial" panose="020B0604020202020204" pitchFamily="34" charset="0"/>
              </a:rPr>
              <a:t>- </a:t>
            </a:r>
            <a:r>
              <a:rPr lang="pt-BR" altLang="pt-BR" sz="1700" dirty="0" err="1">
                <a:solidFill>
                  <a:srgbClr val="202124"/>
                </a:solidFill>
                <a:latin typeface="Arial" panose="020B0604020202020204" pitchFamily="34" charset="0"/>
                <a:cs typeface="Arial" panose="020B0604020202020204" pitchFamily="34" charset="0"/>
              </a:rPr>
              <a:t>Atypical</a:t>
            </a:r>
            <a:r>
              <a:rPr lang="pt-BR" altLang="pt-BR" sz="1700" dirty="0">
                <a:solidFill>
                  <a:srgbClr val="202124"/>
                </a:solidFill>
                <a:latin typeface="Arial" panose="020B0604020202020204" pitchFamily="34" charset="0"/>
                <a:cs typeface="Arial" panose="020B0604020202020204" pitchFamily="34" charset="0"/>
              </a:rPr>
              <a:t> TOS</a:t>
            </a:r>
          </a:p>
          <a:p>
            <a:pPr lvl="1" algn="just">
              <a:spcBef>
                <a:spcPct val="0"/>
              </a:spcBef>
            </a:pPr>
            <a:endParaRPr lang="pt-BR" altLang="pt-BR" sz="1600" dirty="0">
              <a:solidFill>
                <a:srgbClr val="333333"/>
              </a:solidFill>
              <a:latin typeface="Arial" panose="020B0604020202020204" pitchFamily="34" charset="0"/>
              <a:cs typeface="Arial" panose="020B0604020202020204" pitchFamily="34" charset="0"/>
            </a:endParaRPr>
          </a:p>
          <a:p>
            <a:pPr lvl="1" algn="r">
              <a:spcBef>
                <a:spcPct val="0"/>
              </a:spcBef>
            </a:pPr>
            <a:r>
              <a:rPr lang="pt-BR" altLang="pt-BR" sz="1600" dirty="0">
                <a:solidFill>
                  <a:srgbClr val="333333"/>
                </a:solidFill>
                <a:latin typeface="Arial" panose="020B0604020202020204" pitchFamily="34" charset="0"/>
                <a:cs typeface="Arial" panose="020B0604020202020204" pitchFamily="34" charset="0"/>
              </a:rPr>
              <a:t>(Colli, In: Melo-Souza 2000)</a:t>
            </a:r>
            <a:endParaRPr lang="pt-B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A6016-DFEB-813B-07DB-B9E2C395094B}"/>
              </a:ext>
            </a:extLst>
          </p:cNvPr>
          <p:cNvSpPr>
            <a:spLocks noGrp="1"/>
          </p:cNvSpPr>
          <p:nvPr>
            <p:ph type="title"/>
          </p:nvPr>
        </p:nvSpPr>
        <p:spPr>
          <a:xfrm>
            <a:off x="838200" y="241558"/>
            <a:ext cx="10515600" cy="1325563"/>
          </a:xfrm>
        </p:spPr>
        <p:txBody>
          <a:bodyPr rtlCol="0">
            <a:normAutofit fontScale="90000"/>
          </a:bodyPr>
          <a:lstStyle/>
          <a:p>
            <a:pPr>
              <a:defRPr/>
            </a:pPr>
            <a:br>
              <a:rPr lang="pt-BR" b="1" dirty="0">
                <a:solidFill>
                  <a:srgbClr val="0000FF"/>
                </a:solidFill>
              </a:rPr>
            </a:br>
            <a:r>
              <a:rPr lang="pt-BR" b="1" dirty="0">
                <a:latin typeface="Arial" panose="020B0604020202020204" pitchFamily="34" charset="0"/>
                <a:cs typeface="Arial" panose="020B0604020202020204" pitchFamily="34" charset="0"/>
              </a:rPr>
              <a:t>H </a:t>
            </a:r>
            <a:r>
              <a:rPr lang="pt-BR" b="1" dirty="0" err="1">
                <a:latin typeface="Arial" panose="020B0604020202020204" pitchFamily="34" charset="0"/>
                <a:cs typeface="Arial" panose="020B0604020202020204" pitchFamily="34" charset="0"/>
              </a:rPr>
              <a:t>reflex</a:t>
            </a:r>
            <a:r>
              <a:rPr lang="pt-BR" b="1" dirty="0">
                <a:latin typeface="Arial" panose="020B0604020202020204" pitchFamily="34" charset="0"/>
                <a:cs typeface="Arial" panose="020B0604020202020204" pitchFamily="34" charset="0"/>
              </a:rPr>
              <a:t>:</a:t>
            </a:r>
            <a:r>
              <a:rPr lang="pt-BR" b="1" dirty="0">
                <a:solidFill>
                  <a:srgbClr val="0000FF"/>
                </a:solidFill>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Paul</a:t>
            </a:r>
            <a:r>
              <a:rPr lang="pt-BR" dirty="0">
                <a:solidFill>
                  <a:srgbClr val="0000FF"/>
                </a:solidFill>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Hoffman, 1918</a:t>
            </a:r>
            <a:br>
              <a:rPr lang="pt-BR" sz="3600" dirty="0"/>
            </a:br>
            <a:endParaRPr lang="pt-BR" sz="3600" dirty="0">
              <a:solidFill>
                <a:srgbClr val="0000FF"/>
              </a:solidFill>
            </a:endParaRPr>
          </a:p>
        </p:txBody>
      </p:sp>
      <p:sp>
        <p:nvSpPr>
          <p:cNvPr id="21507" name="CaixaDeTexto 2">
            <a:extLst>
              <a:ext uri="{FF2B5EF4-FFF2-40B4-BE49-F238E27FC236}">
                <a16:creationId xmlns:a16="http://schemas.microsoft.com/office/drawing/2014/main" id="{C9F4BF29-A5E1-8715-2F60-D0FBD1E15B74}"/>
              </a:ext>
            </a:extLst>
          </p:cNvPr>
          <p:cNvSpPr txBox="1">
            <a:spLocks noChangeArrowheads="1"/>
          </p:cNvSpPr>
          <p:nvPr/>
        </p:nvSpPr>
        <p:spPr bwMode="auto">
          <a:xfrm>
            <a:off x="975919" y="1567121"/>
            <a:ext cx="10377881"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pt-BR" altLang="pt-BR" sz="2400" dirty="0">
                <a:latin typeface="Arial" panose="020B0604020202020204" pitchFamily="34" charset="0"/>
              </a:rPr>
              <a:t> </a:t>
            </a:r>
            <a:r>
              <a:rPr lang="pt-BR" altLang="pt-BR" sz="2400" b="1" dirty="0">
                <a:latin typeface="Arial" panose="020B0604020202020204" pitchFamily="34" charset="0"/>
              </a:rPr>
              <a:t> </a:t>
            </a:r>
            <a:r>
              <a:rPr lang="pt-BR" altLang="pt-BR" sz="2400" dirty="0">
                <a:latin typeface="Arial" panose="020B0604020202020204" pitchFamily="34" charset="0"/>
              </a:rPr>
              <a:t>  </a:t>
            </a:r>
            <a:r>
              <a:rPr lang="pt-BR" altLang="pt-BR" sz="2400" b="1" dirty="0" err="1">
                <a:latin typeface="Arial" panose="020B0604020202020204" pitchFamily="34" charset="0"/>
              </a:rPr>
              <a:t>monosynaptic</a:t>
            </a:r>
            <a:r>
              <a:rPr lang="pt-BR" altLang="pt-BR" sz="2400" b="1" dirty="0">
                <a:latin typeface="Arial" panose="020B0604020202020204" pitchFamily="34" charset="0"/>
              </a:rPr>
              <a:t> </a:t>
            </a:r>
            <a:r>
              <a:rPr lang="pt-BR" altLang="pt-BR" sz="2400" b="1" dirty="0" err="1">
                <a:latin typeface="Arial" panose="020B0604020202020204" pitchFamily="34" charset="0"/>
              </a:rPr>
              <a:t>spine</a:t>
            </a:r>
            <a:r>
              <a:rPr lang="pt-BR" altLang="pt-BR" sz="2400" b="1" dirty="0">
                <a:latin typeface="Arial" panose="020B0604020202020204" pitchFamily="34" charset="0"/>
              </a:rPr>
              <a:t> </a:t>
            </a:r>
            <a:r>
              <a:rPr lang="pt-BR" altLang="pt-BR" sz="2400" b="1" dirty="0" err="1">
                <a:latin typeface="Arial" panose="020B0604020202020204" pitchFamily="34" charset="0"/>
              </a:rPr>
              <a:t>reflex</a:t>
            </a:r>
            <a:r>
              <a:rPr lang="pt-BR" altLang="pt-BR" sz="2400" dirty="0">
                <a:latin typeface="Arial" panose="020B0604020202020204" pitchFamily="34" charset="0"/>
              </a:rPr>
              <a:t>: Circuit</a:t>
            </a:r>
          </a:p>
          <a:p>
            <a:pPr lvl="1">
              <a:spcBef>
                <a:spcPct val="0"/>
              </a:spcBef>
            </a:pPr>
            <a:r>
              <a:rPr lang="pt-BR" altLang="pt-BR" sz="2400" b="1" dirty="0">
                <a:latin typeface="Arial" panose="020B0604020202020204" pitchFamily="34" charset="0"/>
              </a:rPr>
              <a:t>Ia</a:t>
            </a:r>
            <a:r>
              <a:rPr lang="pt-BR" altLang="pt-BR" sz="2400" dirty="0">
                <a:latin typeface="Arial" panose="020B0604020202020204" pitchFamily="34" charset="0"/>
              </a:rPr>
              <a:t> </a:t>
            </a:r>
            <a:r>
              <a:rPr lang="pt-BR" altLang="pt-BR" sz="2400" dirty="0" err="1">
                <a:latin typeface="Arial" panose="020B0604020202020204" pitchFamily="34" charset="0"/>
              </a:rPr>
              <a:t>muscle</a:t>
            </a:r>
            <a:r>
              <a:rPr lang="pt-BR" altLang="pt-BR" sz="2400" dirty="0">
                <a:latin typeface="Arial" panose="020B0604020202020204" pitchFamily="34" charset="0"/>
              </a:rPr>
              <a:t> </a:t>
            </a:r>
            <a:r>
              <a:rPr lang="pt-BR" altLang="pt-BR" sz="2400" dirty="0" err="1">
                <a:latin typeface="Arial" panose="020B0604020202020204" pitchFamily="34" charset="0"/>
              </a:rPr>
              <a:t>spindles</a:t>
            </a:r>
            <a:r>
              <a:rPr lang="pt-BR" altLang="pt-BR" sz="2400" dirty="0">
                <a:latin typeface="Arial" panose="020B0604020202020204" pitchFamily="34" charset="0"/>
              </a:rPr>
              <a:t> </a:t>
            </a:r>
            <a:r>
              <a:rPr lang="pt-BR" altLang="pt-BR" sz="2400" dirty="0" err="1">
                <a:latin typeface="Arial" panose="020B0604020202020204" pitchFamily="34" charset="0"/>
              </a:rPr>
              <a:t>sensory</a:t>
            </a:r>
            <a:r>
              <a:rPr lang="pt-BR" altLang="pt-BR" sz="2400" dirty="0">
                <a:latin typeface="Arial" panose="020B0604020202020204" pitchFamily="34" charset="0"/>
              </a:rPr>
              <a:t> </a:t>
            </a:r>
            <a:r>
              <a:rPr lang="pt-BR" altLang="pt-BR" sz="2400" dirty="0" err="1">
                <a:latin typeface="Arial" panose="020B0604020202020204" pitchFamily="34" charset="0"/>
              </a:rPr>
              <a:t>afferences</a:t>
            </a:r>
            <a:r>
              <a:rPr lang="pt-BR" altLang="pt-BR" sz="2400" dirty="0">
                <a:latin typeface="Arial" panose="020B0604020202020204" pitchFamily="34" charset="0"/>
              </a:rPr>
              <a:t> </a:t>
            </a:r>
            <a:r>
              <a:rPr lang="pt-BR" altLang="pt-BR" sz="2400" dirty="0">
                <a:solidFill>
                  <a:srgbClr val="FF0000"/>
                </a:solidFill>
                <a:cs typeface="Calibri" panose="020F0502020204030204" pitchFamily="34" charset="0"/>
              </a:rPr>
              <a:t>→</a:t>
            </a:r>
            <a:r>
              <a:rPr lang="pt-BR" altLang="pt-BR" sz="2400" dirty="0">
                <a:cs typeface="Calibri" panose="020F0502020204030204" pitchFamily="34" charset="0"/>
              </a:rPr>
              <a:t>  </a:t>
            </a:r>
            <a:r>
              <a:rPr lang="pt-BR" altLang="pt-BR" sz="2400" dirty="0">
                <a:latin typeface="Arial" panose="020B0604020202020204" pitchFamily="34" charset="0"/>
                <a:cs typeface="Arial" panose="020B0604020202020204" pitchFamily="34" charset="0"/>
              </a:rPr>
              <a:t>alpha motor </a:t>
            </a:r>
            <a:r>
              <a:rPr lang="pt-BR" altLang="pt-BR" sz="2400" dirty="0" err="1">
                <a:latin typeface="Arial" panose="020B0604020202020204" pitchFamily="34" charset="0"/>
                <a:cs typeface="Arial" panose="020B0604020202020204" pitchFamily="34" charset="0"/>
              </a:rPr>
              <a:t>neurons</a:t>
            </a:r>
            <a:r>
              <a:rPr lang="pt-BR" altLang="pt-BR" sz="2400" dirty="0">
                <a:latin typeface="Arial" panose="020B0604020202020204" pitchFamily="34" charset="0"/>
                <a:cs typeface="Arial" panose="020B0604020202020204" pitchFamily="34" charset="0"/>
              </a:rPr>
              <a:t> </a:t>
            </a:r>
            <a:r>
              <a:rPr lang="pt-BR" altLang="pt-BR" sz="2400" dirty="0" err="1">
                <a:latin typeface="Arial" panose="020B0604020202020204" pitchFamily="34" charset="0"/>
                <a:cs typeface="Arial" panose="020B0604020202020204" pitchFamily="34" charset="0"/>
              </a:rPr>
              <a:t>efferences</a:t>
            </a:r>
            <a:endParaRPr lang="pt-BR" altLang="pt-BR" sz="2400" dirty="0">
              <a:latin typeface="Arial" panose="020B0604020202020204" pitchFamily="34" charset="0"/>
              <a:cs typeface="Arial" panose="020B0604020202020204" pitchFamily="34" charset="0"/>
            </a:endParaRPr>
          </a:p>
          <a:p>
            <a:pPr marL="457200" lvl="1" indent="0">
              <a:spcBef>
                <a:spcPct val="0"/>
              </a:spcBef>
              <a:buNone/>
            </a:pPr>
            <a:endParaRPr lang="pt-BR" altLang="pt-BR" sz="2400" dirty="0">
              <a:cs typeface="Calibri" panose="020F0502020204030204" pitchFamily="34" charset="0"/>
            </a:endParaRPr>
          </a:p>
          <a:p>
            <a:pPr>
              <a:spcBef>
                <a:spcPct val="0"/>
              </a:spcBef>
            </a:pPr>
            <a:r>
              <a:rPr lang="pt-BR" altLang="pt-BR" sz="2800" dirty="0">
                <a:cs typeface="Calibri" panose="020F0502020204030204" pitchFamily="34" charset="0"/>
              </a:rPr>
              <a:t> </a:t>
            </a:r>
            <a:r>
              <a:rPr lang="pt-BR" altLang="pt-BR" sz="2800" dirty="0">
                <a:latin typeface="Arial" panose="020B0604020202020204" pitchFamily="34" charset="0"/>
              </a:rPr>
              <a:t> </a:t>
            </a:r>
            <a:r>
              <a:rPr lang="pt-BR" altLang="pt-BR" sz="2400" dirty="0" err="1">
                <a:latin typeface="Arial" panose="020B0604020202020204" pitchFamily="34" charset="0"/>
              </a:rPr>
              <a:t>Reliable</a:t>
            </a:r>
            <a:r>
              <a:rPr lang="pt-BR" altLang="pt-BR" sz="2400" dirty="0">
                <a:latin typeface="Arial" panose="020B0604020202020204" pitchFamily="34" charset="0"/>
              </a:rPr>
              <a:t> in Tibial </a:t>
            </a:r>
            <a:r>
              <a:rPr lang="pt-BR" altLang="pt-BR" sz="2400" dirty="0" err="1">
                <a:latin typeface="Arial" panose="020B0604020202020204" pitchFamily="34" charset="0"/>
              </a:rPr>
              <a:t>nerve</a:t>
            </a:r>
            <a:r>
              <a:rPr lang="pt-BR" altLang="pt-BR" sz="2400" dirty="0">
                <a:latin typeface="Arial" panose="020B0604020202020204" pitchFamily="34" charset="0"/>
              </a:rPr>
              <a:t> (</a:t>
            </a:r>
            <a:r>
              <a:rPr lang="pt-BR" altLang="pt-BR" sz="2400" dirty="0" err="1">
                <a:latin typeface="Arial" panose="020B0604020202020204" pitchFamily="34" charset="0"/>
              </a:rPr>
              <a:t>popliteal</a:t>
            </a:r>
            <a:r>
              <a:rPr lang="pt-BR" altLang="pt-BR" sz="2400" dirty="0">
                <a:latin typeface="Arial" panose="020B0604020202020204" pitchFamily="34" charset="0"/>
              </a:rPr>
              <a:t>) – </a:t>
            </a:r>
            <a:r>
              <a:rPr lang="pt-BR" altLang="pt-BR" sz="2400" dirty="0" err="1">
                <a:latin typeface="Arial" panose="020B0604020202020204" pitchFamily="34" charset="0"/>
              </a:rPr>
              <a:t>soleus</a:t>
            </a:r>
            <a:r>
              <a:rPr lang="pt-BR" altLang="pt-BR" sz="2400" dirty="0">
                <a:latin typeface="Arial" panose="020B0604020202020204" pitchFamily="34" charset="0"/>
              </a:rPr>
              <a:t> (</a:t>
            </a:r>
            <a:r>
              <a:rPr lang="pt-BR" altLang="pt-BR" sz="2400" b="1" dirty="0">
                <a:latin typeface="Arial" panose="020B0604020202020204" pitchFamily="34" charset="0"/>
              </a:rPr>
              <a:t>S1</a:t>
            </a:r>
            <a:r>
              <a:rPr lang="pt-BR" altLang="pt-BR" sz="2400" dirty="0">
                <a:latin typeface="Arial" panose="020B0604020202020204" pitchFamily="34" charset="0"/>
              </a:rPr>
              <a:t>) </a:t>
            </a:r>
            <a:r>
              <a:rPr lang="pt-BR" altLang="pt-BR" sz="2400" dirty="0" err="1">
                <a:latin typeface="Arial" panose="020B0604020202020204" pitchFamily="34" charset="0"/>
              </a:rPr>
              <a:t>muscle</a:t>
            </a:r>
            <a:endParaRPr lang="pt-BR" altLang="pt-BR" sz="2400" dirty="0">
              <a:latin typeface="Arial" panose="020B0604020202020204" pitchFamily="34" charset="0"/>
            </a:endParaRPr>
          </a:p>
          <a:p>
            <a:pPr lvl="1">
              <a:spcBef>
                <a:spcPct val="0"/>
              </a:spcBef>
            </a:pPr>
            <a:r>
              <a:rPr lang="pt-BR" altLang="pt-BR" sz="2000" dirty="0">
                <a:latin typeface="Arial" panose="020B0604020202020204" pitchFamily="34" charset="0"/>
              </a:rPr>
              <a:t>  </a:t>
            </a:r>
            <a:r>
              <a:rPr lang="pt-BR" altLang="pt-BR" sz="2400" dirty="0" err="1">
                <a:latin typeface="Arial" panose="020B0604020202020204" pitchFamily="34" charset="0"/>
              </a:rPr>
              <a:t>With</a:t>
            </a:r>
            <a:r>
              <a:rPr lang="pt-BR" altLang="pt-BR" sz="2400" dirty="0">
                <a:latin typeface="Arial" panose="020B0604020202020204" pitchFamily="34" charset="0"/>
              </a:rPr>
              <a:t> </a:t>
            </a:r>
            <a:r>
              <a:rPr lang="pt-BR" altLang="pt-BR" sz="2400" dirty="0" err="1">
                <a:solidFill>
                  <a:srgbClr val="FF0000"/>
                </a:solidFill>
                <a:latin typeface="Arial" panose="020B0604020202020204" pitchFamily="34" charset="0"/>
              </a:rPr>
              <a:t>limitations</a:t>
            </a:r>
            <a:r>
              <a:rPr lang="pt-BR" altLang="pt-BR" sz="2400" dirty="0">
                <a:latin typeface="Arial" panose="020B0604020202020204" pitchFamily="34" charset="0"/>
              </a:rPr>
              <a:t> in </a:t>
            </a:r>
            <a:r>
              <a:rPr lang="pt-BR" altLang="pt-BR" sz="2400" dirty="0" err="1">
                <a:latin typeface="Arial" panose="020B0604020202020204" pitchFamily="34" charset="0"/>
              </a:rPr>
              <a:t>Median</a:t>
            </a:r>
            <a:r>
              <a:rPr lang="pt-BR" altLang="pt-BR" sz="2400" dirty="0">
                <a:latin typeface="Arial" panose="020B0604020202020204" pitchFamily="34" charset="0"/>
              </a:rPr>
              <a:t> </a:t>
            </a:r>
            <a:r>
              <a:rPr lang="pt-BR" altLang="pt-BR" sz="2400" dirty="0" err="1">
                <a:latin typeface="Arial" panose="020B0604020202020204" pitchFamily="34" charset="0"/>
              </a:rPr>
              <a:t>nerve</a:t>
            </a:r>
            <a:r>
              <a:rPr lang="pt-BR" altLang="pt-BR" sz="2400" dirty="0">
                <a:latin typeface="Arial" panose="020B0604020202020204" pitchFamily="34" charset="0"/>
              </a:rPr>
              <a:t> - Flexor carpi </a:t>
            </a:r>
            <a:r>
              <a:rPr lang="pt-BR" altLang="pt-BR" sz="2400" dirty="0" err="1">
                <a:latin typeface="Arial" panose="020B0604020202020204" pitchFamily="34" charset="0"/>
              </a:rPr>
              <a:t>radialis</a:t>
            </a:r>
            <a:r>
              <a:rPr lang="pt-BR" altLang="pt-BR" sz="2400" dirty="0">
                <a:latin typeface="Arial" panose="020B0604020202020204" pitchFamily="34" charset="0"/>
              </a:rPr>
              <a:t>- </a:t>
            </a:r>
            <a:r>
              <a:rPr lang="pt-BR" altLang="pt-BR" sz="2400" dirty="0" err="1">
                <a:latin typeface="Arial" panose="020B0604020202020204" pitchFamily="34" charset="0"/>
              </a:rPr>
              <a:t>and</a:t>
            </a:r>
            <a:r>
              <a:rPr lang="pt-BR" altLang="pt-BR" sz="2400" dirty="0">
                <a:latin typeface="Arial" panose="020B0604020202020204" pitchFamily="34" charset="0"/>
              </a:rPr>
              <a:t> Femoral </a:t>
            </a:r>
            <a:r>
              <a:rPr lang="pt-BR" altLang="pt-BR" sz="2400" dirty="0" err="1">
                <a:latin typeface="Arial" panose="020B0604020202020204" pitchFamily="34" charset="0"/>
              </a:rPr>
              <a:t>nerve</a:t>
            </a:r>
            <a:r>
              <a:rPr lang="pt-BR" altLang="pt-BR" sz="2400" dirty="0">
                <a:latin typeface="Arial" panose="020B0604020202020204" pitchFamily="34" charset="0"/>
              </a:rPr>
              <a:t> – </a:t>
            </a:r>
            <a:r>
              <a:rPr lang="pt-BR" altLang="pt-BR" sz="2400" dirty="0" err="1">
                <a:latin typeface="Arial" panose="020B0604020202020204" pitchFamily="34" charset="0"/>
              </a:rPr>
              <a:t>quadriceps</a:t>
            </a:r>
            <a:r>
              <a:rPr lang="pt-BR" altLang="pt-BR" sz="2400" dirty="0">
                <a:latin typeface="Arial" panose="020B0604020202020204" pitchFamily="34" charset="0"/>
              </a:rPr>
              <a:t>-</a:t>
            </a:r>
            <a:r>
              <a:rPr lang="pt-BR" altLang="pt-BR" sz="2000" dirty="0">
                <a:latin typeface="Arial" panose="020B0604020202020204" pitchFamily="34" charset="0"/>
              </a:rPr>
              <a:t>. </a:t>
            </a:r>
          </a:p>
          <a:p>
            <a:pPr marL="457200" lvl="1" indent="0" algn="r">
              <a:spcBef>
                <a:spcPct val="0"/>
              </a:spcBef>
              <a:buNone/>
            </a:pPr>
            <a:r>
              <a:rPr lang="en-US" altLang="pt-BR" sz="1800" dirty="0">
                <a:latin typeface="Arial" panose="020B0604020202020204" pitchFamily="34" charset="0"/>
              </a:rPr>
              <a:t>(Preston &amp; Shapiro 2020)</a:t>
            </a:r>
            <a:endParaRPr lang="pt-BR" altLang="pt-BR" sz="1800" dirty="0">
              <a:latin typeface="Arial" panose="020B0604020202020204" pitchFamily="34" charset="0"/>
            </a:endParaRPr>
          </a:p>
          <a:p>
            <a:pPr>
              <a:spcBef>
                <a:spcPct val="0"/>
              </a:spcBef>
              <a:buNone/>
            </a:pPr>
            <a:r>
              <a:rPr lang="pt-BR" altLang="pt-BR" sz="2400" dirty="0">
                <a:latin typeface="Arial" panose="020B0604020202020204" pitchFamily="34" charset="0"/>
              </a:rPr>
              <a:t> </a:t>
            </a:r>
          </a:p>
          <a:p>
            <a:pPr>
              <a:spcBef>
                <a:spcPct val="0"/>
              </a:spcBef>
            </a:pPr>
            <a:r>
              <a:rPr lang="pt-BR" altLang="pt-BR" sz="2400" dirty="0">
                <a:latin typeface="Arial" panose="020B0604020202020204" pitchFamily="34" charset="0"/>
              </a:rPr>
              <a:t> </a:t>
            </a:r>
            <a:r>
              <a:rPr lang="pt-BR" altLang="pt-BR" sz="2400" dirty="0" err="1">
                <a:latin typeface="Arial" panose="020B0604020202020204" pitchFamily="34" charset="0"/>
              </a:rPr>
              <a:t>Widely</a:t>
            </a:r>
            <a:r>
              <a:rPr lang="pt-BR" altLang="pt-BR" sz="2400" dirty="0">
                <a:latin typeface="Arial" panose="020B0604020202020204" pitchFamily="34" charset="0"/>
              </a:rPr>
              <a:t> </a:t>
            </a:r>
            <a:r>
              <a:rPr lang="pt-BR" altLang="pt-BR" sz="2400" dirty="0" err="1">
                <a:latin typeface="Arial" panose="020B0604020202020204" pitchFamily="34" charset="0"/>
              </a:rPr>
              <a:t>present</a:t>
            </a:r>
            <a:r>
              <a:rPr lang="pt-BR" altLang="pt-BR" sz="2400" dirty="0">
                <a:latin typeface="Arial" panose="020B0604020202020204" pitchFamily="34" charset="0"/>
              </a:rPr>
              <a:t> in </a:t>
            </a:r>
            <a:r>
              <a:rPr lang="pt-BR" altLang="pt-BR" sz="2400" dirty="0" err="1">
                <a:latin typeface="Arial" panose="020B0604020202020204" pitchFamily="34" charset="0"/>
              </a:rPr>
              <a:t>newborn</a:t>
            </a:r>
            <a:r>
              <a:rPr lang="pt-BR" altLang="pt-BR" sz="2400" dirty="0">
                <a:latin typeface="Arial" panose="020B0604020202020204" pitchFamily="34" charset="0"/>
              </a:rPr>
              <a:t>, </a:t>
            </a:r>
            <a:r>
              <a:rPr lang="pt-BR" altLang="pt-BR" sz="2400" dirty="0" err="1">
                <a:latin typeface="Arial" panose="020B0604020202020204" pitchFamily="34" charset="0"/>
              </a:rPr>
              <a:t>persisting</a:t>
            </a:r>
            <a:r>
              <a:rPr lang="pt-BR" altLang="pt-BR" sz="2400" dirty="0">
                <a:latin typeface="Arial" panose="020B0604020202020204" pitchFamily="34" charset="0"/>
              </a:rPr>
              <a:t> </a:t>
            </a:r>
            <a:r>
              <a:rPr lang="pt-BR" altLang="pt-BR" sz="2400" dirty="0" err="1">
                <a:latin typeface="Arial" panose="020B0604020202020204" pitchFamily="34" charset="0"/>
              </a:rPr>
              <a:t>beyond</a:t>
            </a:r>
            <a:r>
              <a:rPr lang="pt-BR" altLang="pt-BR" sz="2400" dirty="0">
                <a:latin typeface="Arial" panose="020B0604020202020204" pitchFamily="34" charset="0"/>
              </a:rPr>
              <a:t> 2 Years </a:t>
            </a:r>
            <a:r>
              <a:rPr lang="pt-BR" altLang="pt-BR" sz="2400" dirty="0" err="1">
                <a:latin typeface="Arial" panose="020B0604020202020204" pitchFamily="34" charset="0"/>
              </a:rPr>
              <a:t>indicates</a:t>
            </a:r>
            <a:r>
              <a:rPr lang="pt-BR" altLang="pt-BR" sz="2400" dirty="0">
                <a:latin typeface="Arial" panose="020B0604020202020204" pitchFamily="34" charset="0"/>
              </a:rPr>
              <a:t>  </a:t>
            </a:r>
            <a:r>
              <a:rPr lang="pt-BR" altLang="pt-BR" sz="2400" dirty="0" err="1">
                <a:solidFill>
                  <a:srgbClr val="FF0000"/>
                </a:solidFill>
                <a:latin typeface="Arial" panose="020B0604020202020204" pitchFamily="34" charset="0"/>
              </a:rPr>
              <a:t>upper</a:t>
            </a:r>
            <a:r>
              <a:rPr lang="pt-BR" altLang="pt-BR" sz="2400" dirty="0">
                <a:solidFill>
                  <a:srgbClr val="FF0000"/>
                </a:solidFill>
                <a:latin typeface="Arial" panose="020B0604020202020204" pitchFamily="34" charset="0"/>
              </a:rPr>
              <a:t> </a:t>
            </a:r>
            <a:r>
              <a:rPr lang="pt-BR" altLang="pt-BR" sz="2400" dirty="0" err="1">
                <a:solidFill>
                  <a:srgbClr val="FF0000"/>
                </a:solidFill>
                <a:latin typeface="Arial" panose="020B0604020202020204" pitchFamily="34" charset="0"/>
              </a:rPr>
              <a:t>neuron</a:t>
            </a:r>
            <a:r>
              <a:rPr lang="pt-BR" altLang="pt-BR" sz="2400" dirty="0">
                <a:solidFill>
                  <a:srgbClr val="FF0000"/>
                </a:solidFill>
                <a:latin typeface="Arial" panose="020B0604020202020204" pitchFamily="34" charset="0"/>
              </a:rPr>
              <a:t> </a:t>
            </a:r>
            <a:r>
              <a:rPr lang="pt-BR" altLang="pt-BR" sz="2400" dirty="0" err="1">
                <a:solidFill>
                  <a:srgbClr val="FF0000"/>
                </a:solidFill>
                <a:latin typeface="Arial" panose="020B0604020202020204" pitchFamily="34" charset="0"/>
              </a:rPr>
              <a:t>involvement</a:t>
            </a:r>
            <a:endParaRPr lang="pt-BR" altLang="pt-BR" sz="24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a:extLst>
              <a:ext uri="{FF2B5EF4-FFF2-40B4-BE49-F238E27FC236}">
                <a16:creationId xmlns:a16="http://schemas.microsoft.com/office/drawing/2014/main" id="{CD330DE3-0AE0-7A99-75FC-6DDA414941D4}"/>
              </a:ext>
            </a:extLst>
          </p:cNvPr>
          <p:cNvSpPr>
            <a:spLocks noGrp="1"/>
          </p:cNvSpPr>
          <p:nvPr>
            <p:ph type="title"/>
          </p:nvPr>
        </p:nvSpPr>
        <p:spPr>
          <a:xfrm>
            <a:off x="578141" y="331569"/>
            <a:ext cx="10515600" cy="1006475"/>
          </a:xfrm>
        </p:spPr>
        <p:txBody>
          <a:bodyPr/>
          <a:lstStyle/>
          <a:p>
            <a:r>
              <a:rPr lang="pt-BR" altLang="pt-BR" dirty="0"/>
              <a:t>Normal H </a:t>
            </a:r>
            <a:r>
              <a:rPr lang="pt-BR" altLang="pt-BR" dirty="0" err="1"/>
              <a:t>reflex</a:t>
            </a:r>
            <a:endParaRPr lang="pt-BR" altLang="pt-BR" dirty="0"/>
          </a:p>
        </p:txBody>
      </p:sp>
      <p:pic>
        <p:nvPicPr>
          <p:cNvPr id="4" name="Imagem 3">
            <a:extLst>
              <a:ext uri="{FF2B5EF4-FFF2-40B4-BE49-F238E27FC236}">
                <a16:creationId xmlns:a16="http://schemas.microsoft.com/office/drawing/2014/main" id="{A9E4331F-285B-D77B-F436-189EC46B9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224" y="1103153"/>
            <a:ext cx="6699602" cy="4819476"/>
          </a:xfrm>
          <a:prstGeom prst="rect">
            <a:avLst/>
          </a:prstGeom>
          <a:ln w="19050"/>
        </p:spPr>
        <p:style>
          <a:lnRef idx="2">
            <a:schemeClr val="dk1"/>
          </a:lnRef>
          <a:fillRef idx="1">
            <a:schemeClr val="lt1"/>
          </a:fillRef>
          <a:effectRef idx="0">
            <a:schemeClr val="dk1"/>
          </a:effectRef>
          <a:fontRef idx="minor">
            <a:schemeClr val="dk1"/>
          </a:fontRef>
        </p:style>
      </p:pic>
      <p:sp>
        <p:nvSpPr>
          <p:cNvPr id="2" name="CaixaDeTexto 1">
            <a:extLst>
              <a:ext uri="{FF2B5EF4-FFF2-40B4-BE49-F238E27FC236}">
                <a16:creationId xmlns:a16="http://schemas.microsoft.com/office/drawing/2014/main" id="{D2F012F1-46E2-0F26-04DE-EA33E706FBC1}"/>
              </a:ext>
            </a:extLst>
          </p:cNvPr>
          <p:cNvSpPr txBox="1"/>
          <p:nvPr/>
        </p:nvSpPr>
        <p:spPr>
          <a:xfrm>
            <a:off x="578140" y="1338044"/>
            <a:ext cx="3381463" cy="5047536"/>
          </a:xfrm>
          <a:prstGeom prst="rect">
            <a:avLst/>
          </a:prstGeom>
          <a:noFill/>
        </p:spPr>
        <p:txBody>
          <a:bodyPr wrap="square" rtlCol="0">
            <a:spAutoFit/>
          </a:bodyPr>
          <a:lstStyle/>
          <a:p>
            <a:r>
              <a:rPr lang="pt-BR" sz="2000" dirty="0" err="1"/>
              <a:t>Stimuli</a:t>
            </a:r>
            <a:r>
              <a:rPr lang="pt-BR" sz="2000" dirty="0"/>
              <a:t> series,  </a:t>
            </a:r>
            <a:r>
              <a:rPr lang="pt-BR" sz="2000" dirty="0" err="1"/>
              <a:t>submaximal</a:t>
            </a:r>
            <a:r>
              <a:rPr lang="pt-BR" sz="2000" dirty="0"/>
              <a:t> </a:t>
            </a:r>
            <a:r>
              <a:rPr lang="pt-BR" sz="2000" dirty="0" err="1"/>
              <a:t>to</a:t>
            </a:r>
            <a:r>
              <a:rPr lang="pt-BR" sz="2000" dirty="0"/>
              <a:t> </a:t>
            </a:r>
            <a:r>
              <a:rPr lang="pt-BR" sz="2000" dirty="0" err="1"/>
              <a:t>supramaximal</a:t>
            </a:r>
            <a:r>
              <a:rPr lang="pt-BR" sz="2000" dirty="0"/>
              <a:t> in a normal </a:t>
            </a:r>
            <a:r>
              <a:rPr lang="pt-BR" sz="2000" dirty="0" err="1"/>
              <a:t>patient</a:t>
            </a:r>
            <a:endParaRPr lang="pt-BR" sz="2000" dirty="0"/>
          </a:p>
          <a:p>
            <a:endParaRPr lang="pt-BR" dirty="0"/>
          </a:p>
          <a:p>
            <a:r>
              <a:rPr lang="pt-BR" sz="2000" dirty="0"/>
              <a:t>H-</a:t>
            </a:r>
            <a:r>
              <a:rPr lang="pt-BR" sz="2000" dirty="0" err="1"/>
              <a:t>wave</a:t>
            </a:r>
            <a:r>
              <a:rPr lang="pt-BR" sz="2000" dirty="0"/>
              <a:t> </a:t>
            </a:r>
            <a:r>
              <a:rPr lang="pt-BR" sz="2000" dirty="0" err="1"/>
              <a:t>increasing</a:t>
            </a:r>
            <a:r>
              <a:rPr lang="pt-BR" sz="2000" dirty="0"/>
              <a:t> </a:t>
            </a:r>
            <a:r>
              <a:rPr lang="pt-BR" sz="2000" dirty="0" err="1"/>
              <a:t>and</a:t>
            </a:r>
            <a:r>
              <a:rPr lang="pt-BR" sz="2000" dirty="0"/>
              <a:t> </a:t>
            </a:r>
            <a:r>
              <a:rPr lang="pt-BR" sz="2000" dirty="0" err="1"/>
              <a:t>decreasing</a:t>
            </a:r>
            <a:r>
              <a:rPr lang="pt-BR" sz="2000" dirty="0"/>
              <a:t> as </a:t>
            </a:r>
            <a:r>
              <a:rPr lang="pt-BR" sz="2000" dirty="0" err="1"/>
              <a:t>the</a:t>
            </a:r>
            <a:r>
              <a:rPr lang="pt-BR" sz="2000" dirty="0"/>
              <a:t> </a:t>
            </a:r>
            <a:r>
              <a:rPr lang="pt-BR" sz="2000" dirty="0" err="1"/>
              <a:t>stimulus</a:t>
            </a:r>
            <a:r>
              <a:rPr lang="pt-BR" sz="2000" dirty="0"/>
              <a:t> </a:t>
            </a:r>
            <a:r>
              <a:rPr lang="pt-BR" sz="2000" dirty="0" err="1"/>
              <a:t>changes</a:t>
            </a:r>
            <a:r>
              <a:rPr lang="pt-BR" sz="2000" dirty="0"/>
              <a:t> </a:t>
            </a:r>
            <a:r>
              <a:rPr lang="pt-BR" sz="2000" dirty="0" err="1"/>
              <a:t>from</a:t>
            </a:r>
            <a:r>
              <a:rPr lang="pt-BR" sz="2000" dirty="0"/>
              <a:t> </a:t>
            </a:r>
            <a:r>
              <a:rPr lang="pt-BR" sz="2000" dirty="0" err="1"/>
              <a:t>submaximal</a:t>
            </a:r>
            <a:r>
              <a:rPr lang="pt-BR" sz="2000" dirty="0"/>
              <a:t> </a:t>
            </a:r>
            <a:r>
              <a:rPr lang="pt-BR" sz="2000" dirty="0" err="1"/>
              <a:t>to</a:t>
            </a:r>
            <a:r>
              <a:rPr lang="pt-BR" sz="2000" dirty="0"/>
              <a:t> </a:t>
            </a:r>
            <a:r>
              <a:rPr lang="pt-BR" sz="2000" dirty="0" err="1"/>
              <a:t>supramaximal</a:t>
            </a:r>
            <a:endParaRPr lang="pt-BR" sz="2000" dirty="0"/>
          </a:p>
          <a:p>
            <a:endParaRPr lang="pt-BR" sz="2000" dirty="0"/>
          </a:p>
          <a:p>
            <a:r>
              <a:rPr lang="pt-BR" sz="2000" dirty="0"/>
              <a:t>The H-</a:t>
            </a:r>
            <a:r>
              <a:rPr lang="pt-BR" sz="2000" dirty="0" err="1"/>
              <a:t>wave</a:t>
            </a:r>
            <a:r>
              <a:rPr lang="pt-BR" sz="2000" dirty="0"/>
              <a:t> amplitude </a:t>
            </a:r>
            <a:r>
              <a:rPr lang="pt-BR" sz="2000" dirty="0" err="1"/>
              <a:t>decreases</a:t>
            </a:r>
            <a:r>
              <a:rPr lang="pt-BR" sz="2000" dirty="0"/>
              <a:t> </a:t>
            </a:r>
            <a:r>
              <a:rPr lang="pt-BR" sz="2000" dirty="0" err="1"/>
              <a:t>due</a:t>
            </a:r>
            <a:r>
              <a:rPr lang="pt-BR" sz="2000" dirty="0"/>
              <a:t> </a:t>
            </a:r>
            <a:r>
              <a:rPr lang="pt-BR" sz="2000" dirty="0" err="1"/>
              <a:t>to</a:t>
            </a:r>
            <a:r>
              <a:rPr lang="pt-BR" sz="2000" dirty="0"/>
              <a:t> </a:t>
            </a:r>
            <a:r>
              <a:rPr lang="pt-BR" sz="2000" b="1" dirty="0" err="1"/>
              <a:t>collision</a:t>
            </a:r>
            <a:r>
              <a:rPr lang="pt-BR" sz="2000" b="1" dirty="0"/>
              <a:t> </a:t>
            </a:r>
            <a:r>
              <a:rPr lang="pt-BR" sz="2000" b="1" dirty="0" err="1"/>
              <a:t>of</a:t>
            </a:r>
            <a:r>
              <a:rPr lang="pt-BR" sz="2000" b="1" dirty="0"/>
              <a:t> </a:t>
            </a:r>
            <a:r>
              <a:rPr lang="pt-BR" sz="2000" b="1" dirty="0" err="1"/>
              <a:t>potentials</a:t>
            </a:r>
            <a:r>
              <a:rPr lang="pt-BR" sz="2000" b="1" dirty="0"/>
              <a:t> </a:t>
            </a:r>
            <a:r>
              <a:rPr lang="pt-BR" sz="2000" b="1" dirty="0" err="1"/>
              <a:t>traveling</a:t>
            </a:r>
            <a:r>
              <a:rPr lang="pt-BR" sz="2000" b="1" dirty="0"/>
              <a:t> </a:t>
            </a:r>
            <a:r>
              <a:rPr lang="pt-BR" sz="2000" b="1" dirty="0" err="1"/>
              <a:t>antidromically</a:t>
            </a:r>
            <a:r>
              <a:rPr lang="pt-BR" sz="2000" dirty="0"/>
              <a:t> </a:t>
            </a:r>
            <a:r>
              <a:rPr lang="pt-BR" sz="2000" dirty="0" err="1"/>
              <a:t>with</a:t>
            </a:r>
            <a:r>
              <a:rPr lang="pt-BR" sz="2000" dirty="0"/>
              <a:t> </a:t>
            </a:r>
            <a:r>
              <a:rPr lang="pt-BR" sz="2000" dirty="0" err="1"/>
              <a:t>orthodromically</a:t>
            </a:r>
            <a:r>
              <a:rPr lang="pt-BR" sz="2000" dirty="0"/>
              <a:t> H-</a:t>
            </a:r>
            <a:r>
              <a:rPr lang="pt-BR" sz="2000" dirty="0" err="1"/>
              <a:t>wave</a:t>
            </a:r>
            <a:r>
              <a:rPr lang="pt-BR" sz="2000" dirty="0"/>
              <a:t> </a:t>
            </a:r>
          </a:p>
          <a:p>
            <a:endParaRPr lang="pt-BR" sz="2000" dirty="0"/>
          </a:p>
          <a:p>
            <a:r>
              <a:rPr lang="pt-BR" sz="2000" dirty="0"/>
              <a:t>RATIO H/M </a:t>
            </a:r>
            <a:r>
              <a:rPr lang="pt-BR" sz="2400" b="1" dirty="0">
                <a:latin typeface="Arial" panose="020B0604020202020204" pitchFamily="34" charset="0"/>
                <a:cs typeface="Arial" panose="020B0604020202020204" pitchFamily="34" charset="0"/>
              </a:rPr>
              <a:t>≤ 50%</a:t>
            </a:r>
            <a:endParaRPr lang="pt-BR"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3D52F62-4306-2754-97B1-CE44F350C0D9}"/>
              </a:ext>
            </a:extLst>
          </p:cNvPr>
          <p:cNvSpPr>
            <a:spLocks noGrp="1"/>
          </p:cNvSpPr>
          <p:nvPr>
            <p:ph type="title"/>
          </p:nvPr>
        </p:nvSpPr>
        <p:spPr>
          <a:xfrm>
            <a:off x="838200" y="461395"/>
            <a:ext cx="10515600" cy="587230"/>
          </a:xfrm>
        </p:spPr>
        <p:txBody>
          <a:bodyPr>
            <a:normAutofit/>
          </a:bodyPr>
          <a:lstStyle/>
          <a:p>
            <a:r>
              <a:rPr lang="pt-BR" sz="3200" dirty="0" err="1"/>
              <a:t>Applications</a:t>
            </a:r>
            <a:endParaRPr lang="pt-BR" sz="3200" dirty="0"/>
          </a:p>
        </p:txBody>
      </p:sp>
      <p:sp>
        <p:nvSpPr>
          <p:cNvPr id="4" name="Espaço Reservado para Conteúdo 3">
            <a:extLst>
              <a:ext uri="{FF2B5EF4-FFF2-40B4-BE49-F238E27FC236}">
                <a16:creationId xmlns:a16="http://schemas.microsoft.com/office/drawing/2014/main" id="{512CE548-95BA-9BA0-9232-CD8C6F865753}"/>
              </a:ext>
            </a:extLst>
          </p:cNvPr>
          <p:cNvSpPr>
            <a:spLocks noGrp="1"/>
          </p:cNvSpPr>
          <p:nvPr>
            <p:ph idx="1"/>
          </p:nvPr>
        </p:nvSpPr>
        <p:spPr>
          <a:xfrm>
            <a:off x="628474" y="1156857"/>
            <a:ext cx="10515600" cy="5080357"/>
          </a:xfrm>
        </p:spPr>
        <p:txBody>
          <a:bodyPr>
            <a:normAutofit/>
          </a:bodyPr>
          <a:lstStyle/>
          <a:p>
            <a:r>
              <a:rPr lang="pt-BR" sz="1800" i="0" u="none" strike="noStrike" dirty="0">
                <a:solidFill>
                  <a:srgbClr val="1C1D1E"/>
                </a:solidFill>
                <a:effectLst/>
                <a:latin typeface="Arial" panose="020B0604020202020204" pitchFamily="34" charset="0"/>
                <a:cs typeface="Arial" panose="020B0604020202020204" pitchFamily="34" charset="0"/>
                <a:hlinkClick r:id="rId3"/>
              </a:rPr>
              <a:t>Zhu </a:t>
            </a:r>
            <a:r>
              <a:rPr lang="pt-BR" sz="1800" i="0" u="none" strike="noStrike" dirty="0">
                <a:solidFill>
                  <a:srgbClr val="1C1D1E"/>
                </a:solidFill>
                <a:effectLst/>
                <a:latin typeface="Arial" panose="020B0604020202020204" pitchFamily="34" charset="0"/>
                <a:cs typeface="Arial" panose="020B0604020202020204" pitchFamily="34" charset="0"/>
              </a:rPr>
              <a:t>et al. </a:t>
            </a:r>
            <a:r>
              <a:rPr lang="pt-BR" sz="1800" i="0" dirty="0" err="1">
                <a:solidFill>
                  <a:srgbClr val="1C1D1E"/>
                </a:solidFill>
                <a:effectLst/>
                <a:latin typeface="Arial" panose="020B0604020202020204" pitchFamily="34" charset="0"/>
                <a:cs typeface="Arial" panose="020B0604020202020204" pitchFamily="34" charset="0"/>
              </a:rPr>
              <a:t>Proximally</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evoked</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soleus</a:t>
            </a:r>
            <a:r>
              <a:rPr lang="pt-BR" sz="1800" i="0" dirty="0">
                <a:solidFill>
                  <a:srgbClr val="1C1D1E"/>
                </a:solidFill>
                <a:effectLst/>
                <a:latin typeface="Arial" panose="020B0604020202020204" pitchFamily="34" charset="0"/>
                <a:cs typeface="Arial" panose="020B0604020202020204" pitchFamily="34" charset="0"/>
              </a:rPr>
              <a:t> H-</a:t>
            </a:r>
            <a:r>
              <a:rPr lang="pt-BR" sz="1800" i="0" dirty="0" err="1">
                <a:solidFill>
                  <a:srgbClr val="1C1D1E"/>
                </a:solidFill>
                <a:effectLst/>
                <a:latin typeface="Arial" panose="020B0604020202020204" pitchFamily="34" charset="0"/>
                <a:cs typeface="Arial" panose="020B0604020202020204" pitchFamily="34" charset="0"/>
              </a:rPr>
              <a:t>reflex</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to</a:t>
            </a:r>
            <a:r>
              <a:rPr lang="pt-BR" sz="1800" i="0" dirty="0">
                <a:solidFill>
                  <a:srgbClr val="1C1D1E"/>
                </a:solidFill>
                <a:effectLst/>
                <a:latin typeface="Arial" panose="020B0604020202020204" pitchFamily="34" charset="0"/>
                <a:cs typeface="Arial" panose="020B0604020202020204" pitchFamily="34" charset="0"/>
              </a:rPr>
              <a:t> S1 </a:t>
            </a:r>
            <a:r>
              <a:rPr lang="pt-BR" sz="1800" i="0" dirty="0" err="1">
                <a:solidFill>
                  <a:srgbClr val="1C1D1E"/>
                </a:solidFill>
                <a:effectLst/>
                <a:latin typeface="Arial" panose="020B0604020202020204" pitchFamily="34" charset="0"/>
                <a:cs typeface="Arial" panose="020B0604020202020204" pitchFamily="34" charset="0"/>
              </a:rPr>
              <a:t>nerve</a:t>
            </a:r>
            <a:r>
              <a:rPr lang="pt-BR" sz="1800" i="0" dirty="0">
                <a:solidFill>
                  <a:srgbClr val="1C1D1E"/>
                </a:solidFill>
                <a:effectLst/>
                <a:latin typeface="Arial" panose="020B0604020202020204" pitchFamily="34" charset="0"/>
                <a:cs typeface="Arial" panose="020B0604020202020204" pitchFamily="34" charset="0"/>
              </a:rPr>
              <a:t> root </a:t>
            </a:r>
            <a:r>
              <a:rPr lang="pt-BR" sz="1800" i="0" dirty="0" err="1">
                <a:solidFill>
                  <a:srgbClr val="1C1D1E"/>
                </a:solidFill>
                <a:effectLst/>
                <a:latin typeface="Arial" panose="020B0604020202020204" pitchFamily="34" charset="0"/>
                <a:cs typeface="Arial" panose="020B0604020202020204" pitchFamily="34" charset="0"/>
              </a:rPr>
              <a:t>stimulation</a:t>
            </a:r>
            <a:r>
              <a:rPr lang="pt-BR" sz="1800" i="0" dirty="0">
                <a:solidFill>
                  <a:srgbClr val="1C1D1E"/>
                </a:solidFill>
                <a:effectLst/>
                <a:latin typeface="Arial" panose="020B0604020202020204" pitchFamily="34" charset="0"/>
                <a:cs typeface="Arial" panose="020B0604020202020204" pitchFamily="34" charset="0"/>
              </a:rPr>
              <a:t> in </a:t>
            </a:r>
            <a:r>
              <a:rPr lang="pt-BR" sz="1800" i="0" dirty="0" err="1">
                <a:solidFill>
                  <a:srgbClr val="1C1D1E"/>
                </a:solidFill>
                <a:effectLst/>
                <a:latin typeface="Arial" panose="020B0604020202020204" pitchFamily="34" charset="0"/>
                <a:cs typeface="Arial" panose="020B0604020202020204" pitchFamily="34" charset="0"/>
              </a:rPr>
              <a:t>sensory</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neuronopathies</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FF0000"/>
                </a:solidFill>
                <a:effectLst/>
                <a:latin typeface="Arial" panose="020B0604020202020204" pitchFamily="34" charset="0"/>
                <a:cs typeface="Arial" panose="020B0604020202020204" pitchFamily="34" charset="0"/>
              </a:rPr>
              <a:t>ganglionopathies</a:t>
            </a:r>
            <a:r>
              <a:rPr lang="pt-BR" sz="1800" i="0" dirty="0">
                <a:solidFill>
                  <a:srgbClr val="1C1D1E"/>
                </a:solidFill>
                <a:effectLst/>
                <a:latin typeface="Arial" panose="020B0604020202020204" pitchFamily="34" charset="0"/>
                <a:cs typeface="Arial" panose="020B0604020202020204" pitchFamily="34" charset="0"/>
              </a:rPr>
              <a:t>). </a:t>
            </a:r>
            <a:r>
              <a:rPr lang="pt-BR" sz="1800" i="1" dirty="0">
                <a:solidFill>
                  <a:srgbClr val="1C1D1E"/>
                </a:solidFill>
                <a:effectLst/>
                <a:latin typeface="Arial" panose="020B0604020202020204" pitchFamily="34" charset="0"/>
                <a:cs typeface="Arial" panose="020B0604020202020204" pitchFamily="34" charset="0"/>
              </a:rPr>
              <a:t>Muscle &amp; Nerve</a:t>
            </a:r>
            <a:r>
              <a:rPr lang="pt-BR" sz="1800" i="0" dirty="0">
                <a:solidFill>
                  <a:srgbClr val="1C1D1E"/>
                </a:solidFill>
                <a:effectLst/>
                <a:latin typeface="Arial" panose="020B0604020202020204" pitchFamily="34" charset="0"/>
                <a:cs typeface="Arial" panose="020B0604020202020204" pitchFamily="34" charset="0"/>
              </a:rPr>
              <a:t>, 2013</a:t>
            </a:r>
          </a:p>
          <a:p>
            <a:endParaRPr lang="pt-BR" sz="1800" i="0" dirty="0">
              <a:solidFill>
                <a:srgbClr val="1C1D1E"/>
              </a:solidFill>
              <a:effectLst/>
              <a:latin typeface="Arial" panose="020B0604020202020204" pitchFamily="34" charset="0"/>
              <a:cs typeface="Arial" panose="020B0604020202020204" pitchFamily="34" charset="0"/>
            </a:endParaRPr>
          </a:p>
          <a:p>
            <a:pPr lvl="1"/>
            <a:r>
              <a:rPr lang="pt-BR" sz="1700" b="0" i="0" dirty="0">
                <a:solidFill>
                  <a:srgbClr val="000000"/>
                </a:solidFill>
                <a:effectLst/>
                <a:latin typeface="Arial" panose="020B0604020202020204" pitchFamily="34" charset="0"/>
                <a:cs typeface="Arial" panose="020B0604020202020204" pitchFamily="34" charset="0"/>
              </a:rPr>
              <a:t> </a:t>
            </a:r>
            <a:r>
              <a:rPr lang="en-US" sz="1700" b="0" i="0" dirty="0">
                <a:effectLst/>
                <a:latin typeface="Arial" panose="020B0604020202020204" pitchFamily="34" charset="0"/>
                <a:cs typeface="Arial" panose="020B0604020202020204" pitchFamily="34" charset="0"/>
              </a:rPr>
              <a:t>Tibial and S1 foramen H-reflexes were </a:t>
            </a:r>
            <a:r>
              <a:rPr lang="en-US" sz="1700" b="0" i="0" u="sng" dirty="0">
                <a:effectLst/>
                <a:latin typeface="Arial" panose="020B0604020202020204" pitchFamily="34" charset="0"/>
                <a:cs typeface="Arial" panose="020B0604020202020204" pitchFamily="34" charset="0"/>
              </a:rPr>
              <a:t>absent bilaterally in all patients with SNN (n= 11)</a:t>
            </a:r>
            <a:endParaRPr lang="pt-BR" sz="1700" b="0" i="0" u="sng" dirty="0">
              <a:effectLst/>
              <a:latin typeface="Arial" panose="020B0604020202020204" pitchFamily="34" charset="0"/>
              <a:cs typeface="Arial" panose="020B0604020202020204" pitchFamily="34" charset="0"/>
            </a:endParaRPr>
          </a:p>
          <a:p>
            <a:pPr lvl="1"/>
            <a:endParaRPr lang="pt-BR" sz="1700" b="0" i="0" dirty="0">
              <a:solidFill>
                <a:srgbClr val="000000"/>
              </a:solidFill>
              <a:effectLst/>
              <a:latin typeface="Arial" panose="020B0604020202020204" pitchFamily="34" charset="0"/>
              <a:cs typeface="Arial" panose="020B0604020202020204" pitchFamily="34" charset="0"/>
            </a:endParaRPr>
          </a:p>
          <a:p>
            <a:r>
              <a:rPr lang="pt-BR" sz="1800" b="0" i="0" u="none" strike="noStrike" dirty="0" err="1">
                <a:solidFill>
                  <a:srgbClr val="000000"/>
                </a:solidFill>
                <a:effectLst/>
                <a:latin typeface="Arial" panose="020B0604020202020204" pitchFamily="34" charset="0"/>
                <a:cs typeface="Arial" panose="020B0604020202020204" pitchFamily="34" charset="0"/>
                <a:hlinkClick r:id="rId4"/>
              </a:rPr>
              <a:t>Fracp</a:t>
            </a:r>
            <a:r>
              <a:rPr lang="pt-BR" sz="1800" b="0" i="0" u="none" strike="noStrike" dirty="0">
                <a:solidFill>
                  <a:srgbClr val="000000"/>
                </a:solidFill>
                <a:effectLst/>
                <a:latin typeface="Arial" panose="020B0604020202020204" pitchFamily="34" charset="0"/>
                <a:cs typeface="Arial" panose="020B0604020202020204" pitchFamily="34" charset="0"/>
              </a:rPr>
              <a:t> et al. </a:t>
            </a:r>
            <a:r>
              <a:rPr lang="pt-BR" sz="1800" i="0" dirty="0" err="1">
                <a:solidFill>
                  <a:srgbClr val="1C1D1E"/>
                </a:solidFill>
                <a:effectLst/>
                <a:latin typeface="Arial" panose="020B0604020202020204" pitchFamily="34" charset="0"/>
                <a:cs typeface="Arial" panose="020B0604020202020204" pitchFamily="34" charset="0"/>
              </a:rPr>
              <a:t>Neurophysiological</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evidence</a:t>
            </a:r>
            <a:r>
              <a:rPr lang="pt-BR" sz="1800" i="0" dirty="0">
                <a:solidFill>
                  <a:srgbClr val="1C1D1E"/>
                </a:solidFill>
                <a:effectLst/>
                <a:latin typeface="Arial" panose="020B0604020202020204" pitchFamily="34" charset="0"/>
                <a:cs typeface="Arial" panose="020B0604020202020204" pitchFamily="34" charset="0"/>
              </a:rPr>
              <a:t> for </a:t>
            </a:r>
            <a:r>
              <a:rPr lang="pt-BR" sz="1800" i="0" dirty="0" err="1">
                <a:solidFill>
                  <a:srgbClr val="1C1D1E"/>
                </a:solidFill>
                <a:effectLst/>
                <a:latin typeface="Arial" panose="020B0604020202020204" pitchFamily="34" charset="0"/>
                <a:cs typeface="Arial" panose="020B0604020202020204" pitchFamily="34" charset="0"/>
              </a:rPr>
              <a:t>generalized</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FF0000"/>
                </a:solidFill>
                <a:effectLst/>
                <a:latin typeface="Arial" panose="020B0604020202020204" pitchFamily="34" charset="0"/>
                <a:cs typeface="Arial" panose="020B0604020202020204" pitchFamily="34" charset="0"/>
              </a:rPr>
              <a:t>sensory</a:t>
            </a:r>
            <a:r>
              <a:rPr lang="pt-BR" sz="1800" i="0" dirty="0">
                <a:solidFill>
                  <a:srgbClr val="FF0000"/>
                </a:solidFill>
                <a:effectLst/>
                <a:latin typeface="Arial" panose="020B0604020202020204" pitchFamily="34" charset="0"/>
                <a:cs typeface="Arial" panose="020B0604020202020204" pitchFamily="34" charset="0"/>
              </a:rPr>
              <a:t> </a:t>
            </a:r>
            <a:r>
              <a:rPr lang="pt-BR" sz="1800" i="0" dirty="0" err="1">
                <a:solidFill>
                  <a:srgbClr val="FF0000"/>
                </a:solidFill>
                <a:effectLst/>
                <a:latin typeface="Arial" panose="020B0604020202020204" pitchFamily="34" charset="0"/>
                <a:cs typeface="Arial" panose="020B0604020202020204" pitchFamily="34" charset="0"/>
              </a:rPr>
              <a:t>neuronopathy</a:t>
            </a:r>
            <a:r>
              <a:rPr lang="pt-BR" sz="1800" i="0" dirty="0">
                <a:solidFill>
                  <a:srgbClr val="FF0000"/>
                </a:solidFill>
                <a:effectLst/>
                <a:latin typeface="Arial" panose="020B0604020202020204" pitchFamily="34" charset="0"/>
                <a:cs typeface="Arial" panose="020B0604020202020204" pitchFamily="34" charset="0"/>
              </a:rPr>
              <a:t> in </a:t>
            </a:r>
            <a:r>
              <a:rPr lang="pt-BR" sz="1800" i="0" dirty="0" err="1">
                <a:solidFill>
                  <a:srgbClr val="FF0000"/>
                </a:solidFill>
                <a:effectLst/>
                <a:latin typeface="Arial" panose="020B0604020202020204" pitchFamily="34" charset="0"/>
                <a:cs typeface="Arial" panose="020B0604020202020204" pitchFamily="34" charset="0"/>
              </a:rPr>
              <a:t>cerebellar</a:t>
            </a:r>
            <a:r>
              <a:rPr lang="pt-BR" sz="1800" i="0" dirty="0">
                <a:solidFill>
                  <a:srgbClr val="FF0000"/>
                </a:solidFill>
                <a:effectLst/>
                <a:latin typeface="Arial" panose="020B0604020202020204" pitchFamily="34" charset="0"/>
                <a:cs typeface="Arial" panose="020B0604020202020204" pitchFamily="34" charset="0"/>
              </a:rPr>
              <a:t> ataxia</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with</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neuropathy</a:t>
            </a:r>
            <a:r>
              <a:rPr lang="pt-BR" sz="1800" i="0" dirty="0">
                <a:solidFill>
                  <a:srgbClr val="1C1D1E"/>
                </a:solidFill>
                <a:effectLst/>
                <a:latin typeface="Arial" panose="020B0604020202020204" pitchFamily="34" charset="0"/>
                <a:cs typeface="Arial" panose="020B0604020202020204" pitchFamily="34" charset="0"/>
              </a:rPr>
              <a:t> </a:t>
            </a:r>
            <a:r>
              <a:rPr lang="pt-BR" sz="1800" i="0" dirty="0" err="1">
                <a:solidFill>
                  <a:srgbClr val="1C1D1E"/>
                </a:solidFill>
                <a:effectLst/>
                <a:latin typeface="Arial" panose="020B0604020202020204" pitchFamily="34" charset="0"/>
                <a:cs typeface="Arial" panose="020B0604020202020204" pitchFamily="34" charset="0"/>
              </a:rPr>
              <a:t>and</a:t>
            </a:r>
            <a:r>
              <a:rPr lang="pt-BR" sz="1800" i="0" dirty="0">
                <a:solidFill>
                  <a:srgbClr val="1C1D1E"/>
                </a:solidFill>
                <a:effectLst/>
                <a:latin typeface="Arial" panose="020B0604020202020204" pitchFamily="34" charset="0"/>
                <a:cs typeface="Arial" panose="020B0604020202020204" pitchFamily="34" charset="0"/>
              </a:rPr>
              <a:t> bilateral vestibular </a:t>
            </a:r>
            <a:r>
              <a:rPr lang="pt-BR" sz="1800" i="0" dirty="0" err="1">
                <a:solidFill>
                  <a:srgbClr val="1C1D1E"/>
                </a:solidFill>
                <a:effectLst/>
                <a:latin typeface="Arial" panose="020B0604020202020204" pitchFamily="34" charset="0"/>
                <a:cs typeface="Arial" panose="020B0604020202020204" pitchFamily="34" charset="0"/>
              </a:rPr>
              <a:t>areflexia</a:t>
            </a:r>
            <a:r>
              <a:rPr lang="pt-BR" sz="1800" i="0" dirty="0">
                <a:solidFill>
                  <a:srgbClr val="1C1D1E"/>
                </a:solidFill>
                <a:effectLst/>
                <a:latin typeface="Arial" panose="020B0604020202020204" pitchFamily="34" charset="0"/>
                <a:cs typeface="Arial" panose="020B0604020202020204" pitchFamily="34" charset="0"/>
              </a:rPr>
              <a:t> Syndrome. </a:t>
            </a:r>
            <a:r>
              <a:rPr lang="pt-BR" sz="1800" i="1" dirty="0">
                <a:solidFill>
                  <a:srgbClr val="1C1D1E"/>
                </a:solidFill>
                <a:effectLst/>
                <a:latin typeface="Arial" panose="020B0604020202020204" pitchFamily="34" charset="0"/>
                <a:cs typeface="Arial" panose="020B0604020202020204" pitchFamily="34" charset="0"/>
              </a:rPr>
              <a:t>Muscle &amp; Nerve</a:t>
            </a:r>
            <a:r>
              <a:rPr lang="pt-BR" sz="1800" i="0" dirty="0">
                <a:solidFill>
                  <a:srgbClr val="1C1D1E"/>
                </a:solidFill>
                <a:effectLst/>
                <a:latin typeface="Arial" panose="020B0604020202020204" pitchFamily="34" charset="0"/>
                <a:cs typeface="Arial" panose="020B0604020202020204" pitchFamily="34" charset="0"/>
              </a:rPr>
              <a:t>, 2015   </a:t>
            </a:r>
            <a:r>
              <a:rPr lang="pt-BR" sz="1800" b="0" i="0" dirty="0">
                <a:solidFill>
                  <a:srgbClr val="000000"/>
                </a:solidFill>
                <a:effectLst/>
                <a:latin typeface="Cambria" panose="02040503050406030204" pitchFamily="18" charset="0"/>
              </a:rPr>
              <a:t>(CANVAS)</a:t>
            </a:r>
          </a:p>
          <a:p>
            <a:endParaRPr lang="pt-BR" sz="1800" i="0" dirty="0">
              <a:solidFill>
                <a:srgbClr val="1C1D1E"/>
              </a:solidFill>
              <a:effectLst/>
              <a:latin typeface="Arial" panose="020B0604020202020204" pitchFamily="34" charset="0"/>
              <a:cs typeface="Arial" panose="020B0604020202020204" pitchFamily="34" charset="0"/>
            </a:endParaRPr>
          </a:p>
          <a:p>
            <a:pPr lvl="1"/>
            <a:r>
              <a:rPr lang="en-US" sz="1700" i="0" dirty="0">
                <a:solidFill>
                  <a:srgbClr val="000000"/>
                </a:solidFill>
                <a:effectLst/>
                <a:latin typeface="Arial" panose="020B0604020202020204" pitchFamily="34" charset="0"/>
                <a:cs typeface="Arial" panose="020B0604020202020204" pitchFamily="34" charset="0"/>
              </a:rPr>
              <a:t>Tibial H-reflexes were </a:t>
            </a:r>
            <a:r>
              <a:rPr lang="en-US" sz="1700" i="0" u="sng" dirty="0">
                <a:solidFill>
                  <a:srgbClr val="000000"/>
                </a:solidFill>
                <a:effectLst/>
                <a:latin typeface="Arial" panose="020B0604020202020204" pitchFamily="34" charset="0"/>
                <a:cs typeface="Arial" panose="020B0604020202020204" pitchFamily="34" charset="0"/>
              </a:rPr>
              <a:t>absent in 11 </a:t>
            </a:r>
            <a:r>
              <a:rPr lang="en-US" sz="1700" i="0" dirty="0">
                <a:solidFill>
                  <a:srgbClr val="000000"/>
                </a:solidFill>
                <a:effectLst/>
                <a:latin typeface="Arial" panose="020B0604020202020204" pitchFamily="34" charset="0"/>
                <a:cs typeface="Arial" panose="020B0604020202020204" pitchFamily="34" charset="0"/>
              </a:rPr>
              <a:t>of 14 patients</a:t>
            </a:r>
            <a:r>
              <a:rPr lang="en-US" sz="1200" i="0" dirty="0">
                <a:solidFill>
                  <a:srgbClr val="000000"/>
                </a:solidFill>
                <a:effectLst/>
                <a:latin typeface="Arial" panose="020B0604020202020204" pitchFamily="34" charset="0"/>
                <a:cs typeface="Arial" panose="020B0604020202020204" pitchFamily="34" charset="0"/>
              </a:rPr>
              <a:t>. </a:t>
            </a:r>
          </a:p>
          <a:p>
            <a:pPr lvl="1"/>
            <a:endParaRPr lang="en-US" altLang="pt-BR" sz="1200" dirty="0">
              <a:solidFill>
                <a:srgbClr val="000000"/>
              </a:solidFill>
              <a:latin typeface="Arial" panose="020B0604020202020204" pitchFamily="34" charset="0"/>
              <a:cs typeface="Arial" panose="020B0604020202020204" pitchFamily="34" charset="0"/>
              <a:hlinkClick r:id="rId5"/>
            </a:endParaRPr>
          </a:p>
          <a:p>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Sachs </a:t>
            </a:r>
            <a:r>
              <a:rPr lang="pt-BR" altLang="pt-BR" sz="1800" dirty="0">
                <a:solidFill>
                  <a:srgbClr val="1F1F1F"/>
                </a:solidFill>
                <a:latin typeface="Arial" panose="020B0604020202020204" pitchFamily="34" charset="0"/>
                <a:cs typeface="Arial" panose="020B0604020202020204" pitchFamily="34" charset="0"/>
              </a:rPr>
              <a:t>GL </a:t>
            </a:r>
            <a:r>
              <a:rPr lang="pt-BR" altLang="pt-BR" sz="1800" dirty="0" err="1">
                <a:solidFill>
                  <a:srgbClr val="1F1F1F"/>
                </a:solidFill>
                <a:latin typeface="Arial" panose="020B0604020202020204" pitchFamily="34" charset="0"/>
                <a:cs typeface="Arial" panose="020B0604020202020204" pitchFamily="34" charset="0"/>
              </a:rPr>
              <a:t>and</a:t>
            </a:r>
            <a:r>
              <a:rPr lang="pt-BR" altLang="pt-BR" sz="1800" dirty="0">
                <a:solidFill>
                  <a:srgbClr val="1F1F1F"/>
                </a:solidFill>
                <a:latin typeface="Arial" panose="020B0604020202020204" pitchFamily="34" charset="0"/>
                <a:cs typeface="Arial" panose="020B0604020202020204" pitchFamily="34" charset="0"/>
              </a:rPr>
              <a:t> </a:t>
            </a:r>
            <a:r>
              <a:rPr lang="pt-BR" altLang="pt-BR" sz="1800" dirty="0" err="1">
                <a:solidFill>
                  <a:srgbClr val="1F1F1F"/>
                </a:solidFill>
                <a:latin typeface="Arial" panose="020B0604020202020204" pitchFamily="34" charset="0"/>
                <a:cs typeface="Arial" panose="020B0604020202020204" pitchFamily="34" charset="0"/>
              </a:rPr>
              <a:t>Logigian</a:t>
            </a:r>
            <a:r>
              <a:rPr lang="pt-BR" altLang="pt-BR" sz="1800" dirty="0">
                <a:solidFill>
                  <a:srgbClr val="1F1F1F"/>
                </a:solidFill>
                <a:latin typeface="Arial" panose="020B0604020202020204" pitchFamily="34" charset="0"/>
                <a:cs typeface="Arial" panose="020B0604020202020204" pitchFamily="34" charset="0"/>
              </a:rPr>
              <a:t> EL.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Proximally</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evoked</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soleus</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H reflexes in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the</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evaluation</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of</a:t>
            </a:r>
            <a:r>
              <a:rPr kumimoji="0" lang="pt-BR" altLang="pt-BR" sz="1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axonal </a:t>
            </a:r>
            <a:r>
              <a:rPr kumimoji="0" lang="pt-BR" altLang="pt-BR" sz="18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neuropathy</a:t>
            </a:r>
            <a:r>
              <a:rPr kumimoji="0" lang="pt-BR" altLang="pt-BR" sz="1800" b="0" i="0"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1" strike="noStrike" cap="none" normalizeH="0" baseline="0" dirty="0" err="1">
                <a:ln>
                  <a:noFill/>
                </a:ln>
                <a:solidFill>
                  <a:srgbClr val="1F1F1F"/>
                </a:solidFill>
                <a:effectLst/>
                <a:latin typeface="Arial" panose="020B0604020202020204" pitchFamily="34" charset="0"/>
                <a:cs typeface="Arial" panose="020B0604020202020204" pitchFamily="34" charset="0"/>
              </a:rPr>
              <a:t>Journal</a:t>
            </a:r>
            <a:r>
              <a:rPr kumimoji="0" lang="pt-BR" altLang="pt-BR" sz="1800" b="0" i="1"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1" strike="noStrike" cap="none" normalizeH="0" baseline="0" dirty="0" err="1">
                <a:ln>
                  <a:noFill/>
                </a:ln>
                <a:solidFill>
                  <a:srgbClr val="1F1F1F"/>
                </a:solidFill>
                <a:effectLst/>
                <a:latin typeface="Arial" panose="020B0604020202020204" pitchFamily="34" charset="0"/>
                <a:cs typeface="Arial" panose="020B0604020202020204" pitchFamily="34" charset="0"/>
              </a:rPr>
              <a:t>of</a:t>
            </a:r>
            <a:r>
              <a:rPr kumimoji="0" lang="pt-BR" altLang="pt-BR" sz="1800" b="0" i="1"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1" strike="noStrike" cap="none" normalizeH="0" baseline="0" dirty="0" err="1">
                <a:ln>
                  <a:noFill/>
                </a:ln>
                <a:solidFill>
                  <a:srgbClr val="1F1F1F"/>
                </a:solidFill>
                <a:effectLst/>
                <a:latin typeface="Arial" panose="020B0604020202020204" pitchFamily="34" charset="0"/>
                <a:cs typeface="Arial" panose="020B0604020202020204" pitchFamily="34" charset="0"/>
              </a:rPr>
              <a:t>the</a:t>
            </a:r>
            <a:r>
              <a:rPr kumimoji="0" lang="pt-BR" altLang="pt-BR" sz="1800" b="0" i="1"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1" strike="noStrike" cap="none" normalizeH="0" baseline="0" dirty="0" err="1">
                <a:ln>
                  <a:noFill/>
                </a:ln>
                <a:solidFill>
                  <a:srgbClr val="1F1F1F"/>
                </a:solidFill>
                <a:effectLst/>
                <a:latin typeface="Arial" panose="020B0604020202020204" pitchFamily="34" charset="0"/>
                <a:cs typeface="Arial" panose="020B0604020202020204" pitchFamily="34" charset="0"/>
              </a:rPr>
              <a:t>Neurological</a:t>
            </a:r>
            <a:r>
              <a:rPr kumimoji="0" lang="pt-BR" altLang="pt-BR" sz="1800" b="0" i="1" strike="noStrike" cap="none" normalizeH="0" baseline="0" dirty="0">
                <a:ln>
                  <a:noFill/>
                </a:ln>
                <a:solidFill>
                  <a:srgbClr val="1F1F1F"/>
                </a:solidFill>
                <a:effectLst/>
                <a:latin typeface="Arial" panose="020B0604020202020204" pitchFamily="34" charset="0"/>
                <a:cs typeface="Arial" panose="020B0604020202020204" pitchFamily="34" charset="0"/>
              </a:rPr>
              <a:t> </a:t>
            </a:r>
            <a:r>
              <a:rPr kumimoji="0" lang="pt-BR" altLang="pt-BR" sz="1800" b="0" i="1" strike="noStrike" cap="none" normalizeH="0" baseline="0" dirty="0" err="1">
                <a:ln>
                  <a:noFill/>
                </a:ln>
                <a:solidFill>
                  <a:srgbClr val="1F1F1F"/>
                </a:solidFill>
                <a:effectLst/>
                <a:latin typeface="Arial" panose="020B0604020202020204" pitchFamily="34" charset="0"/>
                <a:cs typeface="Arial" panose="020B0604020202020204" pitchFamily="34" charset="0"/>
              </a:rPr>
              <a:t>Sciences</a:t>
            </a:r>
            <a:r>
              <a:rPr lang="en-US" sz="1800" dirty="0"/>
              <a:t>, 1996.</a:t>
            </a:r>
          </a:p>
          <a:p>
            <a:endParaRPr lang="en-US" sz="1800" dirty="0"/>
          </a:p>
          <a:p>
            <a:pPr lvl="1"/>
            <a:r>
              <a:rPr lang="en-US" sz="1700" b="0" i="0" u="sng" dirty="0">
                <a:solidFill>
                  <a:srgbClr val="1F1F1F"/>
                </a:solidFill>
                <a:effectLst/>
                <a:latin typeface="Arial" panose="020B0604020202020204" pitchFamily="34" charset="0"/>
                <a:cs typeface="Arial" panose="020B0604020202020204" pitchFamily="34" charset="0"/>
              </a:rPr>
              <a:t>absence of soleus H reflexes evoked by proximal sciatic nerve stimulation </a:t>
            </a:r>
            <a:r>
              <a:rPr lang="en-US" sz="1700" b="0" i="0" dirty="0">
                <a:solidFill>
                  <a:srgbClr val="1F1F1F"/>
                </a:solidFill>
                <a:effectLst/>
                <a:latin typeface="Arial" panose="020B0604020202020204" pitchFamily="34" charset="0"/>
                <a:cs typeface="Arial" panose="020B0604020202020204" pitchFamily="34" charset="0"/>
              </a:rPr>
              <a:t>at the gluteal fold. </a:t>
            </a:r>
            <a:endParaRPr lang="pt-BR" sz="1200" dirty="0"/>
          </a:p>
        </p:txBody>
      </p:sp>
    </p:spTree>
    <p:extLst>
      <p:ext uri="{BB962C8B-B14F-4D97-AF65-F5344CB8AC3E}">
        <p14:creationId xmlns:p14="http://schemas.microsoft.com/office/powerpoint/2010/main" val="6134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0A48DE5-24ED-E9F0-C6B9-62DC51A7DBC0}"/>
              </a:ext>
            </a:extLst>
          </p:cNvPr>
          <p:cNvSpPr>
            <a:spLocks noGrp="1"/>
          </p:cNvSpPr>
          <p:nvPr>
            <p:ph type="title"/>
          </p:nvPr>
        </p:nvSpPr>
        <p:spPr>
          <a:xfrm>
            <a:off x="572097" y="298013"/>
            <a:ext cx="10987932" cy="1325563"/>
          </a:xfrm>
          <a:ln>
            <a:noFill/>
          </a:ln>
        </p:spPr>
        <p:style>
          <a:lnRef idx="2">
            <a:schemeClr val="dk1"/>
          </a:lnRef>
          <a:fillRef idx="1">
            <a:schemeClr val="lt1"/>
          </a:fillRef>
          <a:effectRef idx="0">
            <a:schemeClr val="dk1"/>
          </a:effectRef>
          <a:fontRef idx="minor">
            <a:schemeClr val="dk1"/>
          </a:fontRef>
        </p:style>
        <p:txBody>
          <a:bodyPr>
            <a:normAutofit/>
          </a:bodyPr>
          <a:lstStyle/>
          <a:p>
            <a:r>
              <a:rPr lang="pt-BR" sz="4000" dirty="0"/>
              <a:t>Abnormal H </a:t>
            </a:r>
            <a:r>
              <a:rPr lang="pt-BR" sz="4000" dirty="0" err="1"/>
              <a:t>reflex</a:t>
            </a:r>
            <a:r>
              <a:rPr lang="pt-BR" dirty="0"/>
              <a:t>: </a:t>
            </a:r>
            <a:r>
              <a:rPr lang="pt-BR" sz="3100" dirty="0" err="1"/>
              <a:t>Female</a:t>
            </a:r>
            <a:r>
              <a:rPr lang="pt-BR" sz="3100" dirty="0"/>
              <a:t>, 48 y, </a:t>
            </a:r>
            <a:r>
              <a:rPr lang="pt-BR" sz="3100" dirty="0" err="1"/>
              <a:t>tetraparesis</a:t>
            </a:r>
            <a:r>
              <a:rPr lang="pt-BR" sz="3100" dirty="0"/>
              <a:t> 2 </a:t>
            </a:r>
            <a:r>
              <a:rPr lang="pt-BR" sz="3100" dirty="0" err="1"/>
              <a:t>months</a:t>
            </a:r>
            <a:r>
              <a:rPr lang="pt-BR" sz="3100" dirty="0"/>
              <a:t>, </a:t>
            </a:r>
            <a:r>
              <a:rPr lang="pt-BR" sz="3100" dirty="0" err="1"/>
              <a:t>treated</a:t>
            </a:r>
            <a:r>
              <a:rPr lang="pt-BR" sz="3100" dirty="0"/>
              <a:t> </a:t>
            </a:r>
            <a:r>
              <a:rPr lang="pt-BR" sz="3100" dirty="0" err="1"/>
              <a:t>with</a:t>
            </a:r>
            <a:r>
              <a:rPr lang="pt-BR" sz="3100" dirty="0"/>
              <a:t> </a:t>
            </a:r>
            <a:r>
              <a:rPr lang="pt-BR" sz="3100" dirty="0" err="1"/>
              <a:t>Ig</a:t>
            </a:r>
            <a:r>
              <a:rPr lang="pt-BR" sz="3100" dirty="0"/>
              <a:t> IV, </a:t>
            </a:r>
            <a:r>
              <a:rPr lang="pt-BR" sz="3100" dirty="0" err="1"/>
              <a:t>keeping</a:t>
            </a:r>
            <a:r>
              <a:rPr lang="pt-BR" sz="3100" dirty="0"/>
              <a:t> </a:t>
            </a:r>
            <a:r>
              <a:rPr lang="pt-BR" sz="3100" dirty="0" err="1"/>
              <a:t>tetraparesis</a:t>
            </a:r>
            <a:r>
              <a:rPr lang="pt-BR" sz="3100" dirty="0"/>
              <a:t> </a:t>
            </a:r>
            <a:r>
              <a:rPr lang="pt-BR" sz="3100" dirty="0" err="1"/>
              <a:t>improving</a:t>
            </a:r>
            <a:r>
              <a:rPr lang="pt-BR" sz="3100" dirty="0"/>
              <a:t> (</a:t>
            </a:r>
            <a:r>
              <a:rPr lang="pt-BR" sz="3100" dirty="0">
                <a:solidFill>
                  <a:srgbClr val="FF0000"/>
                </a:solidFill>
              </a:rPr>
              <a:t>AIDP</a:t>
            </a:r>
            <a:r>
              <a:rPr lang="pt-BR" sz="3100" dirty="0"/>
              <a:t>)</a:t>
            </a:r>
            <a:endParaRPr lang="pt-BR" dirty="0"/>
          </a:p>
        </p:txBody>
      </p:sp>
      <p:pic>
        <p:nvPicPr>
          <p:cNvPr id="5" name="Imagem 4">
            <a:extLst>
              <a:ext uri="{FF2B5EF4-FFF2-40B4-BE49-F238E27FC236}">
                <a16:creationId xmlns:a16="http://schemas.microsoft.com/office/drawing/2014/main" id="{EC45E0E7-8BBE-A592-2BAA-18CBFC5C5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95" y="1841691"/>
            <a:ext cx="5523903" cy="3468541"/>
          </a:xfrm>
          <a:prstGeom prst="rect">
            <a:avLst/>
          </a:prstGeom>
          <a:ln w="19050">
            <a:solidFill>
              <a:srgbClr val="0000CC"/>
            </a:solidFill>
          </a:ln>
        </p:spPr>
      </p:pic>
      <p:pic>
        <p:nvPicPr>
          <p:cNvPr id="7" name="Imagem 6">
            <a:extLst>
              <a:ext uri="{FF2B5EF4-FFF2-40B4-BE49-F238E27FC236}">
                <a16:creationId xmlns:a16="http://schemas.microsoft.com/office/drawing/2014/main" id="{F86BDB33-307A-23D0-8972-61BCE0E5E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953" y="1841690"/>
            <a:ext cx="5094950" cy="3468541"/>
          </a:xfrm>
          <a:prstGeom prst="rect">
            <a:avLst/>
          </a:prstGeom>
          <a:ln w="19050">
            <a:solidFill>
              <a:srgbClr val="0000CC"/>
            </a:solidFill>
          </a:ln>
        </p:spPr>
        <p:style>
          <a:lnRef idx="2">
            <a:schemeClr val="accent1"/>
          </a:lnRef>
          <a:fillRef idx="1">
            <a:schemeClr val="lt1"/>
          </a:fillRef>
          <a:effectRef idx="0">
            <a:schemeClr val="accent1"/>
          </a:effectRef>
          <a:fontRef idx="minor">
            <a:schemeClr val="dk1"/>
          </a:fontRef>
        </p:style>
      </p:pic>
      <p:sp>
        <p:nvSpPr>
          <p:cNvPr id="2" name="CaixaDeTexto 1">
            <a:extLst>
              <a:ext uri="{FF2B5EF4-FFF2-40B4-BE49-F238E27FC236}">
                <a16:creationId xmlns:a16="http://schemas.microsoft.com/office/drawing/2014/main" id="{6A4CE504-12D2-2FFB-864C-FFA6E20DE051}"/>
              </a:ext>
            </a:extLst>
          </p:cNvPr>
          <p:cNvSpPr txBox="1"/>
          <p:nvPr/>
        </p:nvSpPr>
        <p:spPr>
          <a:xfrm>
            <a:off x="542160" y="5692066"/>
            <a:ext cx="5523903" cy="923330"/>
          </a:xfrm>
          <a:prstGeom prst="rect">
            <a:avLst/>
          </a:prstGeom>
          <a:ln>
            <a:solidFill>
              <a:srgbClr val="0000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a:t>H-</a:t>
            </a:r>
            <a:r>
              <a:rPr lang="pt-BR" dirty="0" err="1"/>
              <a:t>wave</a:t>
            </a:r>
            <a:r>
              <a:rPr lang="pt-BR" dirty="0"/>
              <a:t> </a:t>
            </a:r>
            <a:r>
              <a:rPr lang="pt-BR" dirty="0" err="1"/>
              <a:t>with</a:t>
            </a:r>
            <a:r>
              <a:rPr lang="pt-BR" dirty="0"/>
              <a:t> </a:t>
            </a:r>
            <a:r>
              <a:rPr lang="pt-BR" dirty="0" err="1"/>
              <a:t>very</a:t>
            </a:r>
            <a:r>
              <a:rPr lang="pt-BR" dirty="0"/>
              <a:t> </a:t>
            </a:r>
            <a:r>
              <a:rPr lang="pt-BR" dirty="0" err="1"/>
              <a:t>low</a:t>
            </a:r>
            <a:r>
              <a:rPr lang="pt-BR" dirty="0"/>
              <a:t> amplitude in </a:t>
            </a:r>
            <a:r>
              <a:rPr lang="pt-BR" dirty="0" err="1"/>
              <a:t>all</a:t>
            </a:r>
            <a:r>
              <a:rPr lang="pt-BR" dirty="0"/>
              <a:t> </a:t>
            </a:r>
            <a:r>
              <a:rPr lang="pt-BR" dirty="0" err="1"/>
              <a:t>stimuli</a:t>
            </a:r>
            <a:r>
              <a:rPr lang="pt-BR" dirty="0"/>
              <a:t> series </a:t>
            </a:r>
            <a:r>
              <a:rPr lang="pt-BR" dirty="0">
                <a:solidFill>
                  <a:srgbClr val="FF0000"/>
                </a:solidFill>
              </a:rPr>
              <a:t>(F-</a:t>
            </a:r>
            <a:r>
              <a:rPr lang="pt-BR" dirty="0" err="1">
                <a:solidFill>
                  <a:srgbClr val="FF0000"/>
                </a:solidFill>
              </a:rPr>
              <a:t>wave</a:t>
            </a:r>
            <a:r>
              <a:rPr lang="pt-BR" dirty="0">
                <a:solidFill>
                  <a:srgbClr val="FF0000"/>
                </a:solidFill>
              </a:rPr>
              <a:t>?)</a:t>
            </a:r>
            <a:r>
              <a:rPr lang="pt-BR" dirty="0"/>
              <a:t>:  </a:t>
            </a:r>
            <a:r>
              <a:rPr lang="pt-BR" b="1" dirty="0"/>
              <a:t>Proximal </a:t>
            </a:r>
            <a:r>
              <a:rPr lang="pt-BR" b="1" dirty="0" err="1"/>
              <a:t>Conduction</a:t>
            </a:r>
            <a:r>
              <a:rPr lang="pt-BR" b="1" dirty="0"/>
              <a:t> Block: </a:t>
            </a:r>
            <a:r>
              <a:rPr lang="pt-BR" dirty="0" err="1"/>
              <a:t>sensory</a:t>
            </a:r>
            <a:r>
              <a:rPr lang="pt-BR" dirty="0"/>
              <a:t> </a:t>
            </a:r>
            <a:r>
              <a:rPr lang="pt-BR" dirty="0" err="1"/>
              <a:t>or</a:t>
            </a:r>
            <a:r>
              <a:rPr lang="pt-BR" dirty="0"/>
              <a:t> motor, </a:t>
            </a:r>
            <a:r>
              <a:rPr lang="pt-BR" dirty="0" err="1"/>
              <a:t>or</a:t>
            </a:r>
            <a:r>
              <a:rPr lang="pt-BR" dirty="0"/>
              <a:t> </a:t>
            </a:r>
            <a:r>
              <a:rPr lang="pt-BR" dirty="0" err="1"/>
              <a:t>both</a:t>
            </a:r>
            <a:endParaRPr lang="pt-BR" b="1" dirty="0"/>
          </a:p>
        </p:txBody>
      </p:sp>
      <p:sp>
        <p:nvSpPr>
          <p:cNvPr id="4" name="CaixaDeTexto 3">
            <a:extLst>
              <a:ext uri="{FF2B5EF4-FFF2-40B4-BE49-F238E27FC236}">
                <a16:creationId xmlns:a16="http://schemas.microsoft.com/office/drawing/2014/main" id="{702D0D29-9233-4917-52EF-701415A73FCD}"/>
              </a:ext>
            </a:extLst>
          </p:cNvPr>
          <p:cNvSpPr txBox="1"/>
          <p:nvPr/>
        </p:nvSpPr>
        <p:spPr>
          <a:xfrm>
            <a:off x="6539793" y="5830565"/>
            <a:ext cx="5110047"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b="1" dirty="0" err="1"/>
              <a:t>Conduction</a:t>
            </a:r>
            <a:r>
              <a:rPr lang="pt-BR" b="1" dirty="0"/>
              <a:t> Block </a:t>
            </a:r>
            <a:r>
              <a:rPr lang="pt-BR" dirty="0" err="1"/>
              <a:t>seeing</a:t>
            </a:r>
            <a:r>
              <a:rPr lang="pt-BR" dirty="0"/>
              <a:t> </a:t>
            </a:r>
            <a:r>
              <a:rPr lang="pt-BR" dirty="0" err="1"/>
              <a:t>by</a:t>
            </a:r>
            <a:r>
              <a:rPr lang="pt-BR" dirty="0"/>
              <a:t> </a:t>
            </a:r>
            <a:r>
              <a:rPr lang="pt-BR" dirty="0" err="1"/>
              <a:t>superposition</a:t>
            </a:r>
            <a:r>
              <a:rPr lang="pt-BR" dirty="0"/>
              <a:t>. </a:t>
            </a:r>
            <a:endParaRPr lang="pt-BR" dirty="0">
              <a:solidFill>
                <a:srgbClr val="FF0000"/>
              </a:solidFill>
            </a:endParaRPr>
          </a:p>
        </p:txBody>
      </p:sp>
    </p:spTree>
    <p:extLst>
      <p:ext uri="{BB962C8B-B14F-4D97-AF65-F5344CB8AC3E}">
        <p14:creationId xmlns:p14="http://schemas.microsoft.com/office/powerpoint/2010/main" val="406309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698A4-C842-ED7A-4394-B23AB4F34190}"/>
              </a:ext>
            </a:extLst>
          </p:cNvPr>
          <p:cNvSpPr>
            <a:spLocks noGrp="1"/>
          </p:cNvSpPr>
          <p:nvPr>
            <p:ph type="title"/>
          </p:nvPr>
        </p:nvSpPr>
        <p:spPr/>
        <p:txBody>
          <a:bodyPr/>
          <a:lstStyle/>
          <a:p>
            <a:r>
              <a:rPr lang="pt-BR" dirty="0"/>
              <a:t>Late Responses – </a:t>
            </a:r>
            <a:r>
              <a:rPr lang="pt-BR" dirty="0" err="1"/>
              <a:t>aquisition</a:t>
            </a:r>
            <a:r>
              <a:rPr lang="pt-BR" dirty="0"/>
              <a:t> F &amp; H </a:t>
            </a:r>
            <a:r>
              <a:rPr lang="pt-BR" dirty="0" err="1"/>
              <a:t>summary</a:t>
            </a:r>
            <a:endParaRPr lang="pt-BR" dirty="0"/>
          </a:p>
        </p:txBody>
      </p:sp>
      <p:graphicFrame>
        <p:nvGraphicFramePr>
          <p:cNvPr id="4" name="Tabela 4">
            <a:extLst>
              <a:ext uri="{FF2B5EF4-FFF2-40B4-BE49-F238E27FC236}">
                <a16:creationId xmlns:a16="http://schemas.microsoft.com/office/drawing/2014/main" id="{B30F0685-0E5C-3740-2175-65AAE0774BF9}"/>
              </a:ext>
            </a:extLst>
          </p:cNvPr>
          <p:cNvGraphicFramePr>
            <a:graphicFrameLocks noGrp="1"/>
          </p:cNvGraphicFramePr>
          <p:nvPr>
            <p:ph idx="1"/>
            <p:extLst>
              <p:ext uri="{D42A27DB-BD31-4B8C-83A1-F6EECF244321}">
                <p14:modId xmlns:p14="http://schemas.microsoft.com/office/powerpoint/2010/main" val="2918837987"/>
              </p:ext>
            </p:extLst>
          </p:nvPr>
        </p:nvGraphicFramePr>
        <p:xfrm>
          <a:off x="924147" y="1690689"/>
          <a:ext cx="10194850" cy="4332547"/>
        </p:xfrm>
        <a:graphic>
          <a:graphicData uri="http://schemas.openxmlformats.org/drawingml/2006/table">
            <a:tbl>
              <a:tblPr firstRow="1" bandRow="1">
                <a:tableStyleId>{5C22544A-7EE6-4342-B048-85BDC9FD1C3A}</a:tableStyleId>
              </a:tblPr>
              <a:tblGrid>
                <a:gridCol w="5505529">
                  <a:extLst>
                    <a:ext uri="{9D8B030D-6E8A-4147-A177-3AD203B41FA5}">
                      <a16:colId xmlns:a16="http://schemas.microsoft.com/office/drawing/2014/main" val="1031943711"/>
                    </a:ext>
                  </a:extLst>
                </a:gridCol>
                <a:gridCol w="4689321">
                  <a:extLst>
                    <a:ext uri="{9D8B030D-6E8A-4147-A177-3AD203B41FA5}">
                      <a16:colId xmlns:a16="http://schemas.microsoft.com/office/drawing/2014/main" val="4168512757"/>
                    </a:ext>
                  </a:extLst>
                </a:gridCol>
              </a:tblGrid>
              <a:tr h="605101">
                <a:tc>
                  <a:txBody>
                    <a:bodyPr/>
                    <a:lstStyle/>
                    <a:p>
                      <a:r>
                        <a:rPr lang="pt-BR" sz="2400" dirty="0"/>
                        <a:t>F-wave</a:t>
                      </a:r>
                    </a:p>
                  </a:txBody>
                  <a:tcPr/>
                </a:tc>
                <a:tc>
                  <a:txBody>
                    <a:bodyPr/>
                    <a:lstStyle/>
                    <a:p>
                      <a:r>
                        <a:rPr lang="pt-BR" sz="2400" dirty="0"/>
                        <a:t>H-reflex</a:t>
                      </a:r>
                    </a:p>
                  </a:txBody>
                  <a:tcPr/>
                </a:tc>
                <a:extLst>
                  <a:ext uri="{0D108BD9-81ED-4DB2-BD59-A6C34878D82A}">
                    <a16:rowId xmlns:a16="http://schemas.microsoft.com/office/drawing/2014/main" val="3420777678"/>
                  </a:ext>
                </a:extLst>
              </a:tr>
              <a:tr h="605101">
                <a:tc>
                  <a:txBody>
                    <a:bodyPr/>
                    <a:lstStyle/>
                    <a:p>
                      <a:r>
                        <a:rPr lang="pt-BR" sz="2400" dirty="0"/>
                        <a:t>AFFERENT                       Motor</a:t>
                      </a:r>
                    </a:p>
                  </a:txBody>
                  <a:tcPr/>
                </a:tc>
                <a:tc>
                  <a:txBody>
                    <a:bodyPr/>
                    <a:lstStyle/>
                    <a:p>
                      <a:r>
                        <a:rPr lang="pt-BR" sz="2400" dirty="0" err="1">
                          <a:solidFill>
                            <a:srgbClr val="FF0000"/>
                          </a:solidFill>
                        </a:rPr>
                        <a:t>Sensory</a:t>
                      </a:r>
                      <a:r>
                        <a:rPr lang="pt-BR" sz="2400" dirty="0">
                          <a:solidFill>
                            <a:srgbClr val="FF0000"/>
                          </a:solidFill>
                        </a:rPr>
                        <a:t> (Ia </a:t>
                      </a:r>
                      <a:r>
                        <a:rPr lang="pt-BR" sz="2400" dirty="0" err="1">
                          <a:solidFill>
                            <a:srgbClr val="FF0000"/>
                          </a:solidFill>
                        </a:rPr>
                        <a:t>muscle</a:t>
                      </a:r>
                      <a:r>
                        <a:rPr lang="pt-BR" sz="2400" dirty="0">
                          <a:solidFill>
                            <a:srgbClr val="FF0000"/>
                          </a:solidFill>
                        </a:rPr>
                        <a:t> </a:t>
                      </a:r>
                      <a:r>
                        <a:rPr lang="pt-BR" sz="2400" dirty="0" err="1">
                          <a:solidFill>
                            <a:srgbClr val="FF0000"/>
                          </a:solidFill>
                        </a:rPr>
                        <a:t>spindle</a:t>
                      </a:r>
                      <a:r>
                        <a:rPr lang="pt-BR" sz="2400" dirty="0">
                          <a:solidFill>
                            <a:srgbClr val="FF0000"/>
                          </a:solidFill>
                        </a:rPr>
                        <a:t>)</a:t>
                      </a:r>
                    </a:p>
                  </a:txBody>
                  <a:tcPr/>
                </a:tc>
                <a:extLst>
                  <a:ext uri="{0D108BD9-81ED-4DB2-BD59-A6C34878D82A}">
                    <a16:rowId xmlns:a16="http://schemas.microsoft.com/office/drawing/2014/main" val="3649602933"/>
                  </a:ext>
                </a:extLst>
              </a:tr>
              <a:tr h="605101">
                <a:tc>
                  <a:txBody>
                    <a:bodyPr/>
                    <a:lstStyle/>
                    <a:p>
                      <a:r>
                        <a:rPr lang="pt-BR" sz="2400" dirty="0"/>
                        <a:t>EFFERENT                       Motor</a:t>
                      </a:r>
                    </a:p>
                  </a:txBody>
                  <a:tcPr/>
                </a:tc>
                <a:tc>
                  <a:txBody>
                    <a:bodyPr/>
                    <a:lstStyle/>
                    <a:p>
                      <a:r>
                        <a:rPr lang="pt-BR" sz="2400" dirty="0"/>
                        <a:t>Motor </a:t>
                      </a:r>
                    </a:p>
                  </a:txBody>
                  <a:tcPr/>
                </a:tc>
                <a:extLst>
                  <a:ext uri="{0D108BD9-81ED-4DB2-BD59-A6C34878D82A}">
                    <a16:rowId xmlns:a16="http://schemas.microsoft.com/office/drawing/2014/main" val="1950540958"/>
                  </a:ext>
                </a:extLst>
              </a:tr>
              <a:tr h="605101">
                <a:tc>
                  <a:txBody>
                    <a:bodyPr/>
                    <a:lstStyle/>
                    <a:p>
                      <a:r>
                        <a:rPr lang="pt-BR" sz="2400" dirty="0"/>
                        <a:t>SYNAPSE                        </a:t>
                      </a:r>
                      <a:r>
                        <a:rPr lang="pt-BR" sz="2400" dirty="0" err="1"/>
                        <a:t>mediate</a:t>
                      </a:r>
                      <a:r>
                        <a:rPr lang="pt-BR" sz="2400" dirty="0"/>
                        <a:t> </a:t>
                      </a:r>
                      <a:r>
                        <a:rPr lang="pt-BR" sz="2400" dirty="0" err="1"/>
                        <a:t>by</a:t>
                      </a:r>
                      <a:r>
                        <a:rPr lang="pt-BR" sz="2400" dirty="0"/>
                        <a:t> </a:t>
                      </a:r>
                      <a:r>
                        <a:rPr lang="pt-BR" sz="2400" b="1" dirty="0" err="1"/>
                        <a:t>RCs</a:t>
                      </a:r>
                      <a:endParaRPr lang="pt-BR" sz="2400" b="1" dirty="0"/>
                    </a:p>
                  </a:txBody>
                  <a:tcPr/>
                </a:tc>
                <a:tc>
                  <a:txBody>
                    <a:bodyPr/>
                    <a:lstStyle/>
                    <a:p>
                      <a:r>
                        <a:rPr lang="pt-BR" sz="2400" dirty="0"/>
                        <a:t>Yes (</a:t>
                      </a:r>
                      <a:r>
                        <a:rPr lang="pt-BR" sz="2400" dirty="0" err="1">
                          <a:solidFill>
                            <a:srgbClr val="FF0000"/>
                          </a:solidFill>
                        </a:rPr>
                        <a:t>monosynaptic</a:t>
                      </a:r>
                      <a:r>
                        <a:rPr lang="pt-BR" sz="2400" dirty="0"/>
                        <a:t>)</a:t>
                      </a:r>
                    </a:p>
                  </a:txBody>
                  <a:tcPr/>
                </a:tc>
                <a:extLst>
                  <a:ext uri="{0D108BD9-81ED-4DB2-BD59-A6C34878D82A}">
                    <a16:rowId xmlns:a16="http://schemas.microsoft.com/office/drawing/2014/main" val="2156582329"/>
                  </a:ext>
                </a:extLst>
              </a:tr>
              <a:tr h="1089183">
                <a:tc>
                  <a:txBody>
                    <a:bodyPr/>
                    <a:lstStyle/>
                    <a:p>
                      <a:r>
                        <a:rPr lang="pt-BR" sz="2400" dirty="0"/>
                        <a:t>NERVES STUDIED          </a:t>
                      </a:r>
                      <a:r>
                        <a:rPr lang="pt-BR" sz="2400" dirty="0" err="1"/>
                        <a:t>All</a:t>
                      </a:r>
                      <a:endParaRPr lang="pt-BR" sz="2400" dirty="0"/>
                    </a:p>
                  </a:txBody>
                  <a:tcPr/>
                </a:tc>
                <a:tc>
                  <a:txBody>
                    <a:bodyPr/>
                    <a:lstStyle/>
                    <a:p>
                      <a:r>
                        <a:rPr lang="pt-BR" sz="2400" dirty="0"/>
                        <a:t> Tibial-</a:t>
                      </a:r>
                      <a:r>
                        <a:rPr lang="pt-BR" sz="2400" dirty="0" err="1"/>
                        <a:t>soleus</a:t>
                      </a:r>
                      <a:r>
                        <a:rPr lang="pt-BR" sz="2400" dirty="0"/>
                        <a:t> (</a:t>
                      </a:r>
                      <a:r>
                        <a:rPr lang="pt-BR" sz="2400" dirty="0" err="1"/>
                        <a:t>median</a:t>
                      </a:r>
                      <a:r>
                        <a:rPr lang="pt-BR" sz="2400" dirty="0"/>
                        <a:t>-FCR, femoral-</a:t>
                      </a:r>
                      <a:r>
                        <a:rPr lang="pt-BR" sz="2400" dirty="0" err="1"/>
                        <a:t>quads</a:t>
                      </a:r>
                      <a:r>
                        <a:rPr lang="pt-BR" sz="2400" dirty="0"/>
                        <a:t>)</a:t>
                      </a:r>
                    </a:p>
                  </a:txBody>
                  <a:tcPr/>
                </a:tc>
                <a:extLst>
                  <a:ext uri="{0D108BD9-81ED-4DB2-BD59-A6C34878D82A}">
                    <a16:rowId xmlns:a16="http://schemas.microsoft.com/office/drawing/2014/main" val="1082768347"/>
                  </a:ext>
                </a:extLst>
              </a:tr>
              <a:tr h="605101">
                <a:tc>
                  <a:txBody>
                    <a:bodyPr/>
                    <a:lstStyle/>
                    <a:p>
                      <a:r>
                        <a:rPr lang="pt-BR" sz="2400" dirty="0"/>
                        <a:t>STIMULATION             </a:t>
                      </a:r>
                      <a:r>
                        <a:rPr lang="pt-BR" sz="2400" dirty="0" err="1"/>
                        <a:t>Supramaximal</a:t>
                      </a:r>
                      <a:endParaRPr lang="pt-BR" sz="2400" dirty="0"/>
                    </a:p>
                  </a:txBody>
                  <a:tcPr/>
                </a:tc>
                <a:tc>
                  <a:txBody>
                    <a:bodyPr/>
                    <a:lstStyle/>
                    <a:p>
                      <a:r>
                        <a:rPr lang="pt-BR" sz="2400" dirty="0" err="1">
                          <a:solidFill>
                            <a:srgbClr val="FF0000"/>
                          </a:solidFill>
                        </a:rPr>
                        <a:t>Submaximal</a:t>
                      </a:r>
                      <a:r>
                        <a:rPr lang="pt-BR" sz="2400" dirty="0"/>
                        <a:t>, </a:t>
                      </a:r>
                      <a:r>
                        <a:rPr lang="pt-BR" sz="2400" b="1" dirty="0" err="1"/>
                        <a:t>long</a:t>
                      </a:r>
                      <a:r>
                        <a:rPr lang="pt-BR" sz="2400" b="1" dirty="0"/>
                        <a:t> </a:t>
                      </a:r>
                      <a:r>
                        <a:rPr lang="pt-BR" sz="2400" b="1" dirty="0" err="1"/>
                        <a:t>duration</a:t>
                      </a:r>
                      <a:r>
                        <a:rPr lang="pt-BR" sz="2400" b="1" dirty="0"/>
                        <a:t> pulse (1 ms)</a:t>
                      </a:r>
                    </a:p>
                  </a:txBody>
                  <a:tcPr/>
                </a:tc>
                <a:extLst>
                  <a:ext uri="{0D108BD9-81ED-4DB2-BD59-A6C34878D82A}">
                    <a16:rowId xmlns:a16="http://schemas.microsoft.com/office/drawing/2014/main" val="1652593623"/>
                  </a:ext>
                </a:extLst>
              </a:tr>
            </a:tbl>
          </a:graphicData>
        </a:graphic>
      </p:graphicFrame>
    </p:spTree>
    <p:extLst>
      <p:ext uri="{BB962C8B-B14F-4D97-AF65-F5344CB8AC3E}">
        <p14:creationId xmlns:p14="http://schemas.microsoft.com/office/powerpoint/2010/main" val="428379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074F33D8-BC29-C13D-7491-21A7EE81AE17}"/>
              </a:ext>
            </a:extLst>
          </p:cNvPr>
          <p:cNvSpPr>
            <a:spLocks noGrp="1"/>
          </p:cNvSpPr>
          <p:nvPr>
            <p:ph type="title"/>
          </p:nvPr>
        </p:nvSpPr>
        <p:spPr>
          <a:xfrm>
            <a:off x="1637251" y="2216805"/>
            <a:ext cx="8672818" cy="1918967"/>
          </a:xfrm>
        </p:spPr>
        <p:txBody>
          <a:bodyPr>
            <a:normAutofit/>
          </a:bodyPr>
          <a:lstStyle/>
          <a:p>
            <a:pPr algn="ctr"/>
            <a:r>
              <a:rPr lang="pt-BR" altLang="pt-BR" sz="5400" dirty="0" err="1">
                <a:latin typeface="Arial" panose="020B0604020202020204" pitchFamily="34" charset="0"/>
                <a:cs typeface="Arial" panose="020B0604020202020204" pitchFamily="34" charset="0"/>
              </a:rPr>
              <a:t>Pathological</a:t>
            </a:r>
            <a:r>
              <a:rPr lang="pt-BR" altLang="pt-BR" sz="5400" dirty="0">
                <a:latin typeface="Arial" panose="020B0604020202020204" pitchFamily="34" charset="0"/>
                <a:cs typeface="Arial" panose="020B0604020202020204" pitchFamily="34" charset="0"/>
              </a:rPr>
              <a:t> </a:t>
            </a:r>
            <a:r>
              <a:rPr lang="pt-BR" altLang="pt-BR" sz="5400" dirty="0" err="1">
                <a:latin typeface="Arial" panose="020B0604020202020204" pitchFamily="34" charset="0"/>
                <a:cs typeface="Arial" panose="020B0604020202020204" pitchFamily="34" charset="0"/>
              </a:rPr>
              <a:t>findings</a:t>
            </a:r>
            <a:r>
              <a:rPr lang="pt-BR" altLang="pt-BR" sz="5400" dirty="0">
                <a:latin typeface="Arial" panose="020B0604020202020204" pitchFamily="34" charset="0"/>
                <a:cs typeface="Arial" panose="020B0604020202020204" pitchFamily="34" charset="0"/>
              </a:rPr>
              <a:t> </a:t>
            </a:r>
            <a:br>
              <a:rPr lang="pt-BR" altLang="pt-BR" sz="5400" dirty="0">
                <a:latin typeface="Arial" panose="020B0604020202020204" pitchFamily="34" charset="0"/>
                <a:cs typeface="Arial" panose="020B0604020202020204" pitchFamily="34" charset="0"/>
              </a:rPr>
            </a:br>
            <a:r>
              <a:rPr lang="pt-BR" altLang="pt-BR" sz="5400" dirty="0">
                <a:latin typeface="Arial" panose="020B0604020202020204" pitchFamily="34" charset="0"/>
                <a:cs typeface="Arial" panose="020B0604020202020204" pitchFamily="34" charset="0"/>
              </a:rPr>
              <a:t>A </a:t>
            </a:r>
            <a:r>
              <a:rPr lang="pt-BR" altLang="pt-BR" sz="5400" dirty="0" err="1">
                <a:latin typeface="Arial" panose="020B0604020202020204" pitchFamily="34" charset="0"/>
                <a:cs typeface="Arial" panose="020B0604020202020204" pitchFamily="34" charset="0"/>
              </a:rPr>
              <a:t>wave</a:t>
            </a:r>
            <a:r>
              <a:rPr lang="pt-BR" altLang="pt-BR" sz="5400" dirty="0">
                <a:latin typeface="Arial" panose="020B0604020202020204" pitchFamily="34" charset="0"/>
                <a:cs typeface="Arial" panose="020B0604020202020204" pitchFamily="34" charset="0"/>
              </a:rPr>
              <a:t> </a:t>
            </a:r>
            <a:r>
              <a:rPr lang="pt-BR" altLang="pt-BR" sz="5400" dirty="0" err="1">
                <a:latin typeface="Arial" panose="020B0604020202020204" pitchFamily="34" charset="0"/>
                <a:cs typeface="Arial" panose="020B0604020202020204" pitchFamily="34" charset="0"/>
              </a:rPr>
              <a:t>and</a:t>
            </a:r>
            <a:r>
              <a:rPr lang="pt-BR" altLang="pt-BR" sz="5400" dirty="0">
                <a:latin typeface="Arial" panose="020B0604020202020204" pitchFamily="34" charset="0"/>
                <a:cs typeface="Arial" panose="020B0604020202020204" pitchFamily="34" charset="0"/>
              </a:rPr>
              <a:t> Axonal </a:t>
            </a:r>
            <a:r>
              <a:rPr lang="pt-BR" altLang="pt-BR" sz="5400" dirty="0" err="1">
                <a:latin typeface="Arial" panose="020B0604020202020204" pitchFamily="34" charset="0"/>
                <a:cs typeface="Arial" panose="020B0604020202020204" pitchFamily="34" charset="0"/>
              </a:rPr>
              <a:t>Reflex</a:t>
            </a:r>
            <a:endParaRPr lang="pt-BR" altLang="pt-BR" sz="54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413C9D1-686D-A30D-6277-4E0C21D80347}"/>
              </a:ext>
            </a:extLst>
          </p:cNvPr>
          <p:cNvSpPr>
            <a:spLocks noGrp="1"/>
          </p:cNvSpPr>
          <p:nvPr>
            <p:ph type="title"/>
          </p:nvPr>
        </p:nvSpPr>
        <p:spPr>
          <a:xfrm>
            <a:off x="429236" y="227930"/>
            <a:ext cx="4125347" cy="591018"/>
          </a:xfrm>
        </p:spPr>
        <p:txBody>
          <a:bodyPr>
            <a:normAutofit/>
          </a:bodyPr>
          <a:lstStyle/>
          <a:p>
            <a:pPr algn="l" eaLnBrk="1" hangingPunct="1"/>
            <a:r>
              <a:rPr lang="en-GB" altLang="pt-BR" sz="3200" dirty="0">
                <a:latin typeface="Arial" panose="020B0604020202020204" pitchFamily="34" charset="0"/>
                <a:cs typeface="Arial" panose="020B0604020202020204" pitchFamily="34" charset="0"/>
              </a:rPr>
              <a:t>A-wave – features </a:t>
            </a:r>
          </a:p>
        </p:txBody>
      </p:sp>
      <p:sp>
        <p:nvSpPr>
          <p:cNvPr id="38915" name="Rectangle 5">
            <a:extLst>
              <a:ext uri="{FF2B5EF4-FFF2-40B4-BE49-F238E27FC236}">
                <a16:creationId xmlns:a16="http://schemas.microsoft.com/office/drawing/2014/main" id="{FABE0483-1707-DF90-ECEA-54CFA799E4E7}"/>
              </a:ext>
            </a:extLst>
          </p:cNvPr>
          <p:cNvSpPr>
            <a:spLocks noGrp="1"/>
          </p:cNvSpPr>
          <p:nvPr>
            <p:ph type="body" idx="1"/>
          </p:nvPr>
        </p:nvSpPr>
        <p:spPr>
          <a:xfrm>
            <a:off x="612131" y="1011453"/>
            <a:ext cx="10721131" cy="5100589"/>
          </a:xfrm>
        </p:spPr>
        <p:txBody>
          <a:bodyPr>
            <a:noAutofit/>
          </a:bodyPr>
          <a:lstStyle/>
          <a:p>
            <a:r>
              <a:rPr lang="en-GB" altLang="pt-BR" sz="2100" b="1" dirty="0">
                <a:solidFill>
                  <a:srgbClr val="333333"/>
                </a:solidFill>
                <a:latin typeface="Arial" panose="020B0604020202020204" pitchFamily="34" charset="0"/>
                <a:cs typeface="Arial" panose="020B0604020202020204" pitchFamily="34" charset="0"/>
              </a:rPr>
              <a:t>A –wave </a:t>
            </a:r>
            <a:r>
              <a:rPr lang="en-GB" altLang="pt-BR" sz="2100" dirty="0">
                <a:solidFill>
                  <a:srgbClr val="333333"/>
                </a:solidFill>
                <a:latin typeface="Arial" panose="020B0604020202020204" pitchFamily="34" charset="0"/>
                <a:cs typeface="Arial" panose="020B0604020202020204" pitchFamily="34" charset="0"/>
              </a:rPr>
              <a:t>and </a:t>
            </a:r>
            <a:r>
              <a:rPr lang="en-GB" altLang="pt-BR" sz="2100" b="1" dirty="0">
                <a:solidFill>
                  <a:srgbClr val="333333"/>
                </a:solidFill>
                <a:latin typeface="Arial" panose="020B0604020202020204" pitchFamily="34" charset="0"/>
                <a:cs typeface="Arial" panose="020B0604020202020204" pitchFamily="34" charset="0"/>
              </a:rPr>
              <a:t>Axonal motor reflex </a:t>
            </a:r>
            <a:r>
              <a:rPr lang="en-GB" altLang="pt-BR" sz="2100" dirty="0">
                <a:solidFill>
                  <a:srgbClr val="333333"/>
                </a:solidFill>
                <a:latin typeface="Arial" panose="020B0604020202020204" pitchFamily="34" charset="0"/>
                <a:cs typeface="Arial" panose="020B0604020202020204" pitchFamily="34" charset="0"/>
              </a:rPr>
              <a:t>are ephaptic activations of peripheral nerve </a:t>
            </a:r>
            <a:r>
              <a:rPr lang="en-GB" altLang="pt-BR" sz="2100" dirty="0" err="1">
                <a:solidFill>
                  <a:srgbClr val="333333"/>
                </a:solidFill>
                <a:latin typeface="Arial" panose="020B0604020202020204" pitchFamily="34" charset="0"/>
                <a:cs typeface="Arial" panose="020B0604020202020204" pitchFamily="34" charset="0"/>
              </a:rPr>
              <a:t>fibers</a:t>
            </a:r>
            <a:r>
              <a:rPr lang="en-GB" altLang="pt-BR" sz="2100" dirty="0">
                <a:solidFill>
                  <a:srgbClr val="333333"/>
                </a:solidFill>
                <a:latin typeface="Arial" panose="020B0604020202020204" pitchFamily="34" charset="0"/>
                <a:cs typeface="Arial" panose="020B0604020202020204" pitchFamily="34" charset="0"/>
              </a:rPr>
              <a:t> and it is not a true reflex</a:t>
            </a:r>
          </a:p>
          <a:p>
            <a:endParaRPr lang="pt-BR" altLang="pt-BR" sz="2000" b="1" dirty="0">
              <a:solidFill>
                <a:srgbClr val="4D4D4D"/>
              </a:solidFill>
              <a:latin typeface="Arial" panose="020B0604020202020204" pitchFamily="34" charset="0"/>
              <a:cs typeface="Arial" panose="020B0604020202020204" pitchFamily="34" charset="0"/>
            </a:endParaRPr>
          </a:p>
          <a:p>
            <a:r>
              <a:rPr lang="pt-BR" altLang="pt-BR" sz="2100" b="1" dirty="0">
                <a:solidFill>
                  <a:srgbClr val="4D4D4D"/>
                </a:solidFill>
                <a:latin typeface="Arial" panose="020B0604020202020204" pitchFamily="34" charset="0"/>
                <a:cs typeface="Arial" panose="020B0604020202020204" pitchFamily="34" charset="0"/>
              </a:rPr>
              <a:t>A-</a:t>
            </a:r>
            <a:r>
              <a:rPr lang="pt-BR" altLang="pt-BR" sz="2100" b="1" dirty="0" err="1">
                <a:solidFill>
                  <a:srgbClr val="4D4D4D"/>
                </a:solidFill>
                <a:latin typeface="Arial" panose="020B0604020202020204" pitchFamily="34" charset="0"/>
                <a:cs typeface="Arial" panose="020B0604020202020204" pitchFamily="34" charset="0"/>
              </a:rPr>
              <a:t>wave</a:t>
            </a:r>
            <a:r>
              <a:rPr lang="pt-BR" altLang="pt-BR" sz="2100" b="1" dirty="0">
                <a:solidFill>
                  <a:srgbClr val="4D4D4D"/>
                </a:solidFill>
                <a:latin typeface="Arial" panose="020B0604020202020204" pitchFamily="34" charset="0"/>
                <a:cs typeface="Arial" panose="020B0604020202020204" pitchFamily="34" charset="0"/>
              </a:rPr>
              <a:t> are </a:t>
            </a:r>
            <a:r>
              <a:rPr lang="pt-BR" altLang="pt-BR" sz="2100" dirty="0" err="1">
                <a:solidFill>
                  <a:srgbClr val="4D4D4D"/>
                </a:solidFill>
                <a:latin typeface="Arial" panose="020B0604020202020204" pitchFamily="34" charset="0"/>
                <a:cs typeface="Arial" panose="020B0604020202020204" pitchFamily="34" charset="0"/>
              </a:rPr>
              <a:t>stable</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morphology</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potentials</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and</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initial</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latencies</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varying</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less</a:t>
            </a:r>
            <a:r>
              <a:rPr lang="pt-BR" altLang="pt-BR" sz="2100" dirty="0">
                <a:solidFill>
                  <a:srgbClr val="4D4D4D"/>
                </a:solidFill>
                <a:latin typeface="Arial" panose="020B0604020202020204" pitchFamily="34" charset="0"/>
                <a:cs typeface="Arial" panose="020B0604020202020204" pitchFamily="34" charset="0"/>
              </a:rPr>
              <a:t> </a:t>
            </a:r>
            <a:r>
              <a:rPr lang="pt-BR" altLang="pt-BR" sz="2100" dirty="0" err="1">
                <a:solidFill>
                  <a:srgbClr val="4D4D4D"/>
                </a:solidFill>
                <a:latin typeface="Arial" panose="020B0604020202020204" pitchFamily="34" charset="0"/>
                <a:cs typeface="Arial" panose="020B0604020202020204" pitchFamily="34" charset="0"/>
              </a:rPr>
              <a:t>than</a:t>
            </a:r>
            <a:r>
              <a:rPr lang="pt-BR" altLang="pt-BR" sz="2100" dirty="0">
                <a:solidFill>
                  <a:srgbClr val="4D4D4D"/>
                </a:solidFill>
                <a:latin typeface="Arial" panose="020B0604020202020204" pitchFamily="34" charset="0"/>
                <a:cs typeface="Arial" panose="020B0604020202020204" pitchFamily="34" charset="0"/>
              </a:rPr>
              <a:t> 1.5 </a:t>
            </a:r>
            <a:r>
              <a:rPr lang="pt-BR" altLang="pt-BR" sz="2100" dirty="0" err="1">
                <a:solidFill>
                  <a:srgbClr val="4D4D4D"/>
                </a:solidFill>
                <a:latin typeface="Arial" panose="020B0604020202020204" pitchFamily="34" charset="0"/>
                <a:cs typeface="Arial" panose="020B0604020202020204" pitchFamily="34" charset="0"/>
              </a:rPr>
              <a:t>ms</a:t>
            </a:r>
            <a:endParaRPr lang="pt-BR" altLang="pt-BR" sz="2100" dirty="0">
              <a:solidFill>
                <a:srgbClr val="333333"/>
              </a:solidFill>
              <a:latin typeface="Arial" panose="020B0604020202020204" pitchFamily="34" charset="0"/>
              <a:cs typeface="Arial" panose="020B0604020202020204" pitchFamily="34" charset="0"/>
            </a:endParaRPr>
          </a:p>
          <a:p>
            <a:endParaRPr lang="pt-BR" altLang="pt-BR" sz="2100" b="1" dirty="0">
              <a:solidFill>
                <a:srgbClr val="333333"/>
              </a:solidFill>
              <a:latin typeface="Arial" panose="020B0604020202020204" pitchFamily="34" charset="0"/>
              <a:cs typeface="Arial" panose="020B0604020202020204" pitchFamily="34" charset="0"/>
            </a:endParaRPr>
          </a:p>
          <a:p>
            <a:r>
              <a:rPr lang="pt-BR" altLang="pt-BR" sz="2100" b="1" dirty="0">
                <a:solidFill>
                  <a:srgbClr val="333333"/>
                </a:solidFill>
                <a:latin typeface="Arial" panose="020B0604020202020204" pitchFamily="34" charset="0"/>
                <a:cs typeface="Arial" panose="020B0604020202020204" pitchFamily="34" charset="0"/>
              </a:rPr>
              <a:t>A-</a:t>
            </a:r>
            <a:r>
              <a:rPr lang="pt-BR" altLang="pt-BR" sz="2100" b="1" dirty="0" err="1">
                <a:solidFill>
                  <a:srgbClr val="333333"/>
                </a:solidFill>
                <a:latin typeface="Arial" panose="020B0604020202020204" pitchFamily="34" charset="0"/>
                <a:cs typeface="Arial" panose="020B0604020202020204" pitchFamily="34" charset="0"/>
              </a:rPr>
              <a:t>wave</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recording</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can</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be</a:t>
            </a:r>
            <a:r>
              <a:rPr lang="pt-BR" altLang="pt-BR" sz="2100" dirty="0">
                <a:solidFill>
                  <a:srgbClr val="333333"/>
                </a:solidFill>
                <a:latin typeface="Arial" panose="020B0604020202020204" pitchFamily="34" charset="0"/>
                <a:cs typeface="Arial" panose="020B0604020202020204" pitchFamily="34" charset="0"/>
              </a:rPr>
              <a:t> in </a:t>
            </a:r>
            <a:r>
              <a:rPr lang="pt-BR" altLang="pt-BR" sz="2100" dirty="0" err="1">
                <a:solidFill>
                  <a:srgbClr val="333333"/>
                </a:solidFill>
                <a:latin typeface="Arial" panose="020B0604020202020204" pitchFamily="34" charset="0"/>
                <a:cs typeface="Arial" panose="020B0604020202020204" pitchFamily="34" charset="0"/>
              </a:rPr>
              <a:t>between</a:t>
            </a:r>
            <a:r>
              <a:rPr lang="pt-BR" altLang="pt-BR" sz="2100" dirty="0">
                <a:solidFill>
                  <a:srgbClr val="333333"/>
                </a:solidFill>
                <a:latin typeface="Arial" panose="020B0604020202020204" pitchFamily="34" charset="0"/>
                <a:cs typeface="Arial" panose="020B0604020202020204" pitchFamily="34" charset="0"/>
              </a:rPr>
              <a:t> M </a:t>
            </a:r>
            <a:r>
              <a:rPr lang="pt-BR" altLang="pt-BR" sz="2100" dirty="0" err="1">
                <a:solidFill>
                  <a:srgbClr val="333333"/>
                </a:solidFill>
                <a:latin typeface="Arial" panose="020B0604020202020204" pitchFamily="34" charset="0"/>
                <a:cs typeface="Arial" panose="020B0604020202020204" pitchFamily="34" charset="0"/>
              </a:rPr>
              <a:t>and</a:t>
            </a:r>
            <a:r>
              <a:rPr lang="pt-BR" altLang="pt-BR" sz="2100" dirty="0">
                <a:solidFill>
                  <a:srgbClr val="333333"/>
                </a:solidFill>
                <a:latin typeface="Arial" panose="020B0604020202020204" pitchFamily="34" charset="0"/>
                <a:cs typeface="Arial" panose="020B0604020202020204" pitchFamily="34" charset="0"/>
              </a:rPr>
              <a:t> F </a:t>
            </a:r>
            <a:r>
              <a:rPr lang="pt-BR" altLang="pt-BR" sz="2100" dirty="0" err="1">
                <a:solidFill>
                  <a:srgbClr val="333333"/>
                </a:solidFill>
                <a:latin typeface="Arial" panose="020B0604020202020204" pitchFamily="34" charset="0"/>
                <a:cs typeface="Arial" panose="020B0604020202020204" pitchFamily="34" charset="0"/>
              </a:rPr>
              <a:t>waves</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after</a:t>
            </a:r>
            <a:r>
              <a:rPr lang="pt-BR" altLang="pt-BR" sz="2100" dirty="0">
                <a:solidFill>
                  <a:srgbClr val="333333"/>
                </a:solidFill>
                <a:latin typeface="Arial" panose="020B0604020202020204" pitchFamily="34" charset="0"/>
                <a:cs typeface="Arial" panose="020B0604020202020204" pitchFamily="34" charset="0"/>
              </a:rPr>
              <a:t> F </a:t>
            </a:r>
            <a:r>
              <a:rPr lang="pt-BR" altLang="pt-BR" sz="2100" dirty="0" err="1">
                <a:solidFill>
                  <a:srgbClr val="333333"/>
                </a:solidFill>
                <a:latin typeface="Arial" panose="020B0604020202020204" pitchFamily="34" charset="0"/>
                <a:cs typeface="Arial" panose="020B0604020202020204" pitchFamily="34" charset="0"/>
              </a:rPr>
              <a:t>and</a:t>
            </a:r>
            <a:r>
              <a:rPr lang="pt-BR" altLang="pt-BR" sz="2100" dirty="0">
                <a:solidFill>
                  <a:srgbClr val="333333"/>
                </a:solidFill>
                <a:latin typeface="Arial" panose="020B0604020202020204" pitchFamily="34" charset="0"/>
                <a:cs typeface="Arial" panose="020B0604020202020204" pitchFamily="34" charset="0"/>
              </a:rPr>
              <a:t> it </a:t>
            </a:r>
            <a:r>
              <a:rPr lang="pt-BR" altLang="pt-BR" sz="2100" dirty="0" err="1">
                <a:solidFill>
                  <a:srgbClr val="333333"/>
                </a:solidFill>
                <a:latin typeface="Arial" panose="020B0604020202020204" pitchFamily="34" charset="0"/>
                <a:cs typeface="Arial" panose="020B0604020202020204" pitchFamily="34" charset="0"/>
              </a:rPr>
              <a:t>can</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be</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multiple</a:t>
            </a:r>
            <a:endParaRPr lang="en-GB" altLang="pt-BR" sz="2100" baseline="30000" dirty="0">
              <a:solidFill>
                <a:srgbClr val="FF0000"/>
              </a:solidFill>
            </a:endParaRPr>
          </a:p>
          <a:p>
            <a:endParaRPr lang="pt-BR" altLang="pt-BR" sz="2100" dirty="0">
              <a:solidFill>
                <a:srgbClr val="333333"/>
              </a:solidFill>
              <a:latin typeface="Arial" panose="020B0604020202020204" pitchFamily="34" charset="0"/>
              <a:cs typeface="Arial" panose="020B0604020202020204" pitchFamily="34" charset="0"/>
            </a:endParaRPr>
          </a:p>
          <a:p>
            <a:pPr eaLnBrk="1" hangingPunct="1">
              <a:lnSpc>
                <a:spcPct val="90000"/>
              </a:lnSpc>
            </a:pPr>
            <a:r>
              <a:rPr lang="pt-BR" altLang="pt-BR" sz="2100" dirty="0" err="1">
                <a:solidFill>
                  <a:srgbClr val="333333"/>
                </a:solidFill>
                <a:latin typeface="Arial" panose="020B0604020202020204" pitchFamily="34" charset="0"/>
                <a:cs typeface="Arial" panose="020B0604020202020204" pitchFamily="34" charset="0"/>
              </a:rPr>
              <a:t>There</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is</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findings</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associated</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to</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nerve</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fiber</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pathology</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myelin</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or</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axon</a:t>
            </a:r>
            <a:endParaRPr lang="pt-BR" altLang="pt-BR" sz="2100" baseline="30000" dirty="0">
              <a:solidFill>
                <a:srgbClr val="333333"/>
              </a:solidFill>
              <a:latin typeface="Arial" panose="020B0604020202020204" pitchFamily="34" charset="0"/>
              <a:cs typeface="Arial" panose="020B0604020202020204" pitchFamily="34" charset="0"/>
            </a:endParaRPr>
          </a:p>
          <a:p>
            <a:pPr marL="457200" lvl="1" indent="0" algn="r">
              <a:buNone/>
            </a:pPr>
            <a:r>
              <a:rPr lang="pt-BR" altLang="pt-BR" sz="1600" dirty="0">
                <a:solidFill>
                  <a:srgbClr val="4D4D4D"/>
                </a:solidFill>
                <a:latin typeface="Arial" panose="020B0604020202020204" pitchFamily="34" charset="0"/>
                <a:cs typeface="Arial" panose="020B0604020202020204" pitchFamily="34" charset="0"/>
              </a:rPr>
              <a:t>(</a:t>
            </a:r>
            <a:r>
              <a:rPr lang="de-DE" altLang="pt-BR" sz="1600" dirty="0">
                <a:latin typeface="Arial" panose="020B0604020202020204" pitchFamily="34" charset="0"/>
                <a:cs typeface="Arial" panose="020B0604020202020204" pitchFamily="34" charset="0"/>
              </a:rPr>
              <a:t>Bischoff et al. </a:t>
            </a:r>
            <a:r>
              <a:rPr lang="en-US" altLang="pt-BR" sz="1600" dirty="0">
                <a:latin typeface="Arial" panose="020B0604020202020204" pitchFamily="34" charset="0"/>
                <a:cs typeface="Arial" panose="020B0604020202020204" pitchFamily="34" charset="0"/>
              </a:rPr>
              <a:t>1996; Dumitru et al. 2002; Preston &amp; Shapiro 2013) </a:t>
            </a:r>
            <a:endParaRPr lang="pt-BR" altLang="pt-BR" sz="1600" dirty="0">
              <a:solidFill>
                <a:srgbClr val="333333"/>
              </a:solidFill>
              <a:latin typeface="Arial" panose="020B0604020202020204" pitchFamily="34" charset="0"/>
              <a:cs typeface="Arial" panose="020B0604020202020204" pitchFamily="34" charset="0"/>
            </a:endParaRPr>
          </a:p>
          <a:p>
            <a:pPr algn="just" eaLnBrk="1" hangingPunct="1">
              <a:lnSpc>
                <a:spcPct val="90000"/>
              </a:lnSpc>
            </a:pPr>
            <a:endParaRPr lang="pt-BR" altLang="pt-BR" sz="2100" dirty="0">
              <a:solidFill>
                <a:srgbClr val="333333"/>
              </a:solidFill>
              <a:latin typeface="Arial" panose="020B0604020202020204" pitchFamily="34" charset="0"/>
              <a:cs typeface="Arial" panose="020B0604020202020204" pitchFamily="34" charset="0"/>
            </a:endParaRPr>
          </a:p>
          <a:p>
            <a:pPr algn="just" eaLnBrk="1" hangingPunct="1">
              <a:lnSpc>
                <a:spcPct val="90000"/>
              </a:lnSpc>
            </a:pPr>
            <a:r>
              <a:rPr lang="pt-BR" altLang="pt-BR" sz="2100" dirty="0" err="1">
                <a:solidFill>
                  <a:srgbClr val="333333"/>
                </a:solidFill>
                <a:latin typeface="Arial" panose="020B0604020202020204" pitchFamily="34" charset="0"/>
                <a:cs typeface="Arial" panose="020B0604020202020204" pitchFamily="34" charset="0"/>
              </a:rPr>
              <a:t>These</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studies</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and</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reports</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333333"/>
                </a:solidFill>
                <a:latin typeface="Arial" panose="020B0604020202020204" pitchFamily="34" charset="0"/>
                <a:cs typeface="Arial" panose="020B0604020202020204" pitchFamily="34" charset="0"/>
              </a:rPr>
              <a:t>demonstrate</a:t>
            </a:r>
            <a:r>
              <a:rPr lang="pt-BR" altLang="pt-BR" sz="2100" dirty="0">
                <a:solidFill>
                  <a:srgbClr val="333333"/>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clinical</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err="1">
                <a:solidFill>
                  <a:srgbClr val="FF0000"/>
                </a:solidFill>
                <a:latin typeface="Arial" panose="020B0604020202020204" pitchFamily="34" charset="0"/>
                <a:cs typeface="Arial" panose="020B0604020202020204" pitchFamily="34" charset="0"/>
              </a:rPr>
              <a:t>application</a:t>
            </a:r>
            <a:r>
              <a:rPr lang="pt-BR" altLang="pt-BR" sz="2100" dirty="0">
                <a:solidFill>
                  <a:srgbClr val="FF0000"/>
                </a:solidFill>
                <a:latin typeface="Arial" panose="020B0604020202020204" pitchFamily="34" charset="0"/>
                <a:cs typeface="Arial" panose="020B0604020202020204" pitchFamily="34" charset="0"/>
              </a:rPr>
              <a:t> </a:t>
            </a:r>
            <a:r>
              <a:rPr lang="pt-BR" altLang="pt-BR" sz="2100" dirty="0">
                <a:latin typeface="Arial" panose="020B0604020202020204" pitchFamily="34" charset="0"/>
                <a:cs typeface="Arial" panose="020B0604020202020204" pitchFamily="34" charset="0"/>
              </a:rPr>
              <a:t>in </a:t>
            </a:r>
            <a:r>
              <a:rPr lang="pt-BR" sz="2400" dirty="0" err="1"/>
              <a:t>inflammatory</a:t>
            </a:r>
            <a:r>
              <a:rPr lang="pt-BR" sz="2400" dirty="0"/>
              <a:t> </a:t>
            </a:r>
            <a:r>
              <a:rPr lang="pt-BR" sz="2400" dirty="0" err="1"/>
              <a:t>neuropathy</a:t>
            </a:r>
            <a:r>
              <a:rPr lang="pt-BR" sz="2400" dirty="0"/>
              <a:t>                                         </a:t>
            </a:r>
            <a:r>
              <a:rPr lang="pt-BR" altLang="pt-BR" sz="1600" dirty="0">
                <a:latin typeface="Arial" panose="020B0604020202020204" pitchFamily="34" charset="0"/>
                <a:cs typeface="Arial" panose="020B0604020202020204" pitchFamily="34" charset="0"/>
              </a:rPr>
              <a:t>(</a:t>
            </a:r>
            <a:r>
              <a:rPr lang="en-US" altLang="pt-BR" sz="1600" dirty="0" err="1">
                <a:latin typeface="Arial" panose="020B0604020202020204" pitchFamily="34" charset="0"/>
                <a:cs typeface="Arial" panose="020B0604020202020204" pitchFamily="34" charset="0"/>
              </a:rPr>
              <a:t>Kornhuber</a:t>
            </a:r>
            <a:r>
              <a:rPr lang="en-US" altLang="pt-BR" sz="1600" dirty="0">
                <a:latin typeface="Arial" panose="020B0604020202020204" pitchFamily="34" charset="0"/>
                <a:cs typeface="Arial" panose="020B0604020202020204" pitchFamily="34" charset="0"/>
              </a:rPr>
              <a:t> et al. 1999</a:t>
            </a:r>
            <a:r>
              <a:rPr lang="pt-BR" altLang="pt-BR" sz="1600"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Garbino et al. 2011; </a:t>
            </a:r>
            <a:r>
              <a:rPr lang="en-US" sz="1600" dirty="0" err="1">
                <a:solidFill>
                  <a:srgbClr val="212121"/>
                </a:solidFill>
                <a:latin typeface="Arial" panose="020B0604020202020204" pitchFamily="34" charset="0"/>
                <a:ea typeface="Times New Roman" panose="02020603050405020304" pitchFamily="18" charset="0"/>
                <a:cs typeface="Arial" panose="020B0604020202020204" pitchFamily="34" charset="0"/>
              </a:rPr>
              <a:t>Badry</a:t>
            </a:r>
            <a:r>
              <a:rPr lang="en-US" sz="1600" dirty="0">
                <a:solidFill>
                  <a:srgbClr val="212121"/>
                </a:solidFill>
                <a:latin typeface="Arial" panose="020B0604020202020204" pitchFamily="34" charset="0"/>
                <a:ea typeface="Times New Roman" panose="02020603050405020304" pitchFamily="18" charset="0"/>
                <a:cs typeface="Arial" panose="020B0604020202020204" pitchFamily="34" charset="0"/>
              </a:rPr>
              <a:t> </a:t>
            </a:r>
            <a:r>
              <a:rPr lang="pt-BR" sz="1600" dirty="0">
                <a:solidFill>
                  <a:srgbClr val="212121"/>
                </a:solidFill>
                <a:latin typeface="Arial" panose="020B0604020202020204" pitchFamily="34" charset="0"/>
                <a:ea typeface="Times New Roman" panose="02020603050405020304" pitchFamily="18" charset="0"/>
                <a:cs typeface="Arial" panose="020B0604020202020204" pitchFamily="34" charset="0"/>
              </a:rPr>
              <a:t>2019)</a:t>
            </a:r>
          </a:p>
          <a:p>
            <a:pPr lvl="1" algn="just"/>
            <a:endParaRPr lang="pt-BR" altLang="pt-BR" sz="2000" baseline="30000" dirty="0">
              <a:solidFill>
                <a:srgbClr val="333333"/>
              </a:solidFill>
              <a:latin typeface="+mj-lt"/>
              <a:cs typeface="Arial" panose="020B0604020202020204" pitchFamily="34" charset="0"/>
            </a:endParaRPr>
          </a:p>
          <a:p>
            <a:pPr algn="just" eaLnBrk="1" hangingPunct="1">
              <a:lnSpc>
                <a:spcPct val="90000"/>
              </a:lnSpc>
            </a:pPr>
            <a:endParaRPr lang="pt-BR" altLang="pt-BR" sz="2100" dirty="0">
              <a:solidFill>
                <a:srgbClr val="333333"/>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C5463863-9283-4C3A-192E-996731AD1D12}"/>
              </a:ext>
            </a:extLst>
          </p:cNvPr>
          <p:cNvSpPr>
            <a:spLocks noGrp="1"/>
          </p:cNvSpPr>
          <p:nvPr>
            <p:ph type="title"/>
          </p:nvPr>
        </p:nvSpPr>
        <p:spPr>
          <a:xfrm>
            <a:off x="683200" y="487088"/>
            <a:ext cx="5322184" cy="922337"/>
          </a:xfrm>
        </p:spPr>
        <p:txBody>
          <a:bodyPr>
            <a:normAutofit/>
          </a:bodyPr>
          <a:lstStyle/>
          <a:p>
            <a:pPr algn="l" eaLnBrk="1" hangingPunct="1"/>
            <a:r>
              <a:rPr lang="en-GB" altLang="pt-BR" sz="3200" dirty="0">
                <a:latin typeface="Arial" panose="020B0604020202020204" pitchFamily="34" charset="0"/>
                <a:cs typeface="Arial" panose="020B0604020202020204" pitchFamily="34" charset="0"/>
              </a:rPr>
              <a:t>Pathophysiology 1</a:t>
            </a:r>
          </a:p>
        </p:txBody>
      </p:sp>
      <p:sp>
        <p:nvSpPr>
          <p:cNvPr id="40965" name="Text Box 10">
            <a:extLst>
              <a:ext uri="{FF2B5EF4-FFF2-40B4-BE49-F238E27FC236}">
                <a16:creationId xmlns:a16="http://schemas.microsoft.com/office/drawing/2014/main" id="{013DEC99-9DDC-5C1B-1FC3-FD633425C2E3}"/>
              </a:ext>
            </a:extLst>
          </p:cNvPr>
          <p:cNvSpPr txBox="1">
            <a:spLocks noChangeArrowheads="1"/>
          </p:cNvSpPr>
          <p:nvPr/>
        </p:nvSpPr>
        <p:spPr bwMode="auto">
          <a:xfrm>
            <a:off x="7608888" y="4652963"/>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t-BR" altLang="pt-BR" sz="1800">
              <a:latin typeface="Arial" panose="020B0604020202020204" pitchFamily="34" charset="0"/>
            </a:endParaRPr>
          </a:p>
        </p:txBody>
      </p:sp>
      <p:sp>
        <p:nvSpPr>
          <p:cNvPr id="40967" name="Text Box 12">
            <a:extLst>
              <a:ext uri="{FF2B5EF4-FFF2-40B4-BE49-F238E27FC236}">
                <a16:creationId xmlns:a16="http://schemas.microsoft.com/office/drawing/2014/main" id="{10CA147D-649D-9E86-15B7-7B0D88FB93DB}"/>
              </a:ext>
            </a:extLst>
          </p:cNvPr>
          <p:cNvSpPr txBox="1">
            <a:spLocks noChangeArrowheads="1"/>
          </p:cNvSpPr>
          <p:nvPr/>
        </p:nvSpPr>
        <p:spPr bwMode="auto">
          <a:xfrm>
            <a:off x="747515" y="5337929"/>
            <a:ext cx="106969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GB" altLang="pt-BR" sz="2200" b="1" dirty="0">
                <a:solidFill>
                  <a:srgbClr val="333333"/>
                </a:solidFill>
                <a:latin typeface="Arial" panose="020B0604020202020204" pitchFamily="34" charset="0"/>
              </a:rPr>
              <a:t>Multiple A-waves meaning</a:t>
            </a:r>
            <a:r>
              <a:rPr lang="en-GB" altLang="pt-BR" sz="2200" dirty="0">
                <a:solidFill>
                  <a:srgbClr val="333333"/>
                </a:solidFill>
                <a:latin typeface="Arial" panose="020B0604020202020204" pitchFamily="34" charset="0"/>
              </a:rPr>
              <a:t>: multiple sites of focal demyelination or collateral axonal sprouting, or </a:t>
            </a:r>
            <a:r>
              <a:rPr lang="en-GB" altLang="pt-BR" sz="2200" dirty="0">
                <a:solidFill>
                  <a:srgbClr val="FF0000"/>
                </a:solidFill>
                <a:latin typeface="Arial" panose="020B0604020202020204" pitchFamily="34" charset="0"/>
              </a:rPr>
              <a:t>reverberances</a:t>
            </a:r>
            <a:r>
              <a:rPr lang="en-GB" altLang="pt-BR" sz="2200" dirty="0">
                <a:solidFill>
                  <a:srgbClr val="333333"/>
                </a:solidFill>
                <a:latin typeface="Arial" panose="020B0604020202020204" pitchFamily="34" charset="0"/>
              </a:rPr>
              <a:t> at one same </a:t>
            </a:r>
            <a:r>
              <a:rPr lang="en-GB" altLang="pt-BR" sz="2200" dirty="0">
                <a:solidFill>
                  <a:srgbClr val="FF0000"/>
                </a:solidFill>
                <a:latin typeface="Arial" panose="020B0604020202020204" pitchFamily="34" charset="0"/>
              </a:rPr>
              <a:t>pacemaker</a:t>
            </a:r>
            <a:r>
              <a:rPr lang="en-GB" altLang="pt-BR" sz="2200" dirty="0">
                <a:latin typeface="Arial" panose="020B0604020202020204" pitchFamily="34" charset="0"/>
              </a:rPr>
              <a:t>, similar to CRD in EMG</a:t>
            </a:r>
            <a:r>
              <a:rPr lang="en-GB" altLang="pt-BR" sz="2200" dirty="0">
                <a:solidFill>
                  <a:srgbClr val="333333"/>
                </a:solidFill>
                <a:latin typeface="Arial" panose="020B0604020202020204" pitchFamily="34" charset="0"/>
              </a:rPr>
              <a:t> </a:t>
            </a:r>
            <a:endParaRPr lang="en-GB" altLang="pt-BR" sz="2200" dirty="0">
              <a:latin typeface="Arial" panose="020B0604020202020204" pitchFamily="34" charset="0"/>
            </a:endParaRPr>
          </a:p>
        </p:txBody>
      </p:sp>
      <p:pic>
        <p:nvPicPr>
          <p:cNvPr id="3" name="Imagem 2">
            <a:extLst>
              <a:ext uri="{FF2B5EF4-FFF2-40B4-BE49-F238E27FC236}">
                <a16:creationId xmlns:a16="http://schemas.microsoft.com/office/drawing/2014/main" id="{38FDFB88-5F44-8EEE-0BC5-88213DCA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417" y="1636602"/>
            <a:ext cx="5301842" cy="3212234"/>
          </a:xfrm>
          <a:prstGeom prst="rect">
            <a:avLst/>
          </a:prstGeom>
          <a:ln>
            <a:noFill/>
          </a:ln>
        </p:spPr>
      </p:pic>
      <p:sp>
        <p:nvSpPr>
          <p:cNvPr id="4" name="CaixaDeTexto 3">
            <a:extLst>
              <a:ext uri="{FF2B5EF4-FFF2-40B4-BE49-F238E27FC236}">
                <a16:creationId xmlns:a16="http://schemas.microsoft.com/office/drawing/2014/main" id="{3AF653FB-43FD-77F2-A504-0E95FB5B5036}"/>
              </a:ext>
            </a:extLst>
          </p:cNvPr>
          <p:cNvSpPr txBox="1"/>
          <p:nvPr/>
        </p:nvSpPr>
        <p:spPr>
          <a:xfrm>
            <a:off x="6813581" y="4362810"/>
            <a:ext cx="360726" cy="400110"/>
          </a:xfrm>
          <a:prstGeom prst="rect">
            <a:avLst/>
          </a:prstGeom>
          <a:noFill/>
        </p:spPr>
        <p:txBody>
          <a:bodyPr wrap="square" rtlCol="0">
            <a:spAutoFit/>
          </a:bodyPr>
          <a:lstStyle/>
          <a:p>
            <a:r>
              <a:rPr lang="pt-BR" sz="2000" b="1" dirty="0"/>
              <a:t>M</a:t>
            </a:r>
          </a:p>
        </p:txBody>
      </p:sp>
      <p:sp>
        <p:nvSpPr>
          <p:cNvPr id="6" name="CaixaDeTexto 5">
            <a:extLst>
              <a:ext uri="{FF2B5EF4-FFF2-40B4-BE49-F238E27FC236}">
                <a16:creationId xmlns:a16="http://schemas.microsoft.com/office/drawing/2014/main" id="{D9B5C3DE-97AB-9A63-F0D1-97AE2AC5DB9F}"/>
              </a:ext>
            </a:extLst>
          </p:cNvPr>
          <p:cNvSpPr txBox="1"/>
          <p:nvPr/>
        </p:nvSpPr>
        <p:spPr>
          <a:xfrm>
            <a:off x="9172211" y="4358916"/>
            <a:ext cx="360726" cy="369332"/>
          </a:xfrm>
          <a:prstGeom prst="rect">
            <a:avLst/>
          </a:prstGeom>
          <a:noFill/>
        </p:spPr>
        <p:txBody>
          <a:bodyPr wrap="square" rtlCol="0">
            <a:spAutoFit/>
          </a:bodyPr>
          <a:lstStyle/>
          <a:p>
            <a:r>
              <a:rPr lang="pt-BR" b="1" dirty="0"/>
              <a:t>F</a:t>
            </a:r>
          </a:p>
        </p:txBody>
      </p:sp>
      <p:sp>
        <p:nvSpPr>
          <p:cNvPr id="7" name="CaixaDeTexto 6">
            <a:extLst>
              <a:ext uri="{FF2B5EF4-FFF2-40B4-BE49-F238E27FC236}">
                <a16:creationId xmlns:a16="http://schemas.microsoft.com/office/drawing/2014/main" id="{30C91776-37A2-8EA6-C390-355918F493DC}"/>
              </a:ext>
            </a:extLst>
          </p:cNvPr>
          <p:cNvSpPr txBox="1"/>
          <p:nvPr/>
        </p:nvSpPr>
        <p:spPr>
          <a:xfrm>
            <a:off x="8499360" y="4364301"/>
            <a:ext cx="360726" cy="369332"/>
          </a:xfrm>
          <a:prstGeom prst="rect">
            <a:avLst/>
          </a:prstGeom>
          <a:noFill/>
        </p:spPr>
        <p:txBody>
          <a:bodyPr wrap="square" rtlCol="0">
            <a:spAutoFit/>
          </a:bodyPr>
          <a:lstStyle/>
          <a:p>
            <a:r>
              <a:rPr lang="pt-BR" b="1" dirty="0"/>
              <a:t>A</a:t>
            </a:r>
          </a:p>
        </p:txBody>
      </p:sp>
      <p:sp>
        <p:nvSpPr>
          <p:cNvPr id="9" name="CaixaDeTexto 8">
            <a:extLst>
              <a:ext uri="{FF2B5EF4-FFF2-40B4-BE49-F238E27FC236}">
                <a16:creationId xmlns:a16="http://schemas.microsoft.com/office/drawing/2014/main" id="{C9E2A941-8565-187C-2033-A4BFAA1851A7}"/>
              </a:ext>
            </a:extLst>
          </p:cNvPr>
          <p:cNvSpPr txBox="1"/>
          <p:nvPr/>
        </p:nvSpPr>
        <p:spPr>
          <a:xfrm>
            <a:off x="9719570" y="4369454"/>
            <a:ext cx="267031" cy="369332"/>
          </a:xfrm>
          <a:prstGeom prst="rect">
            <a:avLst/>
          </a:prstGeom>
          <a:noFill/>
        </p:spPr>
        <p:txBody>
          <a:bodyPr wrap="square" rtlCol="0">
            <a:spAutoFit/>
          </a:bodyPr>
          <a:lstStyle/>
          <a:p>
            <a:r>
              <a:rPr lang="pt-BR" b="1" dirty="0"/>
              <a:t>A</a:t>
            </a:r>
          </a:p>
        </p:txBody>
      </p:sp>
      <p:pic>
        <p:nvPicPr>
          <p:cNvPr id="10" name="Picture 7" descr="AWAVE2">
            <a:extLst>
              <a:ext uri="{FF2B5EF4-FFF2-40B4-BE49-F238E27FC236}">
                <a16:creationId xmlns:a16="http://schemas.microsoft.com/office/drawing/2014/main" id="{EC083828-1908-2E43-1286-3BCFE406F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43" y="1636603"/>
            <a:ext cx="5051803" cy="3212233"/>
          </a:xfrm>
          <a:prstGeom prst="rect">
            <a:avLst/>
          </a:prstGeom>
          <a:ln w="19050">
            <a:headEnd/>
            <a:tailEnd/>
          </a:ln>
        </p:spPr>
        <p:style>
          <a:lnRef idx="2">
            <a:schemeClr val="dk1"/>
          </a:lnRef>
          <a:fillRef idx="1">
            <a:schemeClr val="lt1"/>
          </a:fillRef>
          <a:effectRef idx="0">
            <a:schemeClr val="dk1"/>
          </a:effectRef>
          <a:fontRef idx="minor">
            <a:schemeClr val="dk1"/>
          </a:fontRef>
        </p:style>
      </p:pic>
      <p:sp>
        <p:nvSpPr>
          <p:cNvPr id="12" name="Text Box 16">
            <a:extLst>
              <a:ext uri="{FF2B5EF4-FFF2-40B4-BE49-F238E27FC236}">
                <a16:creationId xmlns:a16="http://schemas.microsoft.com/office/drawing/2014/main" id="{17417B81-842D-2EE5-8562-AF094F9F52F5}"/>
              </a:ext>
            </a:extLst>
          </p:cNvPr>
          <p:cNvSpPr txBox="1">
            <a:spLocks noChangeArrowheads="1"/>
          </p:cNvSpPr>
          <p:nvPr/>
        </p:nvSpPr>
        <p:spPr bwMode="auto">
          <a:xfrm>
            <a:off x="2051457" y="1708966"/>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pt-BR" sz="2800" dirty="0">
                <a:solidFill>
                  <a:srgbClr val="FF3300"/>
                </a:solidFill>
                <a:cs typeface="Arial" panose="020B0604020202020204" pitchFamily="34" charset="0"/>
              </a:rPr>
              <a:t>↓</a:t>
            </a:r>
          </a:p>
        </p:txBody>
      </p:sp>
      <p:sp>
        <p:nvSpPr>
          <p:cNvPr id="13" name="Text Box 16">
            <a:extLst>
              <a:ext uri="{FF2B5EF4-FFF2-40B4-BE49-F238E27FC236}">
                <a16:creationId xmlns:a16="http://schemas.microsoft.com/office/drawing/2014/main" id="{24F2755B-AC34-D3B2-1311-4BAAB1D63B52}"/>
              </a:ext>
            </a:extLst>
          </p:cNvPr>
          <p:cNvSpPr txBox="1">
            <a:spLocks noChangeArrowheads="1"/>
          </p:cNvSpPr>
          <p:nvPr/>
        </p:nvSpPr>
        <p:spPr bwMode="auto">
          <a:xfrm>
            <a:off x="2715046" y="1653382"/>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pt-BR" sz="2800" dirty="0">
                <a:solidFill>
                  <a:srgbClr val="FF3300"/>
                </a:solidFill>
                <a:cs typeface="Arial" panose="020B0604020202020204" pitchFamily="34" charset="0"/>
              </a:rPr>
              <a:t>↓</a:t>
            </a:r>
          </a:p>
        </p:txBody>
      </p:sp>
      <p:sp>
        <p:nvSpPr>
          <p:cNvPr id="14" name="Text Box 16">
            <a:extLst>
              <a:ext uri="{FF2B5EF4-FFF2-40B4-BE49-F238E27FC236}">
                <a16:creationId xmlns:a16="http://schemas.microsoft.com/office/drawing/2014/main" id="{16179C8C-2DD8-3899-9BD1-C8580805751D}"/>
              </a:ext>
            </a:extLst>
          </p:cNvPr>
          <p:cNvSpPr txBox="1">
            <a:spLocks noChangeArrowheads="1"/>
          </p:cNvSpPr>
          <p:nvPr/>
        </p:nvSpPr>
        <p:spPr bwMode="auto">
          <a:xfrm>
            <a:off x="1746643" y="1803950"/>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pt-BR" sz="2800" dirty="0">
                <a:solidFill>
                  <a:srgbClr val="FF3300"/>
                </a:solidFill>
                <a:cs typeface="Arial" panose="020B0604020202020204" pitchFamily="34" charset="0"/>
              </a:rPr>
              <a:t>↓</a:t>
            </a:r>
          </a:p>
        </p:txBody>
      </p:sp>
      <p:sp>
        <p:nvSpPr>
          <p:cNvPr id="2" name="CaixaDeTexto 1">
            <a:extLst>
              <a:ext uri="{FF2B5EF4-FFF2-40B4-BE49-F238E27FC236}">
                <a16:creationId xmlns:a16="http://schemas.microsoft.com/office/drawing/2014/main" id="{A387456B-66F7-71E5-A8F5-4B3F82E62069}"/>
              </a:ext>
            </a:extLst>
          </p:cNvPr>
          <p:cNvSpPr txBox="1"/>
          <p:nvPr/>
        </p:nvSpPr>
        <p:spPr>
          <a:xfrm>
            <a:off x="8699191" y="1694174"/>
            <a:ext cx="2374900" cy="369332"/>
          </a:xfrm>
          <a:prstGeom prst="rect">
            <a:avLst/>
          </a:prstGeom>
          <a:noFill/>
        </p:spPr>
        <p:txBody>
          <a:bodyPr wrap="square" rtlCol="0">
            <a:spAutoFit/>
          </a:bodyPr>
          <a:lstStyle/>
          <a:p>
            <a:r>
              <a:rPr lang="en-GB" altLang="pt-BR" sz="1800" dirty="0">
                <a:solidFill>
                  <a:srgbClr val="FF0000"/>
                </a:solidFill>
                <a:latin typeface="Arial" panose="020B0604020202020204" pitchFamily="34" charset="0"/>
              </a:rPr>
              <a:t>Pace-makers</a:t>
            </a:r>
            <a:endParaRPr lang="pt-BR" dirty="0"/>
          </a:p>
        </p:txBody>
      </p:sp>
      <p:cxnSp>
        <p:nvCxnSpPr>
          <p:cNvPr id="8" name="Conector de Seta Reta 7">
            <a:extLst>
              <a:ext uri="{FF2B5EF4-FFF2-40B4-BE49-F238E27FC236}">
                <a16:creationId xmlns:a16="http://schemas.microsoft.com/office/drawing/2014/main" id="{BC5E6013-A03D-874D-C115-54E2498E7731}"/>
              </a:ext>
            </a:extLst>
          </p:cNvPr>
          <p:cNvCxnSpPr/>
          <p:nvPr/>
        </p:nvCxnSpPr>
        <p:spPr>
          <a:xfrm flipV="1">
            <a:off x="8699191" y="3494596"/>
            <a:ext cx="0" cy="360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134F8BC3-99EA-4BBB-8DBA-14E26BD9577A}"/>
              </a:ext>
            </a:extLst>
          </p:cNvPr>
          <p:cNvCxnSpPr/>
          <p:nvPr/>
        </p:nvCxnSpPr>
        <p:spPr>
          <a:xfrm flipV="1">
            <a:off x="9871069" y="3494596"/>
            <a:ext cx="0" cy="360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042CE24-B94C-2E51-FD0F-3832E416F25A}"/>
              </a:ext>
            </a:extLst>
          </p:cNvPr>
          <p:cNvSpPr>
            <a:spLocks noGrp="1"/>
          </p:cNvSpPr>
          <p:nvPr>
            <p:ph idx="1"/>
          </p:nvPr>
        </p:nvSpPr>
        <p:spPr>
          <a:xfrm>
            <a:off x="838200" y="3110505"/>
            <a:ext cx="10515600" cy="1110080"/>
          </a:xfrm>
        </p:spPr>
        <p:txBody>
          <a:bodyPr>
            <a:normAutofit/>
          </a:bodyPr>
          <a:lstStyle/>
          <a:p>
            <a:pPr marL="0" indent="0" algn="ctr">
              <a:buNone/>
            </a:pPr>
            <a:r>
              <a:rPr lang="en-US" sz="3200" dirty="0">
                <a:solidFill>
                  <a:srgbClr val="000000"/>
                </a:solidFill>
                <a:latin typeface="Segoe UI" panose="020B0502040204020203" pitchFamily="34" charset="0"/>
              </a:rPr>
              <a:t>No potential conflict of interest to be declared</a:t>
            </a:r>
            <a:endParaRPr lang="pt-BR"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812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3D418A-AFCA-0F09-ADEF-02350F13F826}"/>
              </a:ext>
            </a:extLst>
          </p:cNvPr>
          <p:cNvSpPr>
            <a:spLocks noGrp="1"/>
          </p:cNvSpPr>
          <p:nvPr>
            <p:ph type="title"/>
          </p:nvPr>
        </p:nvSpPr>
        <p:spPr/>
        <p:txBody>
          <a:bodyPr>
            <a:normAutofit/>
          </a:bodyPr>
          <a:lstStyle/>
          <a:p>
            <a:r>
              <a:rPr lang="en-GB" altLang="pt-BR" sz="3200" dirty="0">
                <a:latin typeface="Arial" panose="020B0604020202020204" pitchFamily="34" charset="0"/>
                <a:cs typeface="Arial" panose="020B0604020202020204" pitchFamily="34" charset="0"/>
              </a:rPr>
              <a:t>Pathophysiology 2</a:t>
            </a:r>
            <a:r>
              <a:rPr lang="pt-BR" altLang="pt-BR" sz="3200" dirty="0">
                <a:latin typeface="Arial" panose="020B0604020202020204" pitchFamily="34" charset="0"/>
                <a:cs typeface="Arial" panose="020B0604020202020204" pitchFamily="34" charset="0"/>
              </a:rPr>
              <a:t>: </a:t>
            </a:r>
            <a:br>
              <a:rPr lang="pt-BR" altLang="pt-BR" sz="3200" dirty="0">
                <a:latin typeface="Arial" panose="020B0604020202020204" pitchFamily="34" charset="0"/>
                <a:cs typeface="Arial" panose="020B0604020202020204" pitchFamily="34" charset="0"/>
              </a:rPr>
            </a:br>
            <a:r>
              <a:rPr lang="pt-BR" sz="3200" dirty="0" err="1">
                <a:latin typeface="Arial" panose="020B0604020202020204" pitchFamily="34" charset="0"/>
                <a:cs typeface="Arial" panose="020B0604020202020204" pitchFamily="34" charset="0"/>
              </a:rPr>
              <a:t>Multiple</a:t>
            </a:r>
            <a:r>
              <a:rPr lang="pt-BR" sz="3200" dirty="0">
                <a:latin typeface="Arial" panose="020B0604020202020204" pitchFamily="34" charset="0"/>
                <a:cs typeface="Arial" panose="020B0604020202020204" pitchFamily="34" charset="0"/>
              </a:rPr>
              <a:t> A- </a:t>
            </a:r>
            <a:r>
              <a:rPr lang="pt-BR" sz="3200" dirty="0" err="1">
                <a:latin typeface="Arial" panose="020B0604020202020204" pitchFamily="34" charset="0"/>
                <a:cs typeface="Arial" panose="020B0604020202020204" pitchFamily="34" charset="0"/>
              </a:rPr>
              <a:t>waves</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multiple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and</a:t>
            </a:r>
            <a:r>
              <a:rPr lang="pt-BR" sz="3200" dirty="0">
                <a:latin typeface="Arial" panose="020B0604020202020204" pitchFamily="34" charset="0"/>
                <a:cs typeface="Arial" panose="020B0604020202020204" pitchFamily="34" charset="0"/>
              </a:rPr>
              <a:t> </a:t>
            </a:r>
            <a:r>
              <a:rPr lang="pt-BR" sz="3200" dirty="0" err="1">
                <a:solidFill>
                  <a:srgbClr val="FF0000"/>
                </a:solidFill>
                <a:latin typeface="Arial" panose="020B0604020202020204" pitchFamily="34" charset="0"/>
                <a:cs typeface="Arial" panose="020B0604020202020204" pitchFamily="34" charset="0"/>
              </a:rPr>
              <a:t>grouped</a:t>
            </a:r>
            <a:endParaRPr lang="pt-BR" sz="3200"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8BC2B57-1A7F-22B9-1384-9EFA66068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12" y="2004969"/>
            <a:ext cx="4960809" cy="3303790"/>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pic>
      <p:sp>
        <p:nvSpPr>
          <p:cNvPr id="18" name="CaixaDeTexto 17">
            <a:extLst>
              <a:ext uri="{FF2B5EF4-FFF2-40B4-BE49-F238E27FC236}">
                <a16:creationId xmlns:a16="http://schemas.microsoft.com/office/drawing/2014/main" id="{3FF6413C-B87B-20E8-D3A0-10425D0FB4C2}"/>
              </a:ext>
            </a:extLst>
          </p:cNvPr>
          <p:cNvSpPr txBox="1"/>
          <p:nvPr/>
        </p:nvSpPr>
        <p:spPr>
          <a:xfrm>
            <a:off x="591016" y="5647278"/>
            <a:ext cx="5189000" cy="707886"/>
          </a:xfrm>
          <a:prstGeom prst="rect">
            <a:avLst/>
          </a:prstGeom>
          <a:noFill/>
        </p:spPr>
        <p:txBody>
          <a:bodyPr wrap="square" rtlCol="0">
            <a:spAutoFit/>
          </a:bodyPr>
          <a:lstStyle/>
          <a:p>
            <a:pPr algn="ctr"/>
            <a:r>
              <a:rPr lang="pt-BR" sz="2000" dirty="0"/>
              <a:t>CIDP: male, 61 y, </a:t>
            </a:r>
            <a:r>
              <a:rPr lang="pt-BR" sz="2000" dirty="0" err="1"/>
              <a:t>first</a:t>
            </a:r>
            <a:r>
              <a:rPr lang="pt-BR" sz="2000" dirty="0"/>
              <a:t> </a:t>
            </a:r>
            <a:r>
              <a:rPr lang="pt-BR" sz="2000" dirty="0" err="1"/>
              <a:t>examination</a:t>
            </a:r>
            <a:r>
              <a:rPr lang="pt-BR" sz="2000" dirty="0"/>
              <a:t> </a:t>
            </a:r>
            <a:r>
              <a:rPr lang="pt-BR" sz="2000" dirty="0" err="1"/>
              <a:t>with</a:t>
            </a:r>
            <a:r>
              <a:rPr lang="pt-BR" sz="2000" dirty="0"/>
              <a:t> full </a:t>
            </a:r>
            <a:r>
              <a:rPr lang="pt-BR" sz="2000" dirty="0" err="1"/>
              <a:t>criteria</a:t>
            </a:r>
            <a:r>
              <a:rPr lang="pt-BR" sz="2000" dirty="0"/>
              <a:t> for CIDP</a:t>
            </a:r>
          </a:p>
        </p:txBody>
      </p:sp>
      <p:sp>
        <p:nvSpPr>
          <p:cNvPr id="19" name="CaixaDeTexto 18">
            <a:extLst>
              <a:ext uri="{FF2B5EF4-FFF2-40B4-BE49-F238E27FC236}">
                <a16:creationId xmlns:a16="http://schemas.microsoft.com/office/drawing/2014/main" id="{A5717F28-AF30-B130-7B90-5CD93E3AA5F7}"/>
              </a:ext>
            </a:extLst>
          </p:cNvPr>
          <p:cNvSpPr txBox="1"/>
          <p:nvPr/>
        </p:nvSpPr>
        <p:spPr>
          <a:xfrm>
            <a:off x="5866121" y="5647278"/>
            <a:ext cx="6032810" cy="400110"/>
          </a:xfrm>
          <a:prstGeom prst="rect">
            <a:avLst/>
          </a:prstGeom>
          <a:noFill/>
        </p:spPr>
        <p:txBody>
          <a:bodyPr wrap="square" rtlCol="0">
            <a:spAutoFit/>
          </a:bodyPr>
          <a:lstStyle/>
          <a:p>
            <a:r>
              <a:rPr lang="pt-BR" sz="2000" dirty="0"/>
              <a:t>Chronicle Back </a:t>
            </a:r>
            <a:r>
              <a:rPr lang="pt-BR" sz="2000" dirty="0" err="1"/>
              <a:t>pain</a:t>
            </a:r>
            <a:r>
              <a:rPr lang="pt-BR" sz="2000" dirty="0"/>
              <a:t> in </a:t>
            </a:r>
            <a:r>
              <a:rPr lang="pt-BR" sz="2000" dirty="0" err="1"/>
              <a:t>lumbar</a:t>
            </a:r>
            <a:r>
              <a:rPr lang="pt-BR" sz="2000" dirty="0"/>
              <a:t> </a:t>
            </a:r>
            <a:r>
              <a:rPr lang="pt-BR" sz="2000" dirty="0" err="1"/>
              <a:t>spinal</a:t>
            </a:r>
            <a:r>
              <a:rPr lang="pt-BR" sz="2000" dirty="0"/>
              <a:t> </a:t>
            </a:r>
            <a:r>
              <a:rPr lang="pt-BR" sz="2000" dirty="0" err="1"/>
              <a:t>stenosis</a:t>
            </a:r>
            <a:r>
              <a:rPr lang="pt-BR" sz="2000" dirty="0"/>
              <a:t>: male, 63 y </a:t>
            </a:r>
          </a:p>
        </p:txBody>
      </p:sp>
      <p:pic>
        <p:nvPicPr>
          <p:cNvPr id="6" name="Imagem 5">
            <a:extLst>
              <a:ext uri="{FF2B5EF4-FFF2-40B4-BE49-F238E27FC236}">
                <a16:creationId xmlns:a16="http://schemas.microsoft.com/office/drawing/2014/main" id="{48147E86-32BC-AC20-DB46-B2747D916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32" y="2004969"/>
            <a:ext cx="5274293" cy="3303790"/>
          </a:xfrm>
          <a:prstGeom prst="rect">
            <a:avLst/>
          </a:prstGeom>
          <a:ln w="19050">
            <a:solidFill>
              <a:srgbClr val="FF0000"/>
            </a:solidFill>
          </a:ln>
        </p:spPr>
      </p:pic>
    </p:spTree>
    <p:extLst>
      <p:ext uri="{BB962C8B-B14F-4D97-AF65-F5344CB8AC3E}">
        <p14:creationId xmlns:p14="http://schemas.microsoft.com/office/powerpoint/2010/main" val="281396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24540906-866A-27F5-5838-90DB2B96C9BC}"/>
              </a:ext>
            </a:extLst>
          </p:cNvPr>
          <p:cNvSpPr txBox="1">
            <a:spLocks/>
          </p:cNvSpPr>
          <p:nvPr/>
        </p:nvSpPr>
        <p:spPr>
          <a:xfrm>
            <a:off x="723550" y="280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pt-BR" sz="2800" dirty="0">
                <a:latin typeface="Arial" panose="020B0604020202020204" pitchFamily="34" charset="0"/>
                <a:cs typeface="Arial" panose="020B0604020202020204" pitchFamily="34" charset="0"/>
              </a:rPr>
              <a:t>Pathophysiology 3</a:t>
            </a:r>
            <a:r>
              <a:rPr lang="pt-BR" altLang="pt-BR" sz="2800" dirty="0">
                <a:latin typeface="Arial" panose="020B0604020202020204" pitchFamily="34" charset="0"/>
                <a:cs typeface="Arial" panose="020B0604020202020204" pitchFamily="34" charset="0"/>
              </a:rPr>
              <a:t>:</a:t>
            </a:r>
            <a:r>
              <a:rPr lang="pt-BR" altLang="pt-BR" sz="3200" dirty="0">
                <a:latin typeface="Arial" panose="020B0604020202020204" pitchFamily="34" charset="0"/>
                <a:cs typeface="Arial" panose="020B0604020202020204" pitchFamily="34" charset="0"/>
              </a:rPr>
              <a:t> </a:t>
            </a:r>
            <a:r>
              <a:rPr lang="pt-BR" altLang="pt-BR" sz="2800" dirty="0" err="1">
                <a:latin typeface="Arial" panose="020B0604020202020204" pitchFamily="34" charset="0"/>
                <a:cs typeface="Arial" panose="020B0604020202020204" pitchFamily="34" charset="0"/>
              </a:rPr>
              <a:t>is</a:t>
            </a:r>
            <a:r>
              <a:rPr lang="pt-BR" altLang="pt-BR" sz="3200" dirty="0">
                <a:latin typeface="Arial" panose="020B0604020202020204" pitchFamily="34" charset="0"/>
                <a:cs typeface="Arial" panose="020B0604020202020204" pitchFamily="34" charset="0"/>
              </a:rPr>
              <a:t> “</a:t>
            </a:r>
            <a:r>
              <a:rPr lang="pt-BR" altLang="pt-BR" sz="2800" dirty="0" err="1">
                <a:latin typeface="Arial" panose="020B0604020202020204" pitchFamily="34" charset="0"/>
                <a:cs typeface="Arial" panose="020B0604020202020204" pitchFamily="34" charset="0"/>
              </a:rPr>
              <a:t>pre-motor</a:t>
            </a:r>
            <a:r>
              <a:rPr lang="pt-BR" altLang="pt-BR" sz="2800" dirty="0">
                <a:latin typeface="Arial" panose="020B0604020202020204" pitchFamily="34" charset="0"/>
                <a:cs typeface="Arial" panose="020B0604020202020204" pitchFamily="34" charset="0"/>
              </a:rPr>
              <a:t>” </a:t>
            </a:r>
            <a:r>
              <a:rPr lang="pt-BR" altLang="pt-BR" sz="2800" dirty="0" err="1">
                <a:latin typeface="Arial" panose="020B0604020202020204" pitchFamily="34" charset="0"/>
                <a:cs typeface="Arial" panose="020B0604020202020204" pitchFamily="34" charset="0"/>
              </a:rPr>
              <a:t>potential</a:t>
            </a:r>
            <a:r>
              <a:rPr lang="pt-BR" altLang="pt-BR" sz="2800" dirty="0">
                <a:latin typeface="Arial" panose="020B0604020202020204" pitchFamily="34" charset="0"/>
                <a:cs typeface="Arial" panose="020B0604020202020204" pitchFamily="34" charset="0"/>
              </a:rPr>
              <a:t> </a:t>
            </a:r>
            <a:r>
              <a:rPr lang="pt-BR" altLang="pt-BR" sz="2800" dirty="0" err="1">
                <a:latin typeface="Arial" panose="020B0604020202020204" pitchFamily="34" charset="0"/>
                <a:cs typeface="Arial" panose="020B0604020202020204" pitchFamily="34" charset="0"/>
              </a:rPr>
              <a:t>actually</a:t>
            </a:r>
            <a:r>
              <a:rPr lang="pt-BR" altLang="pt-BR" sz="2800" dirty="0">
                <a:latin typeface="Arial" panose="020B0604020202020204" pitchFamily="34" charset="0"/>
                <a:cs typeface="Arial" panose="020B0604020202020204" pitchFamily="34" charset="0"/>
              </a:rPr>
              <a:t> </a:t>
            </a:r>
            <a:r>
              <a:rPr lang="pt-BR" altLang="pt-BR" sz="2800" dirty="0" err="1">
                <a:latin typeface="Arial" panose="020B0604020202020204" pitchFamily="34" charset="0"/>
                <a:cs typeface="Arial" panose="020B0604020202020204" pitchFamily="34" charset="0"/>
              </a:rPr>
              <a:t>an</a:t>
            </a:r>
            <a:r>
              <a:rPr lang="pt-BR" altLang="pt-BR" sz="2800" dirty="0">
                <a:latin typeface="Arial" panose="020B0604020202020204" pitchFamily="34" charset="0"/>
                <a:cs typeface="Arial" panose="020B0604020202020204" pitchFamily="34" charset="0"/>
              </a:rPr>
              <a:t> A-</a:t>
            </a:r>
            <a:r>
              <a:rPr lang="pt-BR" altLang="pt-BR" sz="2800" dirty="0" err="1">
                <a:latin typeface="Arial" panose="020B0604020202020204" pitchFamily="34" charset="0"/>
                <a:cs typeface="Arial" panose="020B0604020202020204" pitchFamily="34" charset="0"/>
              </a:rPr>
              <a:t>wave</a:t>
            </a:r>
            <a:r>
              <a:rPr lang="pt-BR" altLang="pt-BR" sz="2800" dirty="0">
                <a:latin typeface="Arial" panose="020B0604020202020204" pitchFamily="34" charset="0"/>
                <a:cs typeface="Arial" panose="020B0604020202020204" pitchFamily="34" charset="0"/>
              </a:rPr>
              <a:t>?</a:t>
            </a:r>
            <a:endParaRPr lang="pt-BR" altLang="pt-BR" sz="3600"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55CC657-65D0-A935-1455-986A8D1BE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409" y="2148867"/>
            <a:ext cx="5174004" cy="3325889"/>
          </a:xfrm>
          <a:prstGeom prst="rect">
            <a:avLst/>
          </a:prstGeom>
        </p:spPr>
      </p:pic>
      <p:sp>
        <p:nvSpPr>
          <p:cNvPr id="9" name="CaixaDeTexto 7">
            <a:extLst>
              <a:ext uri="{FF2B5EF4-FFF2-40B4-BE49-F238E27FC236}">
                <a16:creationId xmlns:a16="http://schemas.microsoft.com/office/drawing/2014/main" id="{735DE8BF-C0F5-9380-CAC4-DA5B543234E1}"/>
              </a:ext>
            </a:extLst>
          </p:cNvPr>
          <p:cNvSpPr txBox="1">
            <a:spLocks noChangeArrowheads="1"/>
          </p:cNvSpPr>
          <p:nvPr/>
        </p:nvSpPr>
        <p:spPr bwMode="auto">
          <a:xfrm>
            <a:off x="1073792" y="1547945"/>
            <a:ext cx="9982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pt-BR" altLang="pt-BR" sz="2000" b="0" i="0" u="sng" strike="noStrike" cap="none" normalizeH="0" baseline="0" dirty="0" err="1">
                <a:ln>
                  <a:noFill/>
                </a:ln>
                <a:solidFill>
                  <a:srgbClr val="202124"/>
                </a:solidFill>
                <a:effectLst/>
                <a:latin typeface="Arial" panose="020B0604020202020204" pitchFamily="34" charset="0"/>
                <a:cs typeface="Arial" panose="020B0604020202020204" pitchFamily="34" charset="0"/>
              </a:rPr>
              <a:t>Speculations</a:t>
            </a:r>
            <a:r>
              <a:rPr lang="pt-BR" altLang="pt-BR" sz="2000" dirty="0">
                <a:solidFill>
                  <a:srgbClr val="202124"/>
                </a:solidFill>
                <a:latin typeface="Arial" panose="020B0604020202020204" pitchFamily="34" charset="0"/>
                <a:cs typeface="Arial" panose="020B0604020202020204" pitchFamily="34" charset="0"/>
              </a:rPr>
              <a:t>:</a:t>
            </a:r>
            <a:r>
              <a:rPr lang="pt-BR" altLang="pt-BR" sz="2000" dirty="0">
                <a:solidFill>
                  <a:srgbClr val="202124"/>
                </a:solidFill>
                <a:latin typeface="inherit"/>
              </a:rPr>
              <a:t> </a:t>
            </a:r>
            <a:r>
              <a:rPr lang="pt-BR" altLang="pt-BR" sz="2000" dirty="0" err="1">
                <a:latin typeface="Arial" panose="020B0604020202020204" pitchFamily="34" charset="0"/>
                <a:cs typeface="Arial" panose="020B0604020202020204" pitchFamily="34" charset="0"/>
              </a:rPr>
              <a:t>Sensory</a:t>
            </a:r>
            <a:r>
              <a:rPr lang="pt-BR" altLang="pt-BR" sz="2000" dirty="0">
                <a:latin typeface="Arial" panose="020B0604020202020204" pitchFamily="34" charset="0"/>
                <a:cs typeface="Arial" panose="020B0604020202020204" pitchFamily="34" charset="0"/>
              </a:rPr>
              <a:t> </a:t>
            </a:r>
            <a:r>
              <a:rPr lang="pt-BR" altLang="pt-BR" sz="2000" dirty="0" err="1">
                <a:latin typeface="Arial" panose="020B0604020202020204" pitchFamily="34" charset="0"/>
                <a:cs typeface="Arial" panose="020B0604020202020204" pitchFamily="34" charset="0"/>
              </a:rPr>
              <a:t>potential</a:t>
            </a:r>
            <a:r>
              <a:rPr lang="pt-BR" altLang="pt-BR" sz="2000" dirty="0">
                <a:latin typeface="Arial" panose="020B0604020202020204" pitchFamily="34" charset="0"/>
                <a:cs typeface="Arial" panose="020B0604020202020204" pitchFamily="34" charset="0"/>
              </a:rPr>
              <a:t>? Motor? A- </a:t>
            </a:r>
            <a:r>
              <a:rPr lang="pt-BR" altLang="pt-BR" sz="2000" dirty="0" err="1">
                <a:latin typeface="Arial" panose="020B0604020202020204" pitchFamily="34" charset="0"/>
                <a:cs typeface="Arial" panose="020B0604020202020204" pitchFamily="34" charset="0"/>
              </a:rPr>
              <a:t>wave</a:t>
            </a:r>
            <a:r>
              <a:rPr lang="pt-BR" altLang="pt-BR" sz="2000" dirty="0">
                <a:latin typeface="Arial" panose="020B0604020202020204" pitchFamily="34" charset="0"/>
                <a:cs typeface="Arial" panose="020B0604020202020204" pitchFamily="34" charset="0"/>
              </a:rPr>
              <a:t> </a:t>
            </a:r>
            <a:r>
              <a:rPr lang="pt-BR" altLang="pt-BR" sz="2000" dirty="0" err="1">
                <a:latin typeface="Arial" panose="020B0604020202020204" pitchFamily="34" charset="0"/>
                <a:cs typeface="Arial" panose="020B0604020202020204" pitchFamily="34" charset="0"/>
              </a:rPr>
              <a:t>before</a:t>
            </a:r>
            <a:r>
              <a:rPr lang="pt-BR" altLang="pt-BR" sz="2000" dirty="0">
                <a:latin typeface="Arial" panose="020B0604020202020204" pitchFamily="34" charset="0"/>
                <a:cs typeface="Arial" panose="020B0604020202020204" pitchFamily="34" charset="0"/>
              </a:rPr>
              <a:t> motor </a:t>
            </a:r>
            <a:r>
              <a:rPr lang="pt-BR" altLang="pt-BR" sz="2000" dirty="0" err="1">
                <a:latin typeface="Arial" panose="020B0604020202020204" pitchFamily="34" charset="0"/>
                <a:cs typeface="Arial" panose="020B0604020202020204" pitchFamily="34" charset="0"/>
              </a:rPr>
              <a:t>potential</a:t>
            </a:r>
            <a:r>
              <a:rPr lang="pt-BR" altLang="pt-BR" sz="2000" dirty="0">
                <a:latin typeface="Arial" panose="020B0604020202020204" pitchFamily="34" charset="0"/>
                <a:cs typeface="Arial" panose="020B0604020202020204" pitchFamily="34" charset="0"/>
              </a:rPr>
              <a:t> </a:t>
            </a:r>
            <a:r>
              <a:rPr lang="pt-BR" altLang="pt-BR" sz="2000" dirty="0" err="1">
                <a:latin typeface="Arial" panose="020B0604020202020204" pitchFamily="34" charset="0"/>
                <a:cs typeface="Arial" panose="020B0604020202020204" pitchFamily="34" charset="0"/>
              </a:rPr>
              <a:t>is</a:t>
            </a:r>
            <a:r>
              <a:rPr lang="pt-BR" altLang="pt-BR" sz="2000" dirty="0">
                <a:latin typeface="Arial" panose="020B0604020202020204" pitchFamily="34" charset="0"/>
                <a:cs typeface="Arial" panose="020B0604020202020204" pitchFamily="34" charset="0"/>
              </a:rPr>
              <a:t> </a:t>
            </a:r>
            <a:r>
              <a:rPr lang="pt-BR" altLang="pt-BR" sz="2000" dirty="0" err="1">
                <a:latin typeface="Arial" panose="020B0604020202020204" pitchFamily="34" charset="0"/>
                <a:cs typeface="Arial" panose="020B0604020202020204" pitchFamily="34" charset="0"/>
              </a:rPr>
              <a:t>plausible</a:t>
            </a:r>
            <a:r>
              <a:rPr lang="pt-BR" altLang="pt-BR" sz="2000" dirty="0">
                <a:latin typeface="Arial" panose="020B06040202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1435AAAE-12E0-42C4-2E84-8949D1C3A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792" y="2161906"/>
            <a:ext cx="4907558" cy="3325889"/>
          </a:xfrm>
          <a:prstGeom prst="rect">
            <a:avLst/>
          </a:prstGeom>
          <a:ln w="19050">
            <a:solidFill>
              <a:schemeClr val="tx1"/>
            </a:solidFill>
          </a:ln>
        </p:spPr>
        <p:style>
          <a:lnRef idx="2">
            <a:schemeClr val="accent3"/>
          </a:lnRef>
          <a:fillRef idx="1">
            <a:schemeClr val="lt1"/>
          </a:fillRef>
          <a:effectRef idx="0">
            <a:schemeClr val="accent3"/>
          </a:effectRef>
          <a:fontRef idx="minor">
            <a:schemeClr val="dk1"/>
          </a:fontRef>
        </p:style>
      </p:pic>
      <p:sp>
        <p:nvSpPr>
          <p:cNvPr id="2" name="Rectangle 1">
            <a:extLst>
              <a:ext uri="{FF2B5EF4-FFF2-40B4-BE49-F238E27FC236}">
                <a16:creationId xmlns:a16="http://schemas.microsoft.com/office/drawing/2014/main" id="{68695162-F5FB-039A-6261-A0B5AEFB3F8E}"/>
              </a:ext>
            </a:extLst>
          </p:cNvPr>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3" name="CaixaDeTexto 2">
            <a:extLst>
              <a:ext uri="{FF2B5EF4-FFF2-40B4-BE49-F238E27FC236}">
                <a16:creationId xmlns:a16="http://schemas.microsoft.com/office/drawing/2014/main" id="{685E4920-B38D-D2BC-A125-254F1243A4FD}"/>
              </a:ext>
            </a:extLst>
          </p:cNvPr>
          <p:cNvSpPr txBox="1"/>
          <p:nvPr/>
        </p:nvSpPr>
        <p:spPr>
          <a:xfrm>
            <a:off x="617290" y="5671487"/>
            <a:ext cx="5624119" cy="584775"/>
          </a:xfrm>
          <a:prstGeom prst="rect">
            <a:avLst/>
          </a:prstGeom>
          <a:noFill/>
        </p:spPr>
        <p:txBody>
          <a:bodyPr wrap="square" rtlCol="0">
            <a:spAutoFit/>
          </a:bodyPr>
          <a:lstStyle/>
          <a:p>
            <a:r>
              <a:rPr lang="pt-BR" sz="1600" dirty="0" err="1">
                <a:latin typeface="Arial" panose="020B0604020202020204" pitchFamily="34" charset="0"/>
                <a:cs typeface="Arial" panose="020B0604020202020204" pitchFamily="34" charset="0"/>
              </a:rPr>
              <a:t>Median</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nerve</a:t>
            </a:r>
            <a:r>
              <a:rPr lang="pt-BR" sz="1600" dirty="0">
                <a:latin typeface="Arial" panose="020B0604020202020204" pitchFamily="34" charset="0"/>
                <a:cs typeface="Arial" panose="020B0604020202020204" pitchFamily="34" charset="0"/>
              </a:rPr>
              <a:t> motor CS in a </a:t>
            </a:r>
            <a:r>
              <a:rPr lang="pt-BR" sz="1600" dirty="0" err="1">
                <a:latin typeface="Arial" panose="020B0604020202020204" pitchFamily="34" charset="0"/>
                <a:cs typeface="Arial" panose="020B0604020202020204" pitchFamily="34" charset="0"/>
              </a:rPr>
              <a:t>pronounced</a:t>
            </a:r>
            <a:r>
              <a:rPr lang="pt-BR" sz="1600" dirty="0">
                <a:latin typeface="Arial" panose="020B0604020202020204" pitchFamily="34" charset="0"/>
                <a:cs typeface="Arial" panose="020B0604020202020204" pitchFamily="34" charset="0"/>
              </a:rPr>
              <a:t> STC, DL: 14.6 </a:t>
            </a:r>
            <a:r>
              <a:rPr lang="pt-BR" sz="1600" dirty="0" err="1">
                <a:latin typeface="Arial" panose="020B0604020202020204" pitchFamily="34" charset="0"/>
                <a:cs typeface="Arial" panose="020B0604020202020204" pitchFamily="34" charset="0"/>
              </a:rPr>
              <a:t>ms</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pre</a:t>
            </a:r>
            <a:r>
              <a:rPr lang="pt-BR" sz="1600" dirty="0">
                <a:latin typeface="Arial" panose="020B0604020202020204" pitchFamily="34" charset="0"/>
                <a:cs typeface="Arial" panose="020B0604020202020204" pitchFamily="34" charset="0"/>
              </a:rPr>
              <a:t>- motor </a:t>
            </a:r>
            <a:r>
              <a:rPr lang="pt-BR" sz="1600" dirty="0" err="1">
                <a:latin typeface="Arial" panose="020B0604020202020204" pitchFamily="34" charset="0"/>
                <a:cs typeface="Arial" panose="020B0604020202020204" pitchFamily="34" charset="0"/>
              </a:rPr>
              <a:t>potential</a:t>
            </a:r>
            <a:r>
              <a:rPr lang="pt-BR" sz="1600" dirty="0">
                <a:latin typeface="Arial" panose="020B0604020202020204" pitchFamily="34" charset="0"/>
                <a:cs typeface="Arial" panose="020B0604020202020204" pitchFamily="34" charset="0"/>
              </a:rPr>
              <a:t> presente in </a:t>
            </a:r>
            <a:r>
              <a:rPr lang="pt-BR" sz="1600" dirty="0" err="1">
                <a:latin typeface="Arial" panose="020B0604020202020204" pitchFamily="34" charset="0"/>
                <a:cs typeface="Arial" panose="020B0604020202020204" pitchFamily="34" charset="0"/>
              </a:rPr>
              <a:t>both</a:t>
            </a:r>
            <a:r>
              <a:rPr lang="pt-BR" sz="1600" dirty="0">
                <a:latin typeface="Arial" panose="020B0604020202020204" pitchFamily="34" charset="0"/>
                <a:cs typeface="Arial" panose="020B0604020202020204" pitchFamily="34" charset="0"/>
              </a:rPr>
              <a:t> sites </a:t>
            </a:r>
            <a:r>
              <a:rPr lang="pt-BR" sz="1600" dirty="0" err="1">
                <a:latin typeface="Arial" panose="020B0604020202020204" pitchFamily="34" charset="0"/>
                <a:cs typeface="Arial" panose="020B0604020202020204" pitchFamily="34" charset="0"/>
              </a:rPr>
              <a:t>of</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stimulation</a:t>
            </a:r>
            <a:endParaRPr lang="pt-BR" sz="1600" dirty="0">
              <a:latin typeface="Arial" panose="020B0604020202020204" pitchFamily="34" charset="0"/>
              <a:cs typeface="Arial" panose="020B0604020202020204" pitchFamily="34" charset="0"/>
            </a:endParaRPr>
          </a:p>
        </p:txBody>
      </p:sp>
      <p:cxnSp>
        <p:nvCxnSpPr>
          <p:cNvPr id="17" name="Conector de Seta Reta 16">
            <a:extLst>
              <a:ext uri="{FF2B5EF4-FFF2-40B4-BE49-F238E27FC236}">
                <a16:creationId xmlns:a16="http://schemas.microsoft.com/office/drawing/2014/main" id="{8435A239-955A-4177-F980-EF578D23775E}"/>
              </a:ext>
            </a:extLst>
          </p:cNvPr>
          <p:cNvCxnSpPr/>
          <p:nvPr/>
        </p:nvCxnSpPr>
        <p:spPr>
          <a:xfrm flipV="1">
            <a:off x="7145248" y="4748293"/>
            <a:ext cx="0" cy="4220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3A1C90D1-15D7-5430-9767-B3B75ABE520B}"/>
              </a:ext>
            </a:extLst>
          </p:cNvPr>
          <p:cNvCxnSpPr/>
          <p:nvPr/>
        </p:nvCxnSpPr>
        <p:spPr>
          <a:xfrm>
            <a:off x="1951378" y="3878216"/>
            <a:ext cx="545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61875B3E-DEC2-8EFB-344C-2C05E931C010}"/>
              </a:ext>
            </a:extLst>
          </p:cNvPr>
          <p:cNvCxnSpPr/>
          <p:nvPr/>
        </p:nvCxnSpPr>
        <p:spPr>
          <a:xfrm>
            <a:off x="2267938" y="4650450"/>
            <a:ext cx="545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1EF785C2-CF01-7CD1-298D-FA1E90B7DFF7}"/>
              </a:ext>
            </a:extLst>
          </p:cNvPr>
          <p:cNvCxnSpPr>
            <a:cxnSpLocks/>
          </p:cNvCxnSpPr>
          <p:nvPr/>
        </p:nvCxnSpPr>
        <p:spPr>
          <a:xfrm>
            <a:off x="1951378" y="3369993"/>
            <a:ext cx="0" cy="2202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B3F2D8E7-C7C9-38D1-8BBF-223DCA491677}"/>
              </a:ext>
            </a:extLst>
          </p:cNvPr>
          <p:cNvCxnSpPr>
            <a:cxnSpLocks/>
          </p:cNvCxnSpPr>
          <p:nvPr/>
        </p:nvCxnSpPr>
        <p:spPr>
          <a:xfrm>
            <a:off x="2206930" y="4141551"/>
            <a:ext cx="0" cy="2202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D26C9A02-1582-A87C-2FE9-0889D4733594}"/>
              </a:ext>
            </a:extLst>
          </p:cNvPr>
          <p:cNvCxnSpPr>
            <a:cxnSpLocks/>
          </p:cNvCxnSpPr>
          <p:nvPr/>
        </p:nvCxnSpPr>
        <p:spPr>
          <a:xfrm flipV="1">
            <a:off x="8049998" y="3743412"/>
            <a:ext cx="0" cy="2696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aixaDeTexto 28">
            <a:extLst>
              <a:ext uri="{FF2B5EF4-FFF2-40B4-BE49-F238E27FC236}">
                <a16:creationId xmlns:a16="http://schemas.microsoft.com/office/drawing/2014/main" id="{12DE67A1-4A98-8A60-7B9B-2A07E171E05E}"/>
              </a:ext>
            </a:extLst>
          </p:cNvPr>
          <p:cNvSpPr txBox="1"/>
          <p:nvPr/>
        </p:nvSpPr>
        <p:spPr>
          <a:xfrm>
            <a:off x="6380956" y="4127230"/>
            <a:ext cx="384069" cy="523220"/>
          </a:xfrm>
          <a:prstGeom prst="rect">
            <a:avLst/>
          </a:prstGeom>
          <a:noFill/>
        </p:spPr>
        <p:txBody>
          <a:bodyPr wrap="square" rtlCol="0">
            <a:spAutoFit/>
          </a:bodyPr>
          <a:lstStyle/>
          <a:p>
            <a:r>
              <a:rPr lang="pt-BR" sz="2800" dirty="0">
                <a:solidFill>
                  <a:srgbClr val="FF0000"/>
                </a:solidFill>
                <a:latin typeface="Arial" panose="020B0604020202020204" pitchFamily="34" charset="0"/>
                <a:cs typeface="Arial" panose="020B0604020202020204" pitchFamily="34" charset="0"/>
              </a:rPr>
              <a:t>R</a:t>
            </a:r>
          </a:p>
        </p:txBody>
      </p:sp>
      <p:sp>
        <p:nvSpPr>
          <p:cNvPr id="30" name="CaixaDeTexto 29">
            <a:extLst>
              <a:ext uri="{FF2B5EF4-FFF2-40B4-BE49-F238E27FC236}">
                <a16:creationId xmlns:a16="http://schemas.microsoft.com/office/drawing/2014/main" id="{733F2C4A-19A8-505B-0499-FECDB405A2A2}"/>
              </a:ext>
            </a:extLst>
          </p:cNvPr>
          <p:cNvSpPr txBox="1"/>
          <p:nvPr/>
        </p:nvSpPr>
        <p:spPr>
          <a:xfrm>
            <a:off x="8423440" y="2279777"/>
            <a:ext cx="318356" cy="461665"/>
          </a:xfrm>
          <a:prstGeom prst="rect">
            <a:avLst/>
          </a:prstGeom>
          <a:noFill/>
        </p:spPr>
        <p:txBody>
          <a:bodyPr wrap="square" rtlCol="0">
            <a:spAutoFit/>
          </a:bodyPr>
          <a:lstStyle/>
          <a:p>
            <a:r>
              <a:rPr lang="pt-BR" sz="2400" dirty="0">
                <a:solidFill>
                  <a:srgbClr val="FF0000"/>
                </a:solidFill>
                <a:latin typeface="Arial" panose="020B0604020202020204" pitchFamily="34" charset="0"/>
                <a:cs typeface="Arial" panose="020B0604020202020204" pitchFamily="34" charset="0"/>
              </a:rPr>
              <a:t>S</a:t>
            </a:r>
          </a:p>
        </p:txBody>
      </p:sp>
      <p:sp>
        <p:nvSpPr>
          <p:cNvPr id="32" name="CaixaDeTexto 31">
            <a:extLst>
              <a:ext uri="{FF2B5EF4-FFF2-40B4-BE49-F238E27FC236}">
                <a16:creationId xmlns:a16="http://schemas.microsoft.com/office/drawing/2014/main" id="{62F3B2B8-6312-8598-249C-DB2DD72A2C71}"/>
              </a:ext>
            </a:extLst>
          </p:cNvPr>
          <p:cNvSpPr txBox="1"/>
          <p:nvPr/>
        </p:nvSpPr>
        <p:spPr>
          <a:xfrm>
            <a:off x="6341378" y="5791518"/>
            <a:ext cx="5503877" cy="369332"/>
          </a:xfrm>
          <a:prstGeom prst="rect">
            <a:avLst/>
          </a:prstGeom>
          <a:noFill/>
        </p:spPr>
        <p:txBody>
          <a:bodyPr wrap="square" rtlCol="0">
            <a:spAutoFit/>
          </a:bodyPr>
          <a:lstStyle/>
          <a:p>
            <a:r>
              <a:rPr lang="en-US" dirty="0">
                <a:solidFill>
                  <a:srgbClr val="FF0000"/>
                </a:solidFill>
              </a:rPr>
              <a:t>Pacemakers</a:t>
            </a:r>
            <a:r>
              <a:rPr lang="en-US" dirty="0"/>
              <a:t> </a:t>
            </a:r>
            <a:r>
              <a:rPr lang="en-GB" altLang="pt-BR" dirty="0">
                <a:solidFill>
                  <a:srgbClr val="333333"/>
                </a:solidFill>
                <a:latin typeface="Arial" panose="020B0604020202020204" pitchFamily="34" charset="0"/>
                <a:cs typeface="Arial" panose="020B0604020202020204" pitchFamily="34" charset="0"/>
              </a:rPr>
              <a:t>between the stimulus and M-wave </a:t>
            </a:r>
            <a:endParaRPr lang="pt-BR" dirty="0"/>
          </a:p>
        </p:txBody>
      </p:sp>
    </p:spTree>
    <p:extLst>
      <p:ext uri="{BB962C8B-B14F-4D97-AF65-F5344CB8AC3E}">
        <p14:creationId xmlns:p14="http://schemas.microsoft.com/office/powerpoint/2010/main" val="151174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a:extLst>
              <a:ext uri="{FF2B5EF4-FFF2-40B4-BE49-F238E27FC236}">
                <a16:creationId xmlns:a16="http://schemas.microsoft.com/office/drawing/2014/main" id="{3D0715F3-6F19-6B10-6239-890EE097D1D2}"/>
              </a:ext>
            </a:extLst>
          </p:cNvPr>
          <p:cNvSpPr txBox="1">
            <a:spLocks noChangeArrowheads="1"/>
          </p:cNvSpPr>
          <p:nvPr/>
        </p:nvSpPr>
        <p:spPr bwMode="auto">
          <a:xfrm>
            <a:off x="7591338" y="4284529"/>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solidFill>
                  <a:srgbClr val="FF0000"/>
                </a:solidFill>
                <a:latin typeface="Arial" panose="020B0604020202020204" pitchFamily="34" charset="0"/>
                <a:cs typeface="Arial" panose="020B0604020202020204" pitchFamily="34" charset="0"/>
              </a:rPr>
              <a:t>↑</a:t>
            </a:r>
            <a:endParaRPr lang="pt-BR" altLang="pt-BR" sz="2400" dirty="0">
              <a:solidFill>
                <a:srgbClr val="FF0000"/>
              </a:solidFill>
              <a:latin typeface="Arial" panose="020B0604020202020204" pitchFamily="34" charset="0"/>
            </a:endParaRPr>
          </a:p>
        </p:txBody>
      </p:sp>
      <p:pic>
        <p:nvPicPr>
          <p:cNvPr id="6" name="Imagem 5">
            <a:extLst>
              <a:ext uri="{FF2B5EF4-FFF2-40B4-BE49-F238E27FC236}">
                <a16:creationId xmlns:a16="http://schemas.microsoft.com/office/drawing/2014/main" id="{CBCF4591-A45A-D73B-8BF8-454C5E7D8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573" y="1547950"/>
            <a:ext cx="5008227" cy="3507469"/>
          </a:xfrm>
          <a:prstGeom prst="rect">
            <a:avLst/>
          </a:prstGeom>
          <a:ln w="19050"/>
        </p:spPr>
        <p:style>
          <a:lnRef idx="2">
            <a:schemeClr val="dk1"/>
          </a:lnRef>
          <a:fillRef idx="1">
            <a:schemeClr val="lt1"/>
          </a:fillRef>
          <a:effectRef idx="0">
            <a:schemeClr val="dk1"/>
          </a:effectRef>
          <a:fontRef idx="minor">
            <a:schemeClr val="dk1"/>
          </a:fontRef>
        </p:style>
      </p:pic>
      <p:sp>
        <p:nvSpPr>
          <p:cNvPr id="7" name="CaixaDeTexto 6">
            <a:extLst>
              <a:ext uri="{FF2B5EF4-FFF2-40B4-BE49-F238E27FC236}">
                <a16:creationId xmlns:a16="http://schemas.microsoft.com/office/drawing/2014/main" id="{191B7884-02C4-9329-FD0F-057542D8289B}"/>
              </a:ext>
            </a:extLst>
          </p:cNvPr>
          <p:cNvSpPr txBox="1">
            <a:spLocks noChangeArrowheads="1"/>
          </p:cNvSpPr>
          <p:nvPr/>
        </p:nvSpPr>
        <p:spPr bwMode="auto">
          <a:xfrm>
            <a:off x="6585165" y="4519216"/>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solidFill>
                  <a:srgbClr val="FF0000"/>
                </a:solidFill>
                <a:latin typeface="Arial" panose="020B0604020202020204" pitchFamily="34" charset="0"/>
                <a:cs typeface="Arial" panose="020B0604020202020204" pitchFamily="34" charset="0"/>
              </a:rPr>
              <a:t>↑</a:t>
            </a:r>
            <a:endParaRPr lang="pt-BR" altLang="pt-BR" sz="2400" dirty="0">
              <a:solidFill>
                <a:srgbClr val="FF0000"/>
              </a:solidFill>
              <a:latin typeface="Arial" panose="020B0604020202020204" pitchFamily="34" charset="0"/>
            </a:endParaRPr>
          </a:p>
        </p:txBody>
      </p:sp>
      <p:sp>
        <p:nvSpPr>
          <p:cNvPr id="2" name="CaixaDeTexto 1">
            <a:extLst>
              <a:ext uri="{FF2B5EF4-FFF2-40B4-BE49-F238E27FC236}">
                <a16:creationId xmlns:a16="http://schemas.microsoft.com/office/drawing/2014/main" id="{6748B5EC-76BD-965B-E714-A5A16FCBA8B8}"/>
              </a:ext>
            </a:extLst>
          </p:cNvPr>
          <p:cNvSpPr txBox="1">
            <a:spLocks noChangeArrowheads="1"/>
          </p:cNvSpPr>
          <p:nvPr/>
        </p:nvSpPr>
        <p:spPr bwMode="auto">
          <a:xfrm>
            <a:off x="7301066" y="4058026"/>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solidFill>
                  <a:srgbClr val="FF0000"/>
                </a:solidFill>
                <a:latin typeface="Arial" panose="020B0604020202020204" pitchFamily="34" charset="0"/>
                <a:cs typeface="Arial" panose="020B0604020202020204" pitchFamily="34" charset="0"/>
              </a:rPr>
              <a:t>↑</a:t>
            </a:r>
            <a:endParaRPr lang="pt-BR" altLang="pt-BR" sz="2400" dirty="0">
              <a:solidFill>
                <a:srgbClr val="FF0000"/>
              </a:solidFill>
              <a:latin typeface="Arial" panose="020B0604020202020204" pitchFamily="34" charset="0"/>
            </a:endParaRPr>
          </a:p>
        </p:txBody>
      </p:sp>
      <p:sp>
        <p:nvSpPr>
          <p:cNvPr id="5" name="Título 4">
            <a:extLst>
              <a:ext uri="{FF2B5EF4-FFF2-40B4-BE49-F238E27FC236}">
                <a16:creationId xmlns:a16="http://schemas.microsoft.com/office/drawing/2014/main" id="{D231B174-8C3A-6DAB-8340-C0F21CC80882}"/>
              </a:ext>
            </a:extLst>
          </p:cNvPr>
          <p:cNvSpPr>
            <a:spLocks noGrp="1"/>
          </p:cNvSpPr>
          <p:nvPr>
            <p:ph type="title"/>
          </p:nvPr>
        </p:nvSpPr>
        <p:spPr>
          <a:xfrm>
            <a:off x="578142" y="409224"/>
            <a:ext cx="10515600" cy="954168"/>
          </a:xfrm>
        </p:spPr>
        <p:txBody>
          <a:bodyPr>
            <a:normAutofit/>
          </a:bodyPr>
          <a:lstStyle/>
          <a:p>
            <a:r>
              <a:rPr lang="pt-BR" altLang="pt-BR" sz="3200" dirty="0" err="1">
                <a:latin typeface="Arial" panose="020B0604020202020204" pitchFamily="34" charset="0"/>
                <a:cs typeface="Arial" panose="020B0604020202020204" pitchFamily="34" charset="0"/>
              </a:rPr>
              <a:t>Pre-motor</a:t>
            </a:r>
            <a:r>
              <a:rPr lang="pt-BR" altLang="pt-BR" sz="3200" dirty="0">
                <a:latin typeface="Arial" panose="020B0604020202020204" pitchFamily="34" charset="0"/>
                <a:cs typeface="Arial" panose="020B0604020202020204" pitchFamily="34" charset="0"/>
              </a:rPr>
              <a:t> </a:t>
            </a:r>
            <a:r>
              <a:rPr lang="pt-BR" altLang="pt-BR" sz="3200" dirty="0" err="1">
                <a:latin typeface="Arial" panose="020B0604020202020204" pitchFamily="34" charset="0"/>
                <a:cs typeface="Arial" panose="020B0604020202020204" pitchFamily="34" charset="0"/>
              </a:rPr>
              <a:t>potential</a:t>
            </a:r>
            <a:r>
              <a:rPr lang="pt-BR" altLang="pt-BR" sz="3200" dirty="0">
                <a:latin typeface="Arial" panose="020B0604020202020204" pitchFamily="34" charset="0"/>
                <a:cs typeface="Arial" panose="020B0604020202020204" pitchFamily="34" charset="0"/>
              </a:rPr>
              <a:t> </a:t>
            </a:r>
            <a:r>
              <a:rPr lang="pt-BR" altLang="pt-BR" sz="3200" dirty="0" err="1">
                <a:latin typeface="Arial" panose="020B0604020202020204" pitchFamily="34" charset="0"/>
                <a:cs typeface="Arial" panose="020B0604020202020204" pitchFamily="34" charset="0"/>
              </a:rPr>
              <a:t>is</a:t>
            </a:r>
            <a:r>
              <a:rPr lang="pt-BR" altLang="pt-BR" sz="3200" dirty="0">
                <a:latin typeface="Arial" panose="020B0604020202020204" pitchFamily="34" charset="0"/>
                <a:cs typeface="Arial" panose="020B0604020202020204" pitchFamily="34" charset="0"/>
              </a:rPr>
              <a:t> </a:t>
            </a:r>
            <a:r>
              <a:rPr lang="pt-BR" altLang="pt-BR" sz="3200" dirty="0" err="1">
                <a:latin typeface="Arial" panose="020B0604020202020204" pitchFamily="34" charset="0"/>
                <a:cs typeface="Arial" panose="020B0604020202020204" pitchFamily="34" charset="0"/>
              </a:rPr>
              <a:t>actually</a:t>
            </a:r>
            <a:r>
              <a:rPr lang="pt-BR" altLang="pt-BR" sz="3200" dirty="0">
                <a:latin typeface="Arial" panose="020B0604020202020204" pitchFamily="34" charset="0"/>
                <a:cs typeface="Arial" panose="020B0604020202020204" pitchFamily="34" charset="0"/>
              </a:rPr>
              <a:t> A-</a:t>
            </a:r>
            <a:r>
              <a:rPr lang="pt-BR" altLang="pt-BR" sz="3200" dirty="0" err="1">
                <a:latin typeface="Arial" panose="020B0604020202020204" pitchFamily="34" charset="0"/>
                <a:cs typeface="Arial" panose="020B0604020202020204" pitchFamily="34" charset="0"/>
              </a:rPr>
              <a:t>wave</a:t>
            </a:r>
            <a:endParaRPr lang="pt-BR" sz="3200" dirty="0"/>
          </a:p>
        </p:txBody>
      </p:sp>
      <p:sp>
        <p:nvSpPr>
          <p:cNvPr id="10" name="CaixaDeTexto 9">
            <a:extLst>
              <a:ext uri="{FF2B5EF4-FFF2-40B4-BE49-F238E27FC236}">
                <a16:creationId xmlns:a16="http://schemas.microsoft.com/office/drawing/2014/main" id="{5AF054D1-42E9-A28B-C780-F14F78DAA9FC}"/>
              </a:ext>
            </a:extLst>
          </p:cNvPr>
          <p:cNvSpPr txBox="1"/>
          <p:nvPr/>
        </p:nvSpPr>
        <p:spPr>
          <a:xfrm>
            <a:off x="606694" y="5293084"/>
            <a:ext cx="1083857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Arial" panose="020B0604020202020204" pitchFamily="34" charset="0"/>
              <a:buChar char="•"/>
            </a:pPr>
            <a:r>
              <a:rPr lang="pt-BR" altLang="pt-BR" sz="2000" dirty="0" err="1">
                <a:solidFill>
                  <a:srgbClr val="4D4D4D"/>
                </a:solidFill>
                <a:latin typeface="Arial" panose="020B0604020202020204" pitchFamily="34" charset="0"/>
                <a:cs typeface="Arial" panose="020B0604020202020204" pitchFamily="34" charset="0"/>
              </a:rPr>
              <a:t>Stable</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morphology</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potentials</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and</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initial</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latencies</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varying</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less</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than</a:t>
            </a:r>
            <a:r>
              <a:rPr lang="pt-BR" altLang="pt-BR" sz="2000" dirty="0">
                <a:solidFill>
                  <a:srgbClr val="4D4D4D"/>
                </a:solidFill>
                <a:latin typeface="Arial" panose="020B0604020202020204" pitchFamily="34" charset="0"/>
                <a:cs typeface="Arial" panose="020B0604020202020204" pitchFamily="34" charset="0"/>
              </a:rPr>
              <a:t> 1.5 </a:t>
            </a:r>
            <a:r>
              <a:rPr lang="pt-BR" altLang="pt-BR" sz="2000" dirty="0" err="1">
                <a:solidFill>
                  <a:srgbClr val="4D4D4D"/>
                </a:solidFill>
                <a:latin typeface="Arial" panose="020B0604020202020204" pitchFamily="34" charset="0"/>
                <a:cs typeface="Arial" panose="020B0604020202020204" pitchFamily="34" charset="0"/>
              </a:rPr>
              <a:t>ms</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obtained</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during</a:t>
            </a:r>
            <a:r>
              <a:rPr lang="pt-BR" altLang="pt-BR" sz="2000" dirty="0">
                <a:solidFill>
                  <a:srgbClr val="4D4D4D"/>
                </a:solidFill>
                <a:latin typeface="Arial" panose="020B0604020202020204" pitchFamily="34" charset="0"/>
                <a:cs typeface="Arial" panose="020B0604020202020204" pitchFamily="34" charset="0"/>
              </a:rPr>
              <a:t> F-</a:t>
            </a:r>
            <a:r>
              <a:rPr lang="pt-BR" altLang="pt-BR" sz="2000" dirty="0" err="1">
                <a:solidFill>
                  <a:srgbClr val="4D4D4D"/>
                </a:solidFill>
                <a:latin typeface="Arial" panose="020B0604020202020204" pitchFamily="34" charset="0"/>
                <a:cs typeface="Arial" panose="020B0604020202020204" pitchFamily="34" charset="0"/>
              </a:rPr>
              <a:t>wave</a:t>
            </a:r>
            <a:r>
              <a:rPr lang="pt-BR" altLang="pt-BR" sz="2000" dirty="0">
                <a:solidFill>
                  <a:srgbClr val="4D4D4D"/>
                </a:solidFill>
                <a:latin typeface="Arial" panose="020B0604020202020204" pitchFamily="34" charset="0"/>
                <a:cs typeface="Arial" panose="020B0604020202020204" pitchFamily="34" charset="0"/>
              </a:rPr>
              <a:t> procedure, </a:t>
            </a:r>
            <a:r>
              <a:rPr lang="pt-BR" altLang="pt-BR" sz="2000" dirty="0" err="1">
                <a:solidFill>
                  <a:srgbClr val="4D4D4D"/>
                </a:solidFill>
                <a:latin typeface="Arial" panose="020B0604020202020204" pitchFamily="34" charset="0"/>
                <a:cs typeface="Arial" panose="020B0604020202020204" pitchFamily="34" charset="0"/>
              </a:rPr>
              <a:t>by</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supramaximal</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stimuli</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a:latin typeface="Arial" panose="020B0604020202020204" pitchFamily="34" charset="0"/>
              </a:rPr>
              <a:t>M-</a:t>
            </a:r>
            <a:r>
              <a:rPr lang="pt-BR" altLang="pt-BR" sz="2000" dirty="0" err="1">
                <a:latin typeface="Arial" panose="020B0604020202020204" pitchFamily="34" charset="0"/>
              </a:rPr>
              <a:t>wave</a:t>
            </a:r>
            <a:r>
              <a:rPr lang="pt-BR" altLang="pt-BR" sz="2000" dirty="0">
                <a:latin typeface="Arial" panose="020B0604020202020204" pitchFamily="34" charset="0"/>
              </a:rPr>
              <a:t> </a:t>
            </a:r>
            <a:r>
              <a:rPr lang="pt-BR" altLang="pt-BR" sz="2000" dirty="0">
                <a:solidFill>
                  <a:srgbClr val="FF0000"/>
                </a:solidFill>
                <a:latin typeface="Arial" panose="020B0604020202020204" pitchFamily="34" charset="0"/>
              </a:rPr>
              <a:t>“</a:t>
            </a:r>
            <a:r>
              <a:rPr lang="pt-BR" altLang="pt-BR" sz="2000" dirty="0" err="1">
                <a:solidFill>
                  <a:srgbClr val="FF0000"/>
                </a:solidFill>
                <a:latin typeface="Arial" panose="020B0604020202020204" pitchFamily="34" charset="0"/>
              </a:rPr>
              <a:t>satellites</a:t>
            </a:r>
            <a:r>
              <a:rPr lang="pt-BR" altLang="pt-BR" sz="2000" dirty="0">
                <a:solidFill>
                  <a:srgbClr val="FF0000"/>
                </a:solidFill>
                <a:latin typeface="Arial" panose="020B0604020202020204" pitchFamily="34" charset="0"/>
              </a:rPr>
              <a:t>”</a:t>
            </a:r>
            <a:r>
              <a:rPr lang="pt-BR" altLang="pt-BR" sz="2000" dirty="0">
                <a:solidFill>
                  <a:srgbClr val="4D4D4D"/>
                </a:solidFill>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pt-BR" altLang="pt-BR" sz="2000" dirty="0">
                <a:solidFill>
                  <a:srgbClr val="4D4D4D"/>
                </a:solidFill>
                <a:latin typeface="Arial" panose="020B0604020202020204" pitchFamily="34" charset="0"/>
                <a:cs typeface="Arial" panose="020B0604020202020204" pitchFamily="34" charset="0"/>
              </a:rPr>
              <a:t>Both </a:t>
            </a:r>
            <a:r>
              <a:rPr lang="pt-BR" altLang="pt-BR" sz="2000" dirty="0" err="1">
                <a:solidFill>
                  <a:srgbClr val="4D4D4D"/>
                </a:solidFill>
                <a:latin typeface="Arial" panose="020B0604020202020204" pitchFamily="34" charset="0"/>
                <a:cs typeface="Arial" panose="020B0604020202020204" pitchFamily="34" charset="0"/>
              </a:rPr>
              <a:t>nerves</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with</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pronounced</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and</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painfull</a:t>
            </a:r>
            <a:r>
              <a:rPr lang="pt-BR" altLang="pt-BR" sz="2000" dirty="0">
                <a:solidFill>
                  <a:srgbClr val="4D4D4D"/>
                </a:solidFill>
                <a:latin typeface="Arial" panose="020B0604020202020204" pitchFamily="34" charset="0"/>
                <a:cs typeface="Arial" panose="020B0604020202020204" pitchFamily="34" charset="0"/>
              </a:rPr>
              <a:t> </a:t>
            </a:r>
            <a:r>
              <a:rPr lang="pt-BR" altLang="pt-BR" sz="2000" dirty="0" err="1">
                <a:solidFill>
                  <a:srgbClr val="4D4D4D"/>
                </a:solidFill>
                <a:latin typeface="Arial" panose="020B0604020202020204" pitchFamily="34" charset="0"/>
                <a:cs typeface="Arial" panose="020B0604020202020204" pitchFamily="34" charset="0"/>
              </a:rPr>
              <a:t>TCSs</a:t>
            </a:r>
            <a:endParaRPr lang="pt-BR" sz="2000" dirty="0">
              <a:solidFill>
                <a:srgbClr val="FF0000"/>
              </a:solidFill>
            </a:endParaRPr>
          </a:p>
        </p:txBody>
      </p:sp>
      <p:pic>
        <p:nvPicPr>
          <p:cNvPr id="11" name="Picture 5" descr="Caso Clínico 3 - Onda A  foto 3">
            <a:extLst>
              <a:ext uri="{FF2B5EF4-FFF2-40B4-BE49-F238E27FC236}">
                <a16:creationId xmlns:a16="http://schemas.microsoft.com/office/drawing/2014/main" id="{C77FB7E8-A23E-89B9-87D1-3B8E272C1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85" y="1513612"/>
            <a:ext cx="5073875" cy="35074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0BF21E72-F11F-D89B-F438-23FF74B8C212}"/>
              </a:ext>
            </a:extLst>
          </p:cNvPr>
          <p:cNvSpPr txBox="1">
            <a:spLocks noChangeArrowheads="1"/>
          </p:cNvSpPr>
          <p:nvPr/>
        </p:nvSpPr>
        <p:spPr bwMode="auto">
          <a:xfrm>
            <a:off x="1107143" y="3429000"/>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solidFill>
                  <a:srgbClr val="FF0000"/>
                </a:solidFill>
                <a:latin typeface="Arial" panose="020B0604020202020204" pitchFamily="34" charset="0"/>
                <a:cs typeface="Arial" panose="020B0604020202020204" pitchFamily="34" charset="0"/>
              </a:rPr>
              <a:t>↑</a:t>
            </a:r>
            <a:endParaRPr lang="pt-BR" altLang="pt-BR" sz="2400" dirty="0">
              <a:solidFill>
                <a:srgbClr val="FF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7172D10-7F3B-CC4D-2F88-DC0D6423B159}"/>
              </a:ext>
            </a:extLst>
          </p:cNvPr>
          <p:cNvSpPr>
            <a:spLocks noGrp="1"/>
          </p:cNvSpPr>
          <p:nvPr>
            <p:ph type="title"/>
          </p:nvPr>
        </p:nvSpPr>
        <p:spPr>
          <a:xfrm>
            <a:off x="624305" y="130233"/>
            <a:ext cx="8058141" cy="1325563"/>
          </a:xfrm>
        </p:spPr>
        <p:txBody>
          <a:bodyPr>
            <a:normAutofit/>
          </a:bodyPr>
          <a:lstStyle/>
          <a:p>
            <a:r>
              <a:rPr lang="pt-BR" sz="4000" dirty="0"/>
              <a:t>Axonal </a:t>
            </a:r>
            <a:r>
              <a:rPr lang="pt-BR" sz="4000" dirty="0" err="1"/>
              <a:t>reflex</a:t>
            </a:r>
            <a:r>
              <a:rPr lang="pt-BR" sz="4000" dirty="0"/>
              <a:t>: </a:t>
            </a:r>
            <a:r>
              <a:rPr lang="pt-BR" sz="4000" dirty="0" err="1"/>
              <a:t>main</a:t>
            </a:r>
            <a:r>
              <a:rPr lang="pt-BR" sz="4000" dirty="0"/>
              <a:t> </a:t>
            </a:r>
            <a:r>
              <a:rPr lang="pt-BR" sz="4000" dirty="0" err="1"/>
              <a:t>feature</a:t>
            </a:r>
            <a:endParaRPr lang="pt-BR" sz="4000" dirty="0"/>
          </a:p>
        </p:txBody>
      </p:sp>
      <p:pic>
        <p:nvPicPr>
          <p:cNvPr id="8" name="Imagem 7">
            <a:extLst>
              <a:ext uri="{FF2B5EF4-FFF2-40B4-BE49-F238E27FC236}">
                <a16:creationId xmlns:a16="http://schemas.microsoft.com/office/drawing/2014/main" id="{9036B001-CCED-52A6-5291-94DA6F39A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719" y="1341306"/>
            <a:ext cx="6649749" cy="4932939"/>
          </a:xfrm>
          <a:prstGeom prst="rect">
            <a:avLst/>
          </a:prstGeom>
        </p:spPr>
      </p:pic>
      <p:cxnSp>
        <p:nvCxnSpPr>
          <p:cNvPr id="10" name="Conector de Seta Reta 9">
            <a:extLst>
              <a:ext uri="{FF2B5EF4-FFF2-40B4-BE49-F238E27FC236}">
                <a16:creationId xmlns:a16="http://schemas.microsoft.com/office/drawing/2014/main" id="{54814A74-9B55-08CC-4CF4-1BCDFE7D5244}"/>
              </a:ext>
            </a:extLst>
          </p:cNvPr>
          <p:cNvCxnSpPr/>
          <p:nvPr/>
        </p:nvCxnSpPr>
        <p:spPr>
          <a:xfrm>
            <a:off x="7110976" y="1689531"/>
            <a:ext cx="0" cy="566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7AF5BDF4-1DA6-2D3A-C802-DEB73062B8D1}"/>
              </a:ext>
            </a:extLst>
          </p:cNvPr>
          <p:cNvCxnSpPr/>
          <p:nvPr/>
        </p:nvCxnSpPr>
        <p:spPr>
          <a:xfrm>
            <a:off x="7679302" y="3043054"/>
            <a:ext cx="0" cy="566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DF4CB3F6-943F-F406-8926-8AA698436D55}"/>
              </a:ext>
            </a:extLst>
          </p:cNvPr>
          <p:cNvCxnSpPr/>
          <p:nvPr/>
        </p:nvCxnSpPr>
        <p:spPr>
          <a:xfrm>
            <a:off x="8375122" y="2862072"/>
            <a:ext cx="0" cy="566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40215A65-15F5-65D4-709B-A5DCB329CD64}"/>
              </a:ext>
            </a:extLst>
          </p:cNvPr>
          <p:cNvSpPr txBox="1"/>
          <p:nvPr/>
        </p:nvSpPr>
        <p:spPr>
          <a:xfrm>
            <a:off x="624305" y="1591453"/>
            <a:ext cx="3071634" cy="4293483"/>
          </a:xfrm>
          <a:prstGeom prst="rect">
            <a:avLst/>
          </a:prstGeom>
          <a:noFill/>
        </p:spPr>
        <p:txBody>
          <a:bodyPr wrap="square" rtlCol="0">
            <a:spAutoFit/>
          </a:bodyPr>
          <a:lstStyle/>
          <a:p>
            <a:r>
              <a:rPr lang="pt-BR" sz="2400" dirty="0">
                <a:latin typeface="Arial" panose="020B0604020202020204" pitchFamily="34" charset="0"/>
                <a:cs typeface="Arial" panose="020B0604020202020204" pitchFamily="34" charset="0"/>
              </a:rPr>
              <a:t>It starts </a:t>
            </a:r>
            <a:r>
              <a:rPr lang="pt-BR" sz="2400" dirty="0" err="1">
                <a:latin typeface="Arial" panose="020B0604020202020204" pitchFamily="34" charset="0"/>
                <a:cs typeface="Arial" panose="020B0604020202020204" pitchFamily="34" charset="0"/>
              </a:rPr>
              <a:t>with</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submaximal</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stimulus</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and</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is</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abolished</a:t>
            </a:r>
            <a:r>
              <a:rPr lang="pt-BR" sz="2400" dirty="0">
                <a:latin typeface="Arial" panose="020B0604020202020204" pitchFamily="34" charset="0"/>
                <a:cs typeface="Arial" panose="020B0604020202020204" pitchFamily="34" charset="0"/>
              </a:rPr>
              <a:t> as </a:t>
            </a:r>
            <a:r>
              <a:rPr lang="pt-BR" sz="2400" dirty="0" err="1">
                <a:latin typeface="Arial" panose="020B0604020202020204" pitchFamily="34" charset="0"/>
                <a:cs typeface="Arial" panose="020B0604020202020204" pitchFamily="34" charset="0"/>
              </a:rPr>
              <a:t>the</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stimulus</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is</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increased</a:t>
            </a:r>
            <a:r>
              <a:rPr lang="pt-BR" sz="2400" dirty="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It´s also related to pain in leprosy patients. </a:t>
            </a:r>
          </a:p>
          <a:p>
            <a:endParaRPr lang="pt-BR" sz="1900" b="0" i="0" u="none" strike="noStrike" baseline="0" dirty="0">
              <a:solidFill>
                <a:srgbClr val="000000"/>
              </a:solidFill>
              <a:latin typeface="AdvTTa9c1b374"/>
            </a:endParaRPr>
          </a:p>
          <a:p>
            <a:pPr algn="r"/>
            <a:r>
              <a:rPr lang="pt-BR" sz="1400" b="0" i="0" u="none" strike="noStrike" baseline="0" dirty="0">
                <a:solidFill>
                  <a:srgbClr val="000000"/>
                </a:solidFill>
                <a:latin typeface="Arial" panose="020B0604020202020204" pitchFamily="34" charset="0"/>
                <a:cs typeface="Arial" panose="020B0604020202020204" pitchFamily="34" charset="0"/>
              </a:rPr>
              <a:t>(Garbino, Kirchner &amp; </a:t>
            </a:r>
            <a:r>
              <a:rPr lang="en-US" sz="1400" b="0" i="0" u="none" strike="noStrike" baseline="0" dirty="0" err="1">
                <a:solidFill>
                  <a:srgbClr val="000000"/>
                </a:solidFill>
                <a:latin typeface="Arial" panose="020B0604020202020204" pitchFamily="34" charset="0"/>
                <a:cs typeface="Arial" panose="020B0604020202020204" pitchFamily="34" charset="0"/>
              </a:rPr>
              <a:t>França</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it-IT" sz="1400" b="0" i="0" u="none" strike="noStrike" baseline="0" dirty="0">
                <a:solidFill>
                  <a:srgbClr val="000000"/>
                </a:solidFill>
                <a:latin typeface="Arial" panose="020B0604020202020204" pitchFamily="34" charset="0"/>
                <a:cs typeface="Arial" panose="020B0604020202020204" pitchFamily="34" charset="0"/>
              </a:rPr>
              <a:t>2022) </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56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B2F0C-AB04-B3A3-091E-1249BF2D7857}"/>
              </a:ext>
            </a:extLst>
          </p:cNvPr>
          <p:cNvSpPr>
            <a:spLocks noGrp="1"/>
          </p:cNvSpPr>
          <p:nvPr>
            <p:ph type="title"/>
          </p:nvPr>
        </p:nvSpPr>
        <p:spPr>
          <a:xfrm>
            <a:off x="838200" y="565848"/>
            <a:ext cx="10515600" cy="1162592"/>
          </a:xfrm>
        </p:spPr>
        <p:txBody>
          <a:bodyPr>
            <a:noAutofit/>
          </a:bodyPr>
          <a:lstStyle/>
          <a:p>
            <a:pPr algn="ctr"/>
            <a:r>
              <a:rPr lang="pt-BR" sz="3200" dirty="0">
                <a:latin typeface="Arial" panose="020B0604020202020204" pitchFamily="34" charset="0"/>
                <a:cs typeface="Arial" panose="020B0604020202020204" pitchFamily="34" charset="0"/>
              </a:rPr>
              <a:t>Insights </a:t>
            </a:r>
            <a:r>
              <a:rPr lang="pt-BR" sz="3200" dirty="0" err="1">
                <a:latin typeface="Arial" panose="020B0604020202020204" pitchFamily="34" charset="0"/>
                <a:cs typeface="Arial" panose="020B0604020202020204" pitchFamily="34" charset="0"/>
              </a:rPr>
              <a:t>on</a:t>
            </a:r>
            <a:r>
              <a:rPr lang="pt-BR" sz="3200" dirty="0">
                <a:latin typeface="Arial" panose="020B0604020202020204" pitchFamily="34" charset="0"/>
                <a:cs typeface="Arial" panose="020B0604020202020204" pitchFamily="34" charset="0"/>
              </a:rPr>
              <a:t> A-</a:t>
            </a:r>
            <a:r>
              <a:rPr lang="pt-BR" sz="3200" dirty="0" err="1">
                <a:latin typeface="Arial" panose="020B0604020202020204" pitchFamily="34" charset="0"/>
                <a:cs typeface="Arial" panose="020B0604020202020204" pitchFamily="34" charset="0"/>
              </a:rPr>
              <a:t>wave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clinical</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meaning</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on</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pain</a:t>
            </a:r>
            <a:r>
              <a:rPr lang="pt-BR" sz="3200" dirty="0">
                <a:latin typeface="Arial" panose="020B0604020202020204" pitchFamily="34" charset="0"/>
                <a:cs typeface="Arial" panose="020B0604020202020204" pitchFamily="34" charset="0"/>
              </a:rPr>
              <a:t> in </a:t>
            </a:r>
            <a:r>
              <a:rPr lang="pt-BR" sz="3200" dirty="0" err="1">
                <a:latin typeface="Arial" panose="020B0604020202020204" pitchFamily="34" charset="0"/>
                <a:cs typeface="Arial" panose="020B0604020202020204" pitchFamily="34" charset="0"/>
              </a:rPr>
              <a:t>leprosy</a:t>
            </a:r>
            <a:r>
              <a:rPr lang="pt-BR" sz="3200" dirty="0">
                <a:latin typeface="Arial" panose="020B0604020202020204" pitchFamily="34" charset="0"/>
                <a:cs typeface="Arial" panose="020B0604020202020204" pitchFamily="34" charset="0"/>
              </a:rPr>
              <a:t> -1</a:t>
            </a:r>
            <a:br>
              <a:rPr lang="pt-BR" sz="2800" dirty="0">
                <a:latin typeface="Arial" panose="020B0604020202020204" pitchFamily="34" charset="0"/>
                <a:cs typeface="Arial" panose="020B0604020202020204" pitchFamily="34" charset="0"/>
              </a:rPr>
            </a:br>
            <a:r>
              <a:rPr lang="pt-BR" sz="2800" b="1" dirty="0" err="1">
                <a:latin typeface="Arial" panose="020B0604020202020204" pitchFamily="34" charset="0"/>
                <a:cs typeface="Arial" panose="020B0604020202020204" pitchFamily="34" charset="0"/>
              </a:rPr>
              <a:t>epidemiology</a:t>
            </a:r>
            <a:br>
              <a:rPr kumimoji="0" lang="pt-BR" altLang="pt-B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EAFB808B-1BFE-69C4-10F7-1316585DD134}"/>
              </a:ext>
            </a:extLst>
          </p:cNvPr>
          <p:cNvSpPr>
            <a:spLocks noGrp="1"/>
          </p:cNvSpPr>
          <p:nvPr>
            <p:ph idx="1"/>
          </p:nvPr>
        </p:nvSpPr>
        <p:spPr>
          <a:xfrm>
            <a:off x="704335" y="1817649"/>
            <a:ext cx="11014914" cy="4571187"/>
          </a:xfrm>
        </p:spPr>
        <p:txBody>
          <a:bodyPr>
            <a:normAutofit/>
          </a:bodyPr>
          <a:lstStyle/>
          <a:p>
            <a:pPr marL="0" indent="0" algn="l">
              <a:buNone/>
            </a:pPr>
            <a:r>
              <a:rPr kumimoji="0" lang="pt-BR" altLang="pt-BR" sz="2400" b="0" i="0" u="none" strike="noStrike" cap="none" normalizeH="0" baseline="0" dirty="0" err="1">
                <a:ln>
                  <a:noFill/>
                </a:ln>
                <a:solidFill>
                  <a:schemeClr val="tx1"/>
                </a:solidFill>
                <a:effectLst/>
                <a:latin typeface="Arial" panose="020B0604020202020204" pitchFamily="34" charset="0"/>
              </a:rPr>
              <a:t>Stump</a:t>
            </a:r>
            <a:r>
              <a:rPr kumimoji="0" lang="pt-BR" altLang="pt-BR" sz="2400" b="0" i="0" u="none" strike="noStrike" cap="none" normalizeH="0" baseline="0" dirty="0">
                <a:ln>
                  <a:noFill/>
                </a:ln>
                <a:solidFill>
                  <a:schemeClr val="tx1"/>
                </a:solidFill>
                <a:effectLst/>
                <a:latin typeface="Arial" panose="020B0604020202020204" pitchFamily="34" charset="0"/>
              </a:rPr>
              <a:t> PRNAG &amp; Baccarelli R et </a:t>
            </a:r>
            <a:r>
              <a:rPr kumimoji="0" lang="pt-BR" altLang="pt-BR" sz="2400" b="0" i="0" u="none" strike="noStrike" cap="none" normalizeH="0" baseline="0" dirty="0" err="1">
                <a:ln>
                  <a:noFill/>
                </a:ln>
                <a:solidFill>
                  <a:schemeClr val="tx1"/>
                </a:solidFill>
                <a:effectLst/>
                <a:latin typeface="Arial" panose="020B0604020202020204" pitchFamily="34" charset="0"/>
              </a:rPr>
              <a:t>all</a:t>
            </a:r>
            <a:r>
              <a:rPr lang="pt-BR" altLang="pt-BR" sz="2400" dirty="0">
                <a:latin typeface="Arial" panose="020B0604020202020204" pitchFamily="34" charset="0"/>
              </a:rPr>
              <a:t>.  </a:t>
            </a:r>
            <a:r>
              <a:rPr kumimoji="0" lang="pt-BR" altLang="pt-BR" sz="2400" b="0" i="0" u="sng" strike="noStrike" cap="none" normalizeH="0" baseline="0" dirty="0" err="1">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Neuropathic</a:t>
            </a:r>
            <a:r>
              <a:rPr kumimoji="0" lang="pt-BR" altLang="pt-BR" sz="2400" b="0" i="0" u="sng"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kumimoji="0" lang="pt-BR" altLang="pt-BR" sz="2400" b="0" i="0" u="sng" strike="noStrike" cap="none" normalizeH="0" baseline="0" dirty="0" err="1">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pain</a:t>
            </a:r>
            <a:r>
              <a:rPr kumimoji="0" lang="pt-BR" altLang="pt-BR" sz="2400" b="0" i="0" u="sng"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 in </a:t>
            </a:r>
            <a:r>
              <a:rPr kumimoji="0" lang="pt-BR" altLang="pt-BR" sz="2400" b="0" i="0" u="sng" strike="noStrike" cap="none" normalizeH="0" baseline="0" dirty="0" err="1">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leprosy</a:t>
            </a:r>
            <a:r>
              <a:rPr kumimoji="0" lang="pt-BR" altLang="pt-BR" sz="2400" b="0" i="0" u="sng"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kumimoji="0" lang="pt-BR" altLang="pt-BR" sz="2400" b="0" i="0" u="sng" strike="noStrike" cap="none" normalizeH="0" baseline="0" dirty="0" err="1">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patients</a:t>
            </a:r>
            <a:r>
              <a:rPr kumimoji="0" lang="pt-BR" altLang="pt-BR" sz="2400" b="0" i="0" u="sng" strike="noStrike" cap="none" normalizeH="0" baseline="0" dirty="0">
                <a:ln>
                  <a:noFill/>
                </a:ln>
                <a:effectLst/>
                <a:latin typeface="Arial" panose="020B0604020202020204" pitchFamily="34" charset="0"/>
              </a:rPr>
              <a:t>. </a:t>
            </a:r>
            <a:r>
              <a:rPr kumimoji="0" lang="pt-BR" altLang="pt-BR" sz="2400" b="0" i="0" u="none" strike="noStrike" cap="none" normalizeH="0" baseline="0" dirty="0" err="1">
                <a:ln>
                  <a:noFill/>
                </a:ln>
                <a:solidFill>
                  <a:schemeClr val="tx1"/>
                </a:solidFill>
                <a:effectLst/>
                <a:latin typeface="Arial" panose="020B0604020202020204" pitchFamily="34" charset="0"/>
              </a:rPr>
              <a:t>International</a:t>
            </a:r>
            <a:r>
              <a:rPr kumimoji="0" lang="pt-BR" altLang="pt-BR" sz="2400" b="0" i="0" u="none" strike="noStrike" cap="none" normalizeH="0" baseline="0" dirty="0">
                <a:ln>
                  <a:noFill/>
                </a:ln>
                <a:solidFill>
                  <a:schemeClr val="tx1"/>
                </a:solidFill>
                <a:effectLst/>
                <a:latin typeface="Arial" panose="020B0604020202020204" pitchFamily="34" charset="0"/>
              </a:rPr>
              <a:t> </a:t>
            </a:r>
            <a:r>
              <a:rPr kumimoji="0" lang="pt-BR" altLang="pt-BR" sz="2400" b="0" i="0" u="none" strike="noStrike" cap="none" normalizeH="0" baseline="0" dirty="0" err="1">
                <a:ln>
                  <a:noFill/>
                </a:ln>
                <a:solidFill>
                  <a:schemeClr val="tx1"/>
                </a:solidFill>
                <a:effectLst/>
                <a:latin typeface="Arial" panose="020B0604020202020204" pitchFamily="34" charset="0"/>
              </a:rPr>
              <a:t>journal</a:t>
            </a:r>
            <a:r>
              <a:rPr kumimoji="0" lang="pt-BR" altLang="pt-BR" sz="2400" b="0" i="0" u="none" strike="noStrike" cap="none" normalizeH="0" baseline="0" dirty="0">
                <a:ln>
                  <a:noFill/>
                </a:ln>
                <a:solidFill>
                  <a:schemeClr val="tx1"/>
                </a:solidFill>
                <a:effectLst/>
                <a:latin typeface="Arial" panose="020B0604020202020204" pitchFamily="34" charset="0"/>
              </a:rPr>
              <a:t> </a:t>
            </a:r>
            <a:r>
              <a:rPr kumimoji="0" lang="pt-BR" altLang="pt-BR" sz="2400" b="0" i="0" u="none" strike="noStrike" cap="none" normalizeH="0" baseline="0" dirty="0" err="1">
                <a:ln>
                  <a:noFill/>
                </a:ln>
                <a:solidFill>
                  <a:schemeClr val="tx1"/>
                </a:solidFill>
                <a:effectLst/>
                <a:latin typeface="Arial" panose="020B0604020202020204" pitchFamily="34" charset="0"/>
              </a:rPr>
              <a:t>of</a:t>
            </a:r>
            <a:r>
              <a:rPr kumimoji="0" lang="pt-BR" altLang="pt-BR" sz="2400" b="0" i="0" u="none" strike="noStrike" cap="none" normalizeH="0" baseline="0" dirty="0">
                <a:ln>
                  <a:noFill/>
                </a:ln>
                <a:solidFill>
                  <a:schemeClr val="tx1"/>
                </a:solidFill>
                <a:effectLst/>
                <a:latin typeface="Arial" panose="020B0604020202020204" pitchFamily="34" charset="0"/>
              </a:rPr>
              <a:t> </a:t>
            </a:r>
            <a:r>
              <a:rPr kumimoji="0" lang="pt-BR" altLang="pt-BR" sz="2400" b="0" i="0" u="sng" strike="noStrike" cap="none" normalizeH="0" baseline="0" dirty="0" err="1">
                <a:ln>
                  <a:noFill/>
                </a:ln>
                <a:solidFill>
                  <a:schemeClr val="tx1"/>
                </a:solidFill>
                <a:effectLst/>
                <a:latin typeface="Arial" panose="020B0604020202020204" pitchFamily="34" charset="0"/>
              </a:rPr>
              <a:t>leprosy</a:t>
            </a:r>
            <a:r>
              <a:rPr kumimoji="0" lang="pt-BR" altLang="pt-BR" sz="2400" b="0" i="0" u="sng" strike="noStrike" cap="none" normalizeH="0" baseline="0" dirty="0">
                <a:ln>
                  <a:noFill/>
                </a:ln>
                <a:solidFill>
                  <a:schemeClr val="tx1"/>
                </a:solidFill>
                <a:effectLst/>
                <a:latin typeface="Arial" panose="020B0604020202020204" pitchFamily="34" charset="0"/>
              </a:rPr>
              <a:t> </a:t>
            </a:r>
            <a:r>
              <a:rPr kumimoji="0" lang="pt-BR" altLang="pt-BR" sz="2400" b="0" i="0" u="sng" strike="noStrike" cap="none" normalizeH="0" baseline="0" dirty="0" err="1">
                <a:ln>
                  <a:noFill/>
                </a:ln>
                <a:solidFill>
                  <a:schemeClr val="tx1"/>
                </a:solidFill>
                <a:effectLst/>
                <a:latin typeface="Arial" panose="020B0604020202020204" pitchFamily="34" charset="0"/>
              </a:rPr>
              <a:t>and</a:t>
            </a:r>
            <a:r>
              <a:rPr kumimoji="0" lang="pt-BR" altLang="pt-BR" sz="2400" b="0" i="0" u="sng" strike="noStrike" cap="none" normalizeH="0" baseline="0" dirty="0">
                <a:ln>
                  <a:noFill/>
                </a:ln>
                <a:solidFill>
                  <a:schemeClr val="tx1"/>
                </a:solidFill>
                <a:effectLst/>
                <a:latin typeface="Arial" panose="020B0604020202020204" pitchFamily="34" charset="0"/>
              </a:rPr>
              <a:t> </a:t>
            </a:r>
            <a:r>
              <a:rPr kumimoji="0" lang="pt-BR" altLang="pt-BR" sz="2400" b="0" i="0" u="sng" strike="noStrike" cap="none" normalizeH="0" baseline="0" dirty="0" err="1">
                <a:ln>
                  <a:noFill/>
                </a:ln>
                <a:solidFill>
                  <a:schemeClr val="tx1"/>
                </a:solidFill>
                <a:effectLst/>
                <a:latin typeface="Arial" panose="020B0604020202020204" pitchFamily="34" charset="0"/>
              </a:rPr>
              <a:t>other</a:t>
            </a:r>
            <a:r>
              <a:rPr kumimoji="0" lang="pt-BR" altLang="pt-BR" sz="2400" b="0" i="0" u="sng" strike="noStrike" cap="none" normalizeH="0" baseline="0" dirty="0">
                <a:ln>
                  <a:noFill/>
                </a:ln>
                <a:solidFill>
                  <a:schemeClr val="tx1"/>
                </a:solidFill>
                <a:effectLst/>
                <a:latin typeface="Arial" panose="020B0604020202020204" pitchFamily="34" charset="0"/>
              </a:rPr>
              <a:t> </a:t>
            </a:r>
            <a:r>
              <a:rPr kumimoji="0" lang="pt-BR" altLang="pt-BR" sz="2400" b="0" i="0" u="sng" strike="noStrike" cap="none" normalizeH="0" baseline="0" dirty="0" err="1">
                <a:ln>
                  <a:noFill/>
                </a:ln>
                <a:solidFill>
                  <a:schemeClr val="tx1"/>
                </a:solidFill>
                <a:effectLst/>
                <a:latin typeface="Arial" panose="020B0604020202020204" pitchFamily="34" charset="0"/>
              </a:rPr>
              <a:t>mycobacterial</a:t>
            </a:r>
            <a:r>
              <a:rPr kumimoji="0" lang="pt-BR" altLang="pt-BR" sz="2400" b="0" i="0" u="sng" strike="noStrike" cap="none" normalizeH="0" baseline="0" dirty="0">
                <a:ln>
                  <a:noFill/>
                </a:ln>
                <a:solidFill>
                  <a:schemeClr val="tx1"/>
                </a:solidFill>
                <a:effectLst/>
                <a:latin typeface="Arial" panose="020B0604020202020204" pitchFamily="34" charset="0"/>
              </a:rPr>
              <a:t> </a:t>
            </a:r>
            <a:r>
              <a:rPr kumimoji="0" lang="pt-BR" altLang="pt-BR" sz="2400" b="0" i="0" u="sng" strike="noStrike" cap="none" normalizeH="0" baseline="0" dirty="0" err="1">
                <a:ln>
                  <a:noFill/>
                </a:ln>
                <a:solidFill>
                  <a:schemeClr val="tx1"/>
                </a:solidFill>
                <a:effectLst/>
                <a:latin typeface="Arial" panose="020B0604020202020204" pitchFamily="34" charset="0"/>
              </a:rPr>
              <a:t>diseases</a:t>
            </a:r>
            <a:r>
              <a:rPr kumimoji="0" lang="pt-BR" altLang="pt-BR" sz="2400" b="0" i="0" u="none" strike="noStrike" cap="none" normalizeH="0" baseline="0" dirty="0">
                <a:ln>
                  <a:noFill/>
                </a:ln>
                <a:solidFill>
                  <a:schemeClr val="tx1"/>
                </a:solidFill>
                <a:effectLst/>
                <a:latin typeface="Arial" panose="020B0604020202020204" pitchFamily="34" charset="0"/>
              </a:rPr>
              <a:t>. 2004/2 </a:t>
            </a:r>
          </a:p>
          <a:p>
            <a:pPr algn="l"/>
            <a:endParaRPr lang="en-US" sz="2000" b="0" i="0" dirty="0">
              <a:solidFill>
                <a:srgbClr val="000000"/>
              </a:solidFill>
              <a:effectLst/>
              <a:latin typeface="ff1"/>
            </a:endParaRPr>
          </a:p>
          <a:p>
            <a:pPr algn="l"/>
            <a:r>
              <a:rPr lang="en-US" sz="3200" b="0" i="0" dirty="0">
                <a:solidFill>
                  <a:srgbClr val="000000"/>
                </a:solidFill>
                <a:effectLst/>
                <a:latin typeface="ff1"/>
              </a:rPr>
              <a:t>N= 358 patients with leprosy in </a:t>
            </a:r>
            <a:r>
              <a:rPr lang="en-US" sz="3200" b="1" i="0" dirty="0">
                <a:solidFill>
                  <a:srgbClr val="000000"/>
                </a:solidFill>
                <a:effectLst/>
                <a:latin typeface="ff1"/>
              </a:rPr>
              <a:t>Instituto Lauro de Souza Lima </a:t>
            </a:r>
            <a:r>
              <a:rPr lang="en-US" sz="3200" b="0" i="0" dirty="0">
                <a:solidFill>
                  <a:srgbClr val="000000"/>
                </a:solidFill>
                <a:effectLst/>
                <a:latin typeface="ff1"/>
              </a:rPr>
              <a:t>from 2001 to 2002</a:t>
            </a:r>
          </a:p>
          <a:p>
            <a:pPr algn="l"/>
            <a:r>
              <a:rPr lang="en-US" sz="3200" b="1" i="0" dirty="0">
                <a:solidFill>
                  <a:srgbClr val="000000"/>
                </a:solidFill>
                <a:effectLst/>
                <a:latin typeface="ff1"/>
              </a:rPr>
              <a:t>201</a:t>
            </a:r>
            <a:r>
              <a:rPr lang="en-US" sz="3200" b="0" i="0" dirty="0">
                <a:solidFill>
                  <a:srgbClr val="000000"/>
                </a:solidFill>
                <a:effectLst/>
                <a:latin typeface="ff1"/>
              </a:rPr>
              <a:t> patients reported pain</a:t>
            </a:r>
          </a:p>
          <a:p>
            <a:pPr lvl="1"/>
            <a:r>
              <a:rPr lang="en-US" sz="2800" b="1" i="0" dirty="0">
                <a:solidFill>
                  <a:srgbClr val="000000"/>
                </a:solidFill>
                <a:effectLst/>
                <a:latin typeface="ff1"/>
              </a:rPr>
              <a:t>148 (73.6%) </a:t>
            </a:r>
            <a:r>
              <a:rPr lang="en-US" sz="2800" b="0" i="0" dirty="0">
                <a:solidFill>
                  <a:srgbClr val="000000"/>
                </a:solidFill>
                <a:effectLst/>
                <a:latin typeface="ff1"/>
              </a:rPr>
              <a:t>reported </a:t>
            </a:r>
            <a:r>
              <a:rPr lang="en-US" sz="2800" b="0" i="0" dirty="0">
                <a:solidFill>
                  <a:srgbClr val="FF0000"/>
                </a:solidFill>
                <a:effectLst/>
                <a:latin typeface="ff1"/>
              </a:rPr>
              <a:t>episodes of pain </a:t>
            </a:r>
            <a:r>
              <a:rPr lang="en-US" sz="2800" b="0" i="0" dirty="0">
                <a:solidFill>
                  <a:srgbClr val="000000"/>
                </a:solidFill>
                <a:effectLst/>
                <a:latin typeface="ff1"/>
              </a:rPr>
              <a:t>only in the past, reactions – neuritis? </a:t>
            </a:r>
          </a:p>
          <a:p>
            <a:pPr lvl="1"/>
            <a:r>
              <a:rPr lang="en-US" sz="2800" b="0" i="0" dirty="0">
                <a:solidFill>
                  <a:srgbClr val="000000"/>
                </a:solidFill>
                <a:effectLst/>
                <a:latin typeface="ff1"/>
              </a:rPr>
              <a:t>53 (</a:t>
            </a:r>
            <a:r>
              <a:rPr lang="en-US" sz="2800" i="0" dirty="0">
                <a:solidFill>
                  <a:srgbClr val="000000"/>
                </a:solidFill>
                <a:effectLst/>
                <a:latin typeface="ff1"/>
              </a:rPr>
              <a:t>26.4%</a:t>
            </a:r>
            <a:r>
              <a:rPr lang="en-US" sz="2800" b="0" i="0" dirty="0">
                <a:solidFill>
                  <a:srgbClr val="000000"/>
                </a:solidFill>
                <a:effectLst/>
                <a:latin typeface="ff1"/>
              </a:rPr>
              <a:t>) with pain present at the  time of interview, </a:t>
            </a:r>
          </a:p>
          <a:p>
            <a:pPr lvl="1"/>
            <a:r>
              <a:rPr lang="en-US" sz="2800" b="0" i="0" dirty="0">
                <a:solidFill>
                  <a:srgbClr val="000000"/>
                </a:solidFill>
                <a:effectLst/>
                <a:latin typeface="ff1"/>
              </a:rPr>
              <a:t>34 (64.2%) </a:t>
            </a:r>
            <a:r>
              <a:rPr lang="en-US" sz="2800" b="0" i="0" dirty="0">
                <a:solidFill>
                  <a:srgbClr val="FF0000"/>
                </a:solidFill>
                <a:effectLst/>
                <a:latin typeface="ff1"/>
              </a:rPr>
              <a:t>continuous</a:t>
            </a:r>
            <a:r>
              <a:rPr lang="en-US" sz="2800" b="0" i="0" dirty="0">
                <a:solidFill>
                  <a:srgbClr val="000000"/>
                </a:solidFill>
                <a:effectLst/>
                <a:latin typeface="ff1"/>
              </a:rPr>
              <a:t> and 19 (35.8%) is </a:t>
            </a:r>
            <a:r>
              <a:rPr lang="en-US" sz="2800" b="0" i="0" dirty="0">
                <a:solidFill>
                  <a:srgbClr val="FF0000"/>
                </a:solidFill>
                <a:effectLst/>
                <a:latin typeface="ff1"/>
              </a:rPr>
              <a:t>episodic, </a:t>
            </a:r>
            <a:r>
              <a:rPr lang="en-US" sz="2800" b="0" i="0" dirty="0">
                <a:effectLst/>
                <a:latin typeface="ff1"/>
              </a:rPr>
              <a:t>reactions?</a:t>
            </a:r>
            <a:endParaRPr lang="pt-BR" sz="2800" dirty="0"/>
          </a:p>
        </p:txBody>
      </p:sp>
      <p:sp>
        <p:nvSpPr>
          <p:cNvPr id="10" name="CaixaDeTexto 9">
            <a:extLst>
              <a:ext uri="{FF2B5EF4-FFF2-40B4-BE49-F238E27FC236}">
                <a16:creationId xmlns:a16="http://schemas.microsoft.com/office/drawing/2014/main" id="{D1A9312B-9858-5C2F-5F1F-F8FF709C70A2}"/>
              </a:ext>
            </a:extLst>
          </p:cNvPr>
          <p:cNvSpPr txBox="1"/>
          <p:nvPr/>
        </p:nvSpPr>
        <p:spPr>
          <a:xfrm>
            <a:off x="1087395" y="5387546"/>
            <a:ext cx="9576486" cy="1001290"/>
          </a:xfrm>
          <a:prstGeom prst="rect">
            <a:avLst/>
          </a:prstGeom>
          <a:noFill/>
          <a:ln w="12700">
            <a:solidFill>
              <a:srgbClr val="4D35FB"/>
            </a:solidFill>
          </a:ln>
        </p:spPr>
        <p:txBody>
          <a:bodyPr wrap="square" rtlCol="0">
            <a:spAutoFit/>
          </a:bodyPr>
          <a:lstStyle/>
          <a:p>
            <a:endParaRPr lang="pt-BR" dirty="0"/>
          </a:p>
        </p:txBody>
      </p:sp>
    </p:spTree>
    <p:extLst>
      <p:ext uri="{BB962C8B-B14F-4D97-AF65-F5344CB8AC3E}">
        <p14:creationId xmlns:p14="http://schemas.microsoft.com/office/powerpoint/2010/main" val="289090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3248E81-8284-A5AF-04F8-2899145AAA2C}"/>
              </a:ext>
            </a:extLst>
          </p:cNvPr>
          <p:cNvSpPr>
            <a:spLocks noGrp="1"/>
          </p:cNvSpPr>
          <p:nvPr>
            <p:ph type="title"/>
          </p:nvPr>
        </p:nvSpPr>
        <p:spPr>
          <a:xfrm>
            <a:off x="695586" y="365125"/>
            <a:ext cx="10658213" cy="1325563"/>
          </a:xfrm>
        </p:spPr>
        <p:txBody>
          <a:bodyPr/>
          <a:lstStyle/>
          <a:p>
            <a:r>
              <a:rPr lang="pt-BR" dirty="0"/>
              <a:t>Insights </a:t>
            </a:r>
            <a:r>
              <a:rPr lang="pt-BR" dirty="0" err="1"/>
              <a:t>on</a:t>
            </a:r>
            <a:r>
              <a:rPr lang="pt-BR" dirty="0"/>
              <a:t> A-</a:t>
            </a:r>
            <a:r>
              <a:rPr lang="pt-BR" dirty="0" err="1"/>
              <a:t>wave</a:t>
            </a:r>
            <a:r>
              <a:rPr lang="pt-BR" dirty="0"/>
              <a:t> </a:t>
            </a:r>
            <a:r>
              <a:rPr lang="pt-BR" dirty="0" err="1"/>
              <a:t>clinical</a:t>
            </a:r>
            <a:r>
              <a:rPr lang="pt-BR" dirty="0"/>
              <a:t> </a:t>
            </a:r>
            <a:r>
              <a:rPr lang="pt-BR" dirty="0" err="1"/>
              <a:t>meaning</a:t>
            </a:r>
            <a:r>
              <a:rPr lang="pt-BR" dirty="0"/>
              <a:t> </a:t>
            </a:r>
            <a:r>
              <a:rPr lang="pt-BR" dirty="0" err="1"/>
              <a:t>on</a:t>
            </a:r>
            <a:r>
              <a:rPr lang="pt-BR" dirty="0"/>
              <a:t> </a:t>
            </a:r>
            <a:r>
              <a:rPr lang="pt-BR" dirty="0" err="1"/>
              <a:t>pain</a:t>
            </a:r>
            <a:r>
              <a:rPr lang="pt-BR" dirty="0"/>
              <a:t>- 2</a:t>
            </a:r>
          </a:p>
        </p:txBody>
      </p:sp>
      <p:sp>
        <p:nvSpPr>
          <p:cNvPr id="4" name="Espaço Reservado para Conteúdo 3">
            <a:extLst>
              <a:ext uri="{FF2B5EF4-FFF2-40B4-BE49-F238E27FC236}">
                <a16:creationId xmlns:a16="http://schemas.microsoft.com/office/drawing/2014/main" id="{07913BB2-C179-79E6-DEB1-C80E805C173D}"/>
              </a:ext>
            </a:extLst>
          </p:cNvPr>
          <p:cNvSpPr>
            <a:spLocks noGrp="1"/>
          </p:cNvSpPr>
          <p:nvPr>
            <p:ph idx="1"/>
          </p:nvPr>
        </p:nvSpPr>
        <p:spPr>
          <a:xfrm>
            <a:off x="838200" y="1617044"/>
            <a:ext cx="10515600" cy="4727797"/>
          </a:xfrm>
        </p:spPr>
        <p:txBody>
          <a:bodyPr>
            <a:normAutofit fontScale="92500"/>
          </a:bodyPr>
          <a:lstStyle/>
          <a:p>
            <a:pPr marL="457200" lvl="1" indent="0">
              <a:buNone/>
            </a:pPr>
            <a:endParaRPr lang="en-GB" sz="2000" dirty="0">
              <a:effectLst/>
              <a:latin typeface="Arial" panose="020B0604020202020204" pitchFamily="34" charset="0"/>
              <a:ea typeface="Times New Roman" panose="02020603050405020304" pitchFamily="18" charset="0"/>
            </a:endParaRPr>
          </a:p>
          <a:p>
            <a:r>
              <a:rPr lang="en-GB" sz="2800" dirty="0">
                <a:effectLst/>
                <a:latin typeface="Arial" panose="020B0604020202020204" pitchFamily="34" charset="0"/>
                <a:ea typeface="Times New Roman" panose="02020603050405020304" pitchFamily="18" charset="0"/>
                <a:cs typeface="Arial" panose="020B0604020202020204" pitchFamily="34" charset="0"/>
              </a:rPr>
              <a:t>A picture of hyperexcitability (A-wave) </a:t>
            </a:r>
            <a:r>
              <a:rPr lang="en-GB" dirty="0">
                <a:effectLst/>
                <a:latin typeface="Arial" panose="020B0604020202020204" pitchFamily="34" charset="0"/>
                <a:ea typeface="Times New Roman" panose="02020603050405020304" pitchFamily="18" charset="0"/>
                <a:cs typeface="Arial" panose="020B0604020202020204" pitchFamily="34" charset="0"/>
              </a:rPr>
              <a:t>involving all </a:t>
            </a:r>
            <a:r>
              <a:rPr lang="en-GB" dirty="0" err="1">
                <a:effectLst/>
                <a:latin typeface="Arial" panose="020B0604020202020204" pitchFamily="34" charset="0"/>
                <a:ea typeface="Times New Roman" panose="02020603050405020304" pitchFamily="18" charset="0"/>
                <a:cs typeface="Arial" panose="020B0604020202020204" pitchFamily="34" charset="0"/>
              </a:rPr>
              <a:t>fibers</a:t>
            </a:r>
            <a:r>
              <a:rPr lang="en-GB" dirty="0">
                <a:effectLst/>
                <a:latin typeface="Arial" panose="020B0604020202020204" pitchFamily="34" charset="0"/>
                <a:ea typeface="Times New Roman" panose="02020603050405020304" pitchFamily="18" charset="0"/>
                <a:cs typeface="Arial" panose="020B0604020202020204" pitchFamily="34" charset="0"/>
              </a:rPr>
              <a:t>, as well as the </a:t>
            </a:r>
            <a:r>
              <a:rPr lang="en-GB"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sensory </a:t>
            </a:r>
            <a:r>
              <a:rPr lang="en-GB"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fibers</a:t>
            </a:r>
            <a:r>
              <a:rPr lang="en-GB" dirty="0">
                <a:effectLst/>
                <a:latin typeface="Arial" panose="020B0604020202020204" pitchFamily="34" charset="0"/>
                <a:ea typeface="Times New Roman" panose="02020603050405020304" pitchFamily="18" charset="0"/>
                <a:cs typeface="Arial" panose="020B0604020202020204" pitchFamily="34" charset="0"/>
              </a:rPr>
              <a:t>, were demonstrated</a:t>
            </a:r>
          </a:p>
          <a:p>
            <a:pPr marL="457200" lvl="1" indent="0" algn="r">
              <a:lnSpc>
                <a:spcPct val="110000"/>
              </a:lnSpc>
              <a:buNone/>
            </a:pPr>
            <a:r>
              <a:rPr lang="en-GB" sz="1400" dirty="0">
                <a:latin typeface="Arial" panose="020B0604020202020204" pitchFamily="34" charset="0"/>
                <a:cs typeface="Arial" panose="020B0604020202020204" pitchFamily="34" charset="0"/>
              </a:rPr>
              <a:t>(Montserrat et al.</a:t>
            </a:r>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1990)</a:t>
            </a:r>
          </a:p>
          <a:p>
            <a:pPr lvl="1"/>
            <a:endParaRPr lang="pt-BR" sz="1800" dirty="0">
              <a:effectLst/>
              <a:latin typeface="Arial" panose="020B0604020202020204" pitchFamily="34" charset="0"/>
              <a:ea typeface="Times New Roman" panose="02020603050405020304" pitchFamily="18" charset="0"/>
              <a:cs typeface="Arial" panose="020B0604020202020204" pitchFamily="34" charset="0"/>
            </a:endParaRPr>
          </a:p>
          <a:p>
            <a:r>
              <a:rPr lang="pt-BR" dirty="0" err="1">
                <a:latin typeface="Arial" panose="020B0604020202020204" pitchFamily="34" charset="0"/>
                <a:cs typeface="Arial" panose="020B0604020202020204" pitchFamily="34" charset="0"/>
              </a:rPr>
              <a:t>Relatioship</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between</a:t>
            </a:r>
            <a:r>
              <a:rPr lang="pt-BR" dirty="0">
                <a:latin typeface="Arial" panose="020B0604020202020204" pitchFamily="34" charset="0"/>
                <a:cs typeface="Arial" panose="020B0604020202020204" pitchFamily="34" charset="0"/>
              </a:rPr>
              <a:t> A-</a:t>
            </a:r>
            <a:r>
              <a:rPr lang="pt-BR" dirty="0" err="1">
                <a:latin typeface="Arial" panose="020B0604020202020204" pitchFamily="34" charset="0"/>
                <a:cs typeface="Arial" panose="020B0604020202020204" pitchFamily="34" charset="0"/>
              </a:rPr>
              <a:t>wave</a:t>
            </a:r>
            <a:r>
              <a:rPr lang="pt-BR"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abolishement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pain</a:t>
            </a:r>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reduction</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a:t>
            </a:r>
            <a:r>
              <a:rPr lang="pt-BR" b="1" dirty="0">
                <a:latin typeface="Arial" panose="020B0604020202020204" pitchFamily="34" charset="0"/>
                <a:cs typeface="Arial" panose="020B0604020202020204" pitchFamily="34" charset="0"/>
              </a:rPr>
              <a:t>VAS </a:t>
            </a:r>
            <a:r>
              <a:rPr lang="pt-BR" dirty="0">
                <a:latin typeface="Arial" panose="020B0604020202020204" pitchFamily="34" charset="0"/>
                <a:cs typeface="Arial" panose="020B0604020202020204" pitchFamily="34" charset="0"/>
              </a:rPr>
              <a:t>visual </a:t>
            </a:r>
            <a:r>
              <a:rPr lang="pt-BR" dirty="0" err="1">
                <a:latin typeface="Arial" panose="020B0604020202020204" pitchFamily="34" charset="0"/>
                <a:cs typeface="Arial" panose="020B0604020202020204" pitchFamily="34" charset="0"/>
              </a:rPr>
              <a:t>analogic</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scale</a:t>
            </a:r>
            <a:r>
              <a:rPr lang="pt-BR" dirty="0">
                <a:latin typeface="Arial" panose="020B0604020202020204" pitchFamily="34" charset="0"/>
                <a:cs typeface="Arial" panose="020B0604020202020204" pitchFamily="34" charset="0"/>
              </a:rPr>
              <a:t>) in </a:t>
            </a:r>
            <a:r>
              <a:rPr lang="pt-BR" dirty="0" err="1">
                <a:latin typeface="Arial" panose="020B0604020202020204" pitchFamily="34" charset="0"/>
                <a:cs typeface="Arial" panose="020B0604020202020204" pitchFamily="34" charset="0"/>
              </a:rPr>
              <a:t>leprosy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reactions</a:t>
            </a:r>
            <a:r>
              <a:rPr lang="pt-BR" dirty="0">
                <a:latin typeface="Arial" panose="020B0604020202020204" pitchFamily="34" charset="0"/>
                <a:cs typeface="Arial" panose="020B0604020202020204" pitchFamily="34" charset="0"/>
              </a:rPr>
              <a:t>, </a:t>
            </a:r>
            <a:r>
              <a:rPr lang="pt-BR" dirty="0" err="1">
                <a:solidFill>
                  <a:srgbClr val="FF0000"/>
                </a:solidFill>
                <a:latin typeface="Arial" panose="020B0604020202020204" pitchFamily="34" charset="0"/>
                <a:cs typeface="Arial" panose="020B0604020202020204" pitchFamily="34" charset="0"/>
              </a:rPr>
              <a:t>inflammatory</a:t>
            </a:r>
            <a:r>
              <a:rPr lang="pt-BR" dirty="0">
                <a:solidFill>
                  <a:srgbClr val="FF0000"/>
                </a:solidFill>
                <a:latin typeface="Arial" panose="020B0604020202020204" pitchFamily="34" charset="0"/>
                <a:cs typeface="Arial" panose="020B0604020202020204" pitchFamily="34" charset="0"/>
              </a:rPr>
              <a:t> </a:t>
            </a:r>
            <a:r>
              <a:rPr lang="pt-BR" dirty="0" err="1">
                <a:solidFill>
                  <a:srgbClr val="FF0000"/>
                </a:solidFill>
                <a:latin typeface="Arial" panose="020B0604020202020204" pitchFamily="34" charset="0"/>
                <a:cs typeface="Arial" panose="020B0604020202020204" pitchFamily="34" charset="0"/>
              </a:rPr>
              <a:t>neuropathy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after</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treatment</a:t>
            </a:r>
            <a:r>
              <a:rPr lang="pt-BR" dirty="0">
                <a:latin typeface="Arial" panose="020B0604020202020204" pitchFamily="34" charset="0"/>
                <a:cs typeface="Arial" panose="020B0604020202020204" pitchFamily="34" charset="0"/>
              </a:rPr>
              <a:t> </a:t>
            </a:r>
          </a:p>
          <a:p>
            <a:pPr marL="457200" lvl="1" indent="0" algn="r">
              <a:lnSpc>
                <a:spcPct val="100000"/>
              </a:lnSpc>
              <a:buNone/>
            </a:pPr>
            <a:r>
              <a:rPr lang="pt-BR" sz="1400" dirty="0">
                <a:latin typeface="Arial" panose="020B0604020202020204" pitchFamily="34" charset="0"/>
                <a:cs typeface="Arial" panose="020B0604020202020204" pitchFamily="34" charset="0"/>
              </a:rPr>
              <a:t>(Garbino et al. 2011)</a:t>
            </a:r>
          </a:p>
          <a:p>
            <a:pPr lvl="1"/>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Relatioship</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between</a:t>
            </a:r>
            <a:r>
              <a:rPr lang="pt-BR" dirty="0">
                <a:latin typeface="Arial" panose="020B0604020202020204" pitchFamily="34" charset="0"/>
                <a:cs typeface="Arial" panose="020B0604020202020204" pitchFamily="34" charset="0"/>
              </a:rPr>
              <a:t> A-</a:t>
            </a:r>
            <a:r>
              <a:rPr lang="pt-BR" dirty="0" err="1">
                <a:latin typeface="Arial" panose="020B0604020202020204" pitchFamily="34" charset="0"/>
                <a:cs typeface="Arial" panose="020B0604020202020204" pitchFamily="34" charset="0"/>
              </a:rPr>
              <a:t>wave</a:t>
            </a:r>
            <a:r>
              <a:rPr lang="pt-BR" dirty="0">
                <a:latin typeface="Arial" panose="020B0604020202020204" pitchFamily="34" charset="0"/>
                <a:cs typeface="Arial" panose="020B0604020202020204" pitchFamily="34" charset="0"/>
              </a:rPr>
              <a:t> and </a:t>
            </a:r>
            <a:r>
              <a:rPr lang="pt-BR" dirty="0" err="1">
                <a:latin typeface="Arial" panose="020B0604020202020204" pitchFamily="34" charset="0"/>
                <a:cs typeface="Arial" panose="020B0604020202020204" pitchFamily="34" charset="0"/>
              </a:rPr>
              <a:t>neuropathic</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pain</a:t>
            </a:r>
            <a:r>
              <a:rPr lang="fr-FR" sz="2800" b="0" i="1" dirty="0">
                <a:solidFill>
                  <a:srgbClr val="403D39"/>
                </a:solidFill>
                <a:effectLst/>
                <a:latin typeface="Arial" panose="020B0604020202020204" pitchFamily="34" charset="0"/>
              </a:rPr>
              <a:t> </a:t>
            </a:r>
            <a:r>
              <a:rPr lang="fr-FR" sz="2800" b="0" dirty="0">
                <a:solidFill>
                  <a:srgbClr val="403D39"/>
                </a:solidFill>
                <a:effectLst/>
                <a:latin typeface="Arial" panose="020B0604020202020204" pitchFamily="34" charset="0"/>
              </a:rPr>
              <a:t>(DN4,Douleur neuropathique 4 questionaire)</a:t>
            </a:r>
            <a:r>
              <a:rPr lang="pt-BR" dirty="0">
                <a:latin typeface="Arial" panose="020B0604020202020204" pitchFamily="34" charset="0"/>
                <a:cs typeface="Arial" panose="020B0604020202020204" pitchFamily="34" charset="0"/>
              </a:rPr>
              <a:t>, in </a:t>
            </a:r>
            <a:r>
              <a:rPr lang="pt-BR" dirty="0">
                <a:solidFill>
                  <a:srgbClr val="FF0000"/>
                </a:solidFill>
                <a:latin typeface="Arial" panose="020B0604020202020204" pitchFamily="34" charset="0"/>
                <a:cs typeface="Arial" panose="020B0604020202020204" pitchFamily="34" charset="0"/>
              </a:rPr>
              <a:t>post-</a:t>
            </a:r>
            <a:r>
              <a:rPr lang="pt-BR" dirty="0" err="1">
                <a:solidFill>
                  <a:srgbClr val="FF0000"/>
                </a:solidFill>
                <a:latin typeface="Arial" panose="020B0604020202020204" pitchFamily="34" charset="0"/>
                <a:cs typeface="Arial" panose="020B0604020202020204" pitchFamily="34" charset="0"/>
              </a:rPr>
              <a:t>inflammatory</a:t>
            </a:r>
            <a:r>
              <a:rPr lang="pt-BR" dirty="0">
                <a:solidFill>
                  <a:srgbClr val="FF0000"/>
                </a:solidFill>
                <a:latin typeface="Arial" panose="020B0604020202020204" pitchFamily="34" charset="0"/>
                <a:cs typeface="Arial" panose="020B0604020202020204" pitchFamily="34" charset="0"/>
              </a:rPr>
              <a:t> </a:t>
            </a:r>
            <a:r>
              <a:rPr lang="pt-BR" dirty="0" err="1">
                <a:solidFill>
                  <a:srgbClr val="FF0000"/>
                </a:solidFill>
                <a:latin typeface="Arial" panose="020B0604020202020204" pitchFamily="34" charset="0"/>
                <a:cs typeface="Arial" panose="020B0604020202020204" pitchFamily="34" charset="0"/>
              </a:rPr>
              <a:t>neuropathy</a:t>
            </a:r>
            <a:endParaRPr lang="pt-BR" dirty="0">
              <a:solidFill>
                <a:srgbClr val="FF0000"/>
              </a:solidFill>
              <a:latin typeface="Arial" panose="020B0604020202020204" pitchFamily="34" charset="0"/>
              <a:cs typeface="Arial" panose="020B0604020202020204" pitchFamily="34" charset="0"/>
            </a:endParaRPr>
          </a:p>
          <a:p>
            <a:pPr marL="457200" lvl="1" indent="0" algn="r">
              <a:buNone/>
            </a:pPr>
            <a:r>
              <a:rPr lang="pt-BR" sz="1400" dirty="0">
                <a:latin typeface="Arial" panose="020B0604020202020204" pitchFamily="34" charset="0"/>
                <a:cs typeface="Arial" panose="020B0604020202020204" pitchFamily="34" charset="0"/>
              </a:rPr>
              <a:t>(Garbino, Kirchner &amp; França 2023)</a:t>
            </a:r>
          </a:p>
          <a:p>
            <a:endParaRPr lang="pt-BR" dirty="0"/>
          </a:p>
        </p:txBody>
      </p:sp>
      <p:sp>
        <p:nvSpPr>
          <p:cNvPr id="2" name="Rectangle 1">
            <a:extLst>
              <a:ext uri="{FF2B5EF4-FFF2-40B4-BE49-F238E27FC236}">
                <a16:creationId xmlns:a16="http://schemas.microsoft.com/office/drawing/2014/main" id="{BC96053A-16A8-A722-598C-78BEDA9A5C3C}"/>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179984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74A231-CA34-AAE5-2B3F-F3546FFCA7C6}"/>
              </a:ext>
            </a:extLst>
          </p:cNvPr>
          <p:cNvSpPr>
            <a:spLocks noGrp="1"/>
          </p:cNvSpPr>
          <p:nvPr>
            <p:ph type="title"/>
          </p:nvPr>
        </p:nvSpPr>
        <p:spPr>
          <a:xfrm>
            <a:off x="838200" y="365125"/>
            <a:ext cx="10515600" cy="1217907"/>
          </a:xfrm>
          <a:ln w="19050"/>
        </p:spPr>
        <p:style>
          <a:lnRef idx="2">
            <a:schemeClr val="dk1"/>
          </a:lnRef>
          <a:fillRef idx="1">
            <a:schemeClr val="lt1"/>
          </a:fillRef>
          <a:effectRef idx="0">
            <a:schemeClr val="dk1"/>
          </a:effectRef>
          <a:fontRef idx="minor">
            <a:schemeClr val="dk1"/>
          </a:fontRef>
        </p:style>
        <p:txBody>
          <a:bodyPr>
            <a:normAutofit/>
          </a:bodyPr>
          <a:lstStyle/>
          <a:p>
            <a:pPr algn="ctr"/>
            <a:r>
              <a:rPr lang="en-US" sz="3200" b="0" i="0" u="none" strike="noStrike" baseline="0" dirty="0">
                <a:latin typeface="Arial" panose="020B0604020202020204" pitchFamily="34" charset="0"/>
                <a:cs typeface="Arial" panose="020B0604020202020204" pitchFamily="34" charset="0"/>
              </a:rPr>
              <a:t>A-waves are associated with neuropathic pain in leprosy</a:t>
            </a:r>
            <a:endParaRPr lang="pt-BR" sz="66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EF2331E-D9CF-CFA6-5368-AF6478DCE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85" y="1802158"/>
            <a:ext cx="7945395" cy="3661410"/>
          </a:xfrm>
          <a:prstGeom prst="rect">
            <a:avLst/>
          </a:prstGeom>
          <a:ln w="19050"/>
        </p:spPr>
        <p:style>
          <a:lnRef idx="2">
            <a:schemeClr val="dk1"/>
          </a:lnRef>
          <a:fillRef idx="1">
            <a:schemeClr val="lt1"/>
          </a:fillRef>
          <a:effectRef idx="0">
            <a:schemeClr val="dk1"/>
          </a:effectRef>
          <a:fontRef idx="minor">
            <a:schemeClr val="dk1"/>
          </a:fontRef>
        </p:style>
      </p:pic>
      <p:sp>
        <p:nvSpPr>
          <p:cNvPr id="2" name="CaixaDeTexto 1">
            <a:extLst>
              <a:ext uri="{FF2B5EF4-FFF2-40B4-BE49-F238E27FC236}">
                <a16:creationId xmlns:a16="http://schemas.microsoft.com/office/drawing/2014/main" id="{BE152025-C3F6-979D-ED3E-87E5B7A2E662}"/>
              </a:ext>
            </a:extLst>
          </p:cNvPr>
          <p:cNvSpPr txBox="1"/>
          <p:nvPr/>
        </p:nvSpPr>
        <p:spPr>
          <a:xfrm>
            <a:off x="6967865" y="5767859"/>
            <a:ext cx="4620420" cy="80021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l"/>
            <a:r>
              <a:rPr lang="pt-BR" sz="1400" b="0" i="0" u="none" strike="noStrike" baseline="0" dirty="0">
                <a:solidFill>
                  <a:srgbClr val="000000"/>
                </a:solidFill>
                <a:latin typeface="Arial" panose="020B0604020202020204" pitchFamily="34" charset="0"/>
                <a:cs typeface="Arial" panose="020B0604020202020204" pitchFamily="34" charset="0"/>
              </a:rPr>
              <a:t>Garbino JA, Kirchner DR, </a:t>
            </a:r>
            <a:r>
              <a:rPr lang="en-US" sz="1400" b="0" i="0" u="none" strike="noStrike" baseline="0" dirty="0">
                <a:solidFill>
                  <a:srgbClr val="000000"/>
                </a:solidFill>
                <a:latin typeface="Arial" panose="020B0604020202020204" pitchFamily="34" charset="0"/>
                <a:cs typeface="Arial" panose="020B0604020202020204" pitchFamily="34" charset="0"/>
              </a:rPr>
              <a:t>França MC Jr. A-waves are associated with neuropathic pain </a:t>
            </a:r>
            <a:r>
              <a:rPr lang="it-IT" sz="1400" b="0" i="0" u="none" strike="noStrike" baseline="0" dirty="0">
                <a:solidFill>
                  <a:srgbClr val="000000"/>
                </a:solidFill>
                <a:latin typeface="Arial" panose="020B0604020202020204" pitchFamily="34" charset="0"/>
                <a:cs typeface="Arial" panose="020B0604020202020204" pitchFamily="34" charset="0"/>
              </a:rPr>
              <a:t>in leprosy. Muscle &amp; Nerve. 2023;1‐4</a:t>
            </a:r>
            <a:r>
              <a:rPr lang="it-IT" sz="1800" b="0" i="0" u="none" strike="noStrike" baseline="0" dirty="0">
                <a:solidFill>
                  <a:srgbClr val="000000"/>
                </a:solidFill>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cxnSp>
        <p:nvCxnSpPr>
          <p:cNvPr id="7" name="Conector de Seta Reta 6">
            <a:extLst>
              <a:ext uri="{FF2B5EF4-FFF2-40B4-BE49-F238E27FC236}">
                <a16:creationId xmlns:a16="http://schemas.microsoft.com/office/drawing/2014/main" id="{140B861D-8672-6046-7A0B-75945881BC33}"/>
              </a:ext>
            </a:extLst>
          </p:cNvPr>
          <p:cNvCxnSpPr>
            <a:cxnSpLocks/>
          </p:cNvCxnSpPr>
          <p:nvPr/>
        </p:nvCxnSpPr>
        <p:spPr>
          <a:xfrm flipH="1">
            <a:off x="10261362" y="4533009"/>
            <a:ext cx="53839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26D06809-E240-02A5-A75B-17D653DC0E82}"/>
              </a:ext>
            </a:extLst>
          </p:cNvPr>
          <p:cNvSpPr txBox="1"/>
          <p:nvPr/>
        </p:nvSpPr>
        <p:spPr>
          <a:xfrm>
            <a:off x="1036201" y="5967913"/>
            <a:ext cx="4944468" cy="400110"/>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2000" b="1" dirty="0" err="1">
                <a:latin typeface="Arial" panose="020B0604020202020204" pitchFamily="34" charset="0"/>
                <a:cs typeface="Arial" panose="020B0604020202020204" pitchFamily="34" charset="0"/>
              </a:rPr>
              <a:t>Paroxysms</a:t>
            </a:r>
            <a:r>
              <a:rPr lang="pt-BR" sz="2000" dirty="0">
                <a:latin typeface="Arial" panose="020B0604020202020204" pitchFamily="34" charset="0"/>
                <a:cs typeface="Arial" panose="020B0604020202020204" pitchFamily="34" charset="0"/>
              </a:rPr>
              <a:t> in 58% </a:t>
            </a:r>
            <a:r>
              <a:rPr lang="pt-BR" sz="2000" dirty="0" err="1">
                <a:latin typeface="Arial" panose="020B0604020202020204" pitchFamily="34" charset="0"/>
                <a:cs typeface="Arial" panose="020B0604020202020204" pitchFamily="34" charset="0"/>
              </a:rPr>
              <a:t>of</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nerves</a:t>
            </a:r>
            <a:r>
              <a:rPr lang="pt-BR" sz="2000" dirty="0">
                <a:latin typeface="Arial" panose="020B0604020202020204" pitchFamily="34" charset="0"/>
                <a:cs typeface="Arial" panose="020B0604020202020204" pitchFamily="34" charset="0"/>
              </a:rPr>
              <a:t> in </a:t>
            </a:r>
            <a:r>
              <a:rPr lang="pt-BR" sz="2000" b="1" dirty="0">
                <a:latin typeface="Arial" panose="020B0604020202020204" pitchFamily="34" charset="0"/>
                <a:cs typeface="Arial" panose="020B0604020202020204" pitchFamily="34" charset="0"/>
              </a:rPr>
              <a:t>DN4</a:t>
            </a:r>
            <a:endParaRPr lang="pt-BR" sz="2000"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25B14751-5C45-9855-2E7F-FE4D2ABD06C7}"/>
              </a:ext>
            </a:extLst>
          </p:cNvPr>
          <p:cNvSpPr txBox="1"/>
          <p:nvPr/>
        </p:nvSpPr>
        <p:spPr>
          <a:xfrm>
            <a:off x="453057" y="2135889"/>
            <a:ext cx="2150125" cy="3477875"/>
          </a:xfrm>
          <a:prstGeom prst="rect">
            <a:avLst/>
          </a:prstGeom>
          <a:noFill/>
        </p:spPr>
        <p:txBody>
          <a:bodyPr wrap="square" rtlCol="0">
            <a:spAutoFit/>
          </a:bodyPr>
          <a:lstStyle/>
          <a:p>
            <a:r>
              <a:rPr lang="pt-BR" sz="2400" dirty="0">
                <a:latin typeface="Arial" panose="020B0604020202020204" pitchFamily="34" charset="0"/>
                <a:cs typeface="Arial" panose="020B0604020202020204" pitchFamily="34" charset="0"/>
              </a:rPr>
              <a:t>(</a:t>
            </a:r>
            <a:r>
              <a:rPr lang="fr-FR" sz="2400" b="0" i="1" dirty="0">
                <a:solidFill>
                  <a:srgbClr val="403D39"/>
                </a:solidFill>
                <a:effectLst/>
                <a:latin typeface="Arial" panose="020B0604020202020204" pitchFamily="34" charset="0"/>
              </a:rPr>
              <a:t>Douleur neuropathique 4, </a:t>
            </a:r>
            <a:r>
              <a:rPr lang="fr-FR" sz="2400" b="1" i="1" dirty="0">
                <a:solidFill>
                  <a:srgbClr val="403D39"/>
                </a:solidFill>
                <a:effectLst/>
                <a:latin typeface="Arial" panose="020B0604020202020204" pitchFamily="34" charset="0"/>
              </a:rPr>
              <a:t>DN4</a:t>
            </a:r>
            <a:r>
              <a:rPr lang="fr-FR" sz="2400" b="0" i="1" dirty="0">
                <a:solidFill>
                  <a:srgbClr val="403D39"/>
                </a:solidFill>
                <a:effectLst/>
                <a:latin typeface="Arial" panose="020B0604020202020204" pitchFamily="34" charset="0"/>
              </a:rPr>
              <a:t> - questionaire</a:t>
            </a:r>
            <a:r>
              <a:rPr lang="fr-FR" sz="2400" b="0" i="0" dirty="0">
                <a:solidFill>
                  <a:srgbClr val="403D39"/>
                </a:solidFill>
                <a:effectLst/>
                <a:latin typeface="Arial" panose="020B0604020202020204" pitchFamily="34" charset="0"/>
              </a:rPr>
              <a:t>)</a:t>
            </a:r>
            <a:r>
              <a:rPr lang="en-US" sz="2400" dirty="0"/>
              <a:t> </a:t>
            </a:r>
          </a:p>
          <a:p>
            <a:endParaRPr lang="en-US" sz="2400" dirty="0"/>
          </a:p>
          <a:p>
            <a:endParaRPr lang="en-US" sz="2400" dirty="0"/>
          </a:p>
          <a:p>
            <a:endParaRPr lang="pt-BR" dirty="0"/>
          </a:p>
          <a:p>
            <a:r>
              <a:rPr lang="pt-BR" sz="2000" dirty="0" err="1"/>
              <a:t>Bouhassira</a:t>
            </a:r>
            <a:r>
              <a:rPr lang="pt-BR" sz="2000" dirty="0"/>
              <a:t> D et </a:t>
            </a:r>
            <a:r>
              <a:rPr lang="pt-BR" sz="2000" dirty="0" err="1"/>
              <a:t>all</a:t>
            </a:r>
            <a:r>
              <a:rPr lang="en-US" sz="2000" dirty="0"/>
              <a:t>, </a:t>
            </a:r>
            <a:r>
              <a:rPr lang="en-US" sz="2000" b="1" dirty="0">
                <a:hlinkClick r:id="rId4" tooltip="Go to Pain on ScienceDirect">
                  <a:extLst>
                    <a:ext uri="{A12FA001-AC4F-418D-AE19-62706E023703}">
                      <ahyp:hlinkClr xmlns:ahyp="http://schemas.microsoft.com/office/drawing/2018/hyperlinkcolor" val="tx"/>
                    </a:ext>
                  </a:extLst>
                </a:hlinkClick>
              </a:rPr>
              <a:t>Pain</a:t>
            </a:r>
            <a:r>
              <a:rPr lang="en-US" sz="2000" b="1" dirty="0"/>
              <a:t>, </a:t>
            </a:r>
            <a:r>
              <a:rPr lang="en-US" sz="2000" dirty="0"/>
              <a:t>2005</a:t>
            </a:r>
          </a:p>
          <a:p>
            <a:endParaRPr lang="pt-BR" dirty="0"/>
          </a:p>
        </p:txBody>
      </p:sp>
      <p:cxnSp>
        <p:nvCxnSpPr>
          <p:cNvPr id="9" name="Conector de Seta Reta 8">
            <a:extLst>
              <a:ext uri="{FF2B5EF4-FFF2-40B4-BE49-F238E27FC236}">
                <a16:creationId xmlns:a16="http://schemas.microsoft.com/office/drawing/2014/main" id="{51FF5EC9-FD9A-63CD-C103-C3F8EE2D11AA}"/>
              </a:ext>
            </a:extLst>
          </p:cNvPr>
          <p:cNvCxnSpPr>
            <a:cxnSpLocks/>
          </p:cNvCxnSpPr>
          <p:nvPr/>
        </p:nvCxnSpPr>
        <p:spPr>
          <a:xfrm>
            <a:off x="1392246" y="4127157"/>
            <a:ext cx="1276836" cy="405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02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BC82C-003F-5211-BE3B-1CC7C854A684}"/>
              </a:ext>
            </a:extLst>
          </p:cNvPr>
          <p:cNvSpPr>
            <a:spLocks noGrp="1"/>
          </p:cNvSpPr>
          <p:nvPr>
            <p:ph type="title"/>
          </p:nvPr>
        </p:nvSpPr>
        <p:spPr>
          <a:xfrm>
            <a:off x="867457" y="440235"/>
            <a:ext cx="10515600" cy="1433107"/>
          </a:xfrm>
        </p:spPr>
        <p:txBody>
          <a:bodyPr>
            <a:normAutofit fontScale="90000"/>
          </a:bodyPr>
          <a:lstStyle/>
          <a:p>
            <a:r>
              <a:rPr lang="pt-BR" sz="3600" dirty="0">
                <a:latin typeface="Arial" panose="020B0604020202020204" pitchFamily="34" charset="0"/>
                <a:cs typeface="Arial" panose="020B0604020202020204" pitchFamily="34" charset="0"/>
              </a:rPr>
              <a:t>Future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study</a:t>
            </a:r>
            <a:r>
              <a:rPr lang="pt-BR" sz="3200" dirty="0">
                <a:latin typeface="Arial" panose="020B0604020202020204" pitchFamily="34" charset="0"/>
                <a:cs typeface="Arial" panose="020B0604020202020204" pitchFamily="34" charset="0"/>
              </a:rPr>
              <a:t> A-</a:t>
            </a:r>
            <a:r>
              <a:rPr lang="pt-BR" sz="3200" dirty="0" err="1">
                <a:latin typeface="Arial" panose="020B0604020202020204" pitchFamily="34" charset="0"/>
                <a:cs typeface="Arial" panose="020B0604020202020204" pitchFamily="34" charset="0"/>
              </a:rPr>
              <a:t>wave</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under</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pain</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treatment</a:t>
            </a:r>
            <a:br>
              <a:rPr lang="pt-BR" sz="3200" dirty="0">
                <a:latin typeface="Arial" panose="020B0604020202020204" pitchFamily="34" charset="0"/>
                <a:cs typeface="Arial" panose="020B0604020202020204" pitchFamily="34" charset="0"/>
              </a:rPr>
            </a:br>
            <a:br>
              <a:rPr lang="pt-BR" sz="3200" dirty="0">
                <a:latin typeface="Arial" panose="020B0604020202020204" pitchFamily="34" charset="0"/>
                <a:cs typeface="Arial" panose="020B0604020202020204" pitchFamily="34" charset="0"/>
              </a:rPr>
            </a:br>
            <a:r>
              <a:rPr lang="pt-BR" sz="2000" dirty="0" err="1">
                <a:latin typeface="Arial" panose="020B0604020202020204" pitchFamily="34" charset="0"/>
                <a:cs typeface="Arial" panose="020B0604020202020204" pitchFamily="34" charset="0"/>
              </a:rPr>
              <a:t>Chronic</a:t>
            </a:r>
            <a:r>
              <a:rPr lang="pt-BR" sz="2000" dirty="0">
                <a:latin typeface="Arial" panose="020B0604020202020204" pitchFamily="34" charset="0"/>
                <a:cs typeface="Arial" panose="020B0604020202020204" pitchFamily="34" charset="0"/>
              </a:rPr>
              <a:t> Back </a:t>
            </a:r>
            <a:r>
              <a:rPr lang="pt-BR" sz="2000" dirty="0" err="1">
                <a:latin typeface="Arial" panose="020B0604020202020204" pitchFamily="34" charset="0"/>
                <a:cs typeface="Arial" panose="020B0604020202020204" pitchFamily="34" charset="0"/>
              </a:rPr>
              <a:t>pain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lumbar</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spinal</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stenosis</a:t>
            </a:r>
            <a:r>
              <a:rPr lang="pt-BR" sz="2000" dirty="0">
                <a:latin typeface="Arial" panose="020B0604020202020204" pitchFamily="34" charset="0"/>
                <a:cs typeface="Arial" panose="020B0604020202020204" pitchFamily="34" charset="0"/>
              </a:rPr>
              <a:t>: male, 63 y, </a:t>
            </a:r>
            <a:r>
              <a:rPr lang="pt-BR" sz="2000" dirty="0">
                <a:solidFill>
                  <a:srgbClr val="FF0000"/>
                </a:solidFill>
                <a:latin typeface="Arial" panose="020B0604020202020204" pitchFamily="34" charset="0"/>
                <a:cs typeface="Arial" panose="020B0604020202020204" pitchFamily="34" charset="0"/>
              </a:rPr>
              <a:t>4 </a:t>
            </a:r>
            <a:r>
              <a:rPr lang="pt-BR" sz="2000" dirty="0" err="1">
                <a:solidFill>
                  <a:srgbClr val="FF0000"/>
                </a:solidFill>
                <a:latin typeface="Arial" panose="020B0604020202020204" pitchFamily="34" charset="0"/>
                <a:cs typeface="Arial" panose="020B0604020202020204" pitchFamily="34" charset="0"/>
              </a:rPr>
              <a:t>months</a:t>
            </a:r>
            <a:r>
              <a:rPr lang="pt-BR" sz="2000" dirty="0">
                <a:solidFill>
                  <a:srgbClr val="FF0000"/>
                </a:solidFill>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of</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treatment</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amt</a:t>
            </a:r>
            <a:r>
              <a:rPr lang="pt-BR" sz="2000" dirty="0">
                <a:latin typeface="Arial" panose="020B0604020202020204" pitchFamily="34" charset="0"/>
                <a:cs typeface="Arial" panose="020B0604020202020204" pitchFamily="34" charset="0"/>
              </a:rPr>
              <a:t> + </a:t>
            </a:r>
            <a:r>
              <a:rPr lang="pt-BR" sz="2000" dirty="0" err="1">
                <a:latin typeface="Arial" panose="020B0604020202020204" pitchFamily="34" charset="0"/>
                <a:cs typeface="Arial" panose="020B0604020202020204" pitchFamily="34" charset="0"/>
              </a:rPr>
              <a:t>clorpromazine</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without</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complaints</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at</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the</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moment</a:t>
            </a:r>
            <a:endParaRPr lang="pt-BR" sz="3200" dirty="0">
              <a:latin typeface="Arial" panose="020B0604020202020204" pitchFamily="34" charset="0"/>
              <a:cs typeface="Arial" panose="020B0604020202020204" pitchFamily="34" charset="0"/>
            </a:endParaRPr>
          </a:p>
        </p:txBody>
      </p:sp>
      <p:pic>
        <p:nvPicPr>
          <p:cNvPr id="12" name="Espaço Reservado para Conteúdo 11">
            <a:extLst>
              <a:ext uri="{FF2B5EF4-FFF2-40B4-BE49-F238E27FC236}">
                <a16:creationId xmlns:a16="http://schemas.microsoft.com/office/drawing/2014/main" id="{8A650B61-59B9-3FEE-DE04-D03CDE5DD4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457" y="2017854"/>
            <a:ext cx="4932516" cy="3406761"/>
          </a:xfrm>
          <a:ln w="12700">
            <a:solidFill>
              <a:srgbClr val="4D35FB"/>
            </a:solidFill>
          </a:ln>
        </p:spPr>
      </p:pic>
      <p:pic>
        <p:nvPicPr>
          <p:cNvPr id="14" name="Imagem 13">
            <a:extLst>
              <a:ext uri="{FF2B5EF4-FFF2-40B4-BE49-F238E27FC236}">
                <a16:creationId xmlns:a16="http://schemas.microsoft.com/office/drawing/2014/main" id="{2A9448A4-1727-7341-7A14-AEA8F1A0B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298" y="2017854"/>
            <a:ext cx="4837246" cy="3406761"/>
          </a:xfrm>
          <a:prstGeom prst="rect">
            <a:avLst/>
          </a:prstGeom>
          <a:ln w="12700">
            <a:solidFill>
              <a:srgbClr val="0B68B5"/>
            </a:solidFill>
          </a:ln>
        </p:spPr>
      </p:pic>
      <p:sp>
        <p:nvSpPr>
          <p:cNvPr id="15" name="CaixaDeTexto 14">
            <a:extLst>
              <a:ext uri="{FF2B5EF4-FFF2-40B4-BE49-F238E27FC236}">
                <a16:creationId xmlns:a16="http://schemas.microsoft.com/office/drawing/2014/main" id="{46344F18-E1B1-A29B-623B-311D0BBDF3D8}"/>
              </a:ext>
            </a:extLst>
          </p:cNvPr>
          <p:cNvSpPr txBox="1"/>
          <p:nvPr/>
        </p:nvSpPr>
        <p:spPr>
          <a:xfrm>
            <a:off x="703826" y="5709879"/>
            <a:ext cx="10845227" cy="707886"/>
          </a:xfrm>
          <a:prstGeom prst="rect">
            <a:avLst/>
          </a:prstGeom>
          <a:noFill/>
        </p:spPr>
        <p:txBody>
          <a:bodyPr wrap="square" rtlCol="0">
            <a:spAutoFit/>
          </a:bodyPr>
          <a:lstStyle/>
          <a:p>
            <a:pPr algn="ctr"/>
            <a:r>
              <a:rPr lang="pt-BR" sz="2000" dirty="0" err="1">
                <a:latin typeface="Arial" panose="020B0604020202020204" pitchFamily="34" charset="0"/>
                <a:cs typeface="Arial" panose="020B0604020202020204" pitchFamily="34" charset="0"/>
              </a:rPr>
              <a:t>Observing</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the</a:t>
            </a:r>
            <a:r>
              <a:rPr lang="pt-BR" sz="2000" dirty="0">
                <a:latin typeface="Arial" panose="020B0604020202020204" pitchFamily="34" charset="0"/>
                <a:cs typeface="Arial" panose="020B0604020202020204" pitchFamily="34" charset="0"/>
              </a:rPr>
              <a:t> A-</a:t>
            </a:r>
            <a:r>
              <a:rPr lang="pt-BR" sz="2000" dirty="0" err="1">
                <a:latin typeface="Arial" panose="020B0604020202020204" pitchFamily="34" charset="0"/>
                <a:cs typeface="Arial" panose="020B0604020202020204" pitchFamily="34" charset="0"/>
              </a:rPr>
              <a:t>wave</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behavior</a:t>
            </a:r>
            <a:r>
              <a:rPr lang="pt-BR" sz="2000" dirty="0">
                <a:latin typeface="Arial" panose="020B0604020202020204" pitchFamily="34" charset="0"/>
                <a:cs typeface="Arial" panose="020B0604020202020204" pitchFamily="34" charset="0"/>
              </a:rPr>
              <a:t> it looks like </a:t>
            </a:r>
            <a:r>
              <a:rPr lang="pt-BR" sz="2000" dirty="0" err="1">
                <a:latin typeface="Arial" panose="020B0604020202020204" pitchFamily="34" charset="0"/>
                <a:cs typeface="Arial" panose="020B0604020202020204" pitchFamily="34" charset="0"/>
              </a:rPr>
              <a:t>an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ungrouping</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of</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the</a:t>
            </a:r>
            <a:r>
              <a:rPr lang="pt-BR" sz="2000" dirty="0">
                <a:latin typeface="Arial" panose="020B0604020202020204" pitchFamily="34" charset="0"/>
                <a:cs typeface="Arial" panose="020B0604020202020204" pitchFamily="34" charset="0"/>
              </a:rPr>
              <a:t> </a:t>
            </a:r>
            <a:r>
              <a:rPr lang="pt-BR" sz="2000" dirty="0" err="1">
                <a:solidFill>
                  <a:srgbClr val="FF0000"/>
                </a:solidFill>
                <a:latin typeface="Arial" panose="020B0604020202020204" pitchFamily="34" charset="0"/>
                <a:cs typeface="Arial" panose="020B0604020202020204" pitchFamily="34" charset="0"/>
              </a:rPr>
              <a:t>grouped</a:t>
            </a:r>
            <a:r>
              <a:rPr lang="pt-BR" sz="2000" dirty="0">
                <a:solidFill>
                  <a:srgbClr val="FF0000"/>
                </a:solidFill>
                <a:latin typeface="Arial" panose="020B0604020202020204" pitchFamily="34" charset="0"/>
                <a:cs typeface="Arial" panose="020B0604020202020204" pitchFamily="34" charset="0"/>
              </a:rPr>
              <a:t> A-</a:t>
            </a:r>
            <a:r>
              <a:rPr lang="pt-BR" sz="2000" dirty="0" err="1">
                <a:solidFill>
                  <a:srgbClr val="FF0000"/>
                </a:solidFill>
                <a:latin typeface="Arial" panose="020B0604020202020204" pitchFamily="34" charset="0"/>
                <a:cs typeface="Arial" panose="020B0604020202020204" pitchFamily="34" charset="0"/>
              </a:rPr>
              <a:t>waves</a:t>
            </a:r>
            <a:r>
              <a:rPr lang="pt-BR" sz="2000" dirty="0">
                <a:solidFill>
                  <a:srgbClr val="FF0000"/>
                </a:solidFill>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Reducing</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of</a:t>
            </a:r>
            <a:r>
              <a:rPr lang="pt-BR" sz="2000" dirty="0">
                <a:latin typeface="Arial" panose="020B0604020202020204" pitchFamily="34" charset="0"/>
                <a:cs typeface="Arial" panose="020B0604020202020204" pitchFamily="34" charset="0"/>
              </a:rPr>
              <a:t> A-</a:t>
            </a:r>
            <a:r>
              <a:rPr lang="pt-BR" sz="2000" dirty="0" err="1">
                <a:latin typeface="Arial" panose="020B0604020202020204" pitchFamily="34" charset="0"/>
                <a:cs typeface="Arial" panose="020B0604020202020204" pitchFamily="34" charset="0"/>
              </a:rPr>
              <a:t>wave</a:t>
            </a:r>
            <a:r>
              <a:rPr lang="pt-BR" sz="2000" dirty="0">
                <a:latin typeface="Arial" panose="020B0604020202020204" pitchFamily="34" charset="0"/>
                <a:cs typeface="Arial" panose="020B0604020202020204" pitchFamily="34" charset="0"/>
              </a:rPr>
              <a:t> </a:t>
            </a:r>
            <a:r>
              <a:rPr lang="pt-BR" sz="2000" dirty="0" err="1">
                <a:solidFill>
                  <a:srgbClr val="FF0000"/>
                </a:solidFill>
                <a:latin typeface="Arial" panose="020B0604020202020204" pitchFamily="34" charset="0"/>
                <a:cs typeface="Arial" panose="020B0604020202020204" pitchFamily="34" charset="0"/>
              </a:rPr>
              <a:t>reverberances</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could</a:t>
            </a:r>
            <a:r>
              <a:rPr lang="pt-BR" sz="2000" dirty="0">
                <a:latin typeface="Arial" panose="020B0604020202020204" pitchFamily="34" charset="0"/>
                <a:cs typeface="Arial" panose="020B0604020202020204" pitchFamily="34" charset="0"/>
              </a:rPr>
              <a:t> cause </a:t>
            </a:r>
            <a:r>
              <a:rPr lang="pt-BR" sz="2000" dirty="0" err="1">
                <a:latin typeface="Arial" panose="020B0604020202020204" pitchFamily="34" charset="0"/>
                <a:cs typeface="Arial" panose="020B0604020202020204" pitchFamily="34" charset="0"/>
              </a:rPr>
              <a:t>pain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reduction</a:t>
            </a:r>
            <a:r>
              <a:rPr lang="pt-BR" sz="2000" dirty="0">
                <a:latin typeface="Arial" panose="020B0604020202020204" pitchFamily="34" charset="0"/>
                <a:cs typeface="Arial" panose="020B0604020202020204" pitchFamily="34" charset="0"/>
              </a:rPr>
              <a:t>?  </a:t>
            </a:r>
          </a:p>
        </p:txBody>
      </p:sp>
      <p:sp>
        <p:nvSpPr>
          <p:cNvPr id="16" name="CaixaDeTexto 15">
            <a:extLst>
              <a:ext uri="{FF2B5EF4-FFF2-40B4-BE49-F238E27FC236}">
                <a16:creationId xmlns:a16="http://schemas.microsoft.com/office/drawing/2014/main" id="{FBD11B6A-82DA-2AF9-7DE8-B4B4944553AB}"/>
              </a:ext>
            </a:extLst>
          </p:cNvPr>
          <p:cNvSpPr txBox="1"/>
          <p:nvPr/>
        </p:nvSpPr>
        <p:spPr>
          <a:xfrm>
            <a:off x="4591803" y="3668375"/>
            <a:ext cx="1386770" cy="3847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sz="1900" dirty="0"/>
              <a:t>02-06-2023</a:t>
            </a:r>
          </a:p>
        </p:txBody>
      </p:sp>
      <p:sp>
        <p:nvSpPr>
          <p:cNvPr id="17" name="CaixaDeTexto 16">
            <a:extLst>
              <a:ext uri="{FF2B5EF4-FFF2-40B4-BE49-F238E27FC236}">
                <a16:creationId xmlns:a16="http://schemas.microsoft.com/office/drawing/2014/main" id="{2D775A66-05C0-6F52-A563-665C1BA5AA52}"/>
              </a:ext>
            </a:extLst>
          </p:cNvPr>
          <p:cNvSpPr txBox="1"/>
          <p:nvPr/>
        </p:nvSpPr>
        <p:spPr>
          <a:xfrm>
            <a:off x="10113942" y="3652111"/>
            <a:ext cx="1435111" cy="3847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sz="1900" dirty="0"/>
              <a:t>13-10-2023</a:t>
            </a:r>
          </a:p>
        </p:txBody>
      </p:sp>
    </p:spTree>
    <p:extLst>
      <p:ext uri="{BB962C8B-B14F-4D97-AF65-F5344CB8AC3E}">
        <p14:creationId xmlns:p14="http://schemas.microsoft.com/office/powerpoint/2010/main" val="49626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6F8432-06E9-9611-5F25-B8CA2C363834}"/>
              </a:ext>
            </a:extLst>
          </p:cNvPr>
          <p:cNvSpPr>
            <a:spLocks noGrp="1"/>
          </p:cNvSpPr>
          <p:nvPr>
            <p:ph type="ctrTitle"/>
          </p:nvPr>
        </p:nvSpPr>
        <p:spPr>
          <a:xfrm>
            <a:off x="1196830" y="1240397"/>
            <a:ext cx="9144000" cy="1483677"/>
          </a:xfrm>
        </p:spPr>
        <p:txBody>
          <a:bodyPr>
            <a:normAutofit/>
          </a:bodyPr>
          <a:lstStyle/>
          <a:p>
            <a:r>
              <a:rPr lang="pt-BR" sz="8800" dirty="0"/>
              <a:t>Thank you!</a:t>
            </a:r>
          </a:p>
        </p:txBody>
      </p:sp>
      <p:sp>
        <p:nvSpPr>
          <p:cNvPr id="5" name="Subtítulo 4">
            <a:extLst>
              <a:ext uri="{FF2B5EF4-FFF2-40B4-BE49-F238E27FC236}">
                <a16:creationId xmlns:a16="http://schemas.microsoft.com/office/drawing/2014/main" id="{B64EE15D-F705-0AEC-0B1D-59874A0DD016}"/>
              </a:ext>
            </a:extLst>
          </p:cNvPr>
          <p:cNvSpPr>
            <a:spLocks noGrp="1"/>
          </p:cNvSpPr>
          <p:nvPr>
            <p:ph type="subTitle" idx="1"/>
          </p:nvPr>
        </p:nvSpPr>
        <p:spPr>
          <a:xfrm>
            <a:off x="977038" y="3221825"/>
            <a:ext cx="9144000" cy="2780942"/>
          </a:xfrm>
        </p:spPr>
        <p:txBody>
          <a:bodyPr>
            <a:normAutofit/>
          </a:bodyPr>
          <a:lstStyle/>
          <a:p>
            <a:r>
              <a:rPr lang="pt-BR" sz="2900" dirty="0">
                <a:latin typeface="Arial" panose="020B0604020202020204" pitchFamily="34" charset="0"/>
                <a:cs typeface="Arial" panose="020B0604020202020204" pitchFamily="34" charset="0"/>
                <a:hlinkClick r:id="rId3"/>
              </a:rPr>
              <a:t>www.ilsl.br</a:t>
            </a:r>
            <a:endParaRPr lang="pt-BR" sz="2900" dirty="0">
              <a:latin typeface="Arial" panose="020B0604020202020204" pitchFamily="34" charset="0"/>
              <a:cs typeface="Arial" panose="020B0604020202020204" pitchFamily="34" charset="0"/>
            </a:endParaRPr>
          </a:p>
          <a:p>
            <a:r>
              <a:rPr lang="pt-BR" sz="2900" dirty="0">
                <a:latin typeface="Arial" panose="020B0604020202020204" pitchFamily="34" charset="0"/>
                <a:cs typeface="Arial" panose="020B0604020202020204" pitchFamily="34" charset="0"/>
                <a:hlinkClick r:id="rId4"/>
              </a:rPr>
              <a:t>jgarbino@ilsl.br</a:t>
            </a:r>
            <a:r>
              <a:rPr lang="pt-BR" sz="2900" dirty="0">
                <a:latin typeface="Arial" panose="020B0604020202020204" pitchFamily="34" charset="0"/>
                <a:cs typeface="Arial" panose="020B0604020202020204" pitchFamily="34" charset="0"/>
              </a:rPr>
              <a:t> </a:t>
            </a:r>
          </a:p>
          <a:p>
            <a:r>
              <a:rPr lang="pt-BR" sz="2900" dirty="0">
                <a:latin typeface="Arial" panose="020B0604020202020204" pitchFamily="34" charset="0"/>
                <a:cs typeface="Arial" panose="020B0604020202020204" pitchFamily="34" charset="0"/>
                <a:hlinkClick r:id="rId5"/>
              </a:rPr>
              <a:t>www.climedbauru.com</a:t>
            </a:r>
            <a:endParaRPr lang="pt-BR" sz="2900" dirty="0">
              <a:latin typeface="Arial" panose="020B0604020202020204" pitchFamily="34" charset="0"/>
              <a:cs typeface="Arial" panose="020B0604020202020204" pitchFamily="34" charset="0"/>
            </a:endParaRPr>
          </a:p>
          <a:p>
            <a:r>
              <a:rPr lang="pt-BR" sz="2900" dirty="0">
                <a:latin typeface="Arial" panose="020B0604020202020204" pitchFamily="34" charset="0"/>
                <a:cs typeface="Arial" panose="020B0604020202020204" pitchFamily="34" charset="0"/>
                <a:hlinkClick r:id="rId6"/>
              </a:rPr>
              <a:t>ja.garbino@gmail.com</a:t>
            </a:r>
            <a:endParaRPr lang="pt-BR" sz="2900" dirty="0">
              <a:latin typeface="Arial" panose="020B0604020202020204" pitchFamily="34" charset="0"/>
              <a:cs typeface="Arial" panose="020B0604020202020204" pitchFamily="34" charset="0"/>
            </a:endParaRPr>
          </a:p>
          <a:p>
            <a:endParaRPr lang="pt-BR" dirty="0"/>
          </a:p>
          <a:p>
            <a:endParaRPr lang="pt-BR" dirty="0"/>
          </a:p>
        </p:txBody>
      </p:sp>
    </p:spTree>
    <p:extLst>
      <p:ext uri="{BB962C8B-B14F-4D97-AF65-F5344CB8AC3E}">
        <p14:creationId xmlns:p14="http://schemas.microsoft.com/office/powerpoint/2010/main" val="296309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D65A6B7C-6F71-1C53-B00F-A3656BEC81E4}"/>
              </a:ext>
            </a:extLst>
          </p:cNvPr>
          <p:cNvSpPr>
            <a:spLocks noGrp="1" noChangeArrowheads="1"/>
          </p:cNvSpPr>
          <p:nvPr>
            <p:ph type="title"/>
          </p:nvPr>
        </p:nvSpPr>
        <p:spPr>
          <a:xfrm>
            <a:off x="797720" y="333373"/>
            <a:ext cx="9557242" cy="1431917"/>
          </a:xfrm>
        </p:spPr>
        <p:txBody>
          <a:bodyPr rtlCol="0">
            <a:normAutofit fontScale="90000"/>
          </a:bodyPr>
          <a:lstStyle/>
          <a:p>
            <a:pPr>
              <a:defRPr/>
            </a:pPr>
            <a:br>
              <a:rPr lang="pt-BR" sz="4800" dirty="0">
                <a:latin typeface="Arial" panose="020B0604020202020204" pitchFamily="34" charset="0"/>
                <a:cs typeface="Arial" panose="020B0604020202020204" pitchFamily="34" charset="0"/>
              </a:rPr>
            </a:br>
            <a:br>
              <a:rPr lang="pt-BR" sz="4800"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Late responses are </a:t>
            </a:r>
            <a:r>
              <a:rPr lang="pt-BR" altLang="pt-BR" dirty="0">
                <a:latin typeface="Arial" panose="020B0604020202020204" pitchFamily="34" charset="0"/>
              </a:rPr>
              <a:t>M-</a:t>
            </a:r>
            <a:r>
              <a:rPr lang="pt-BR" altLang="pt-BR" dirty="0" err="1">
                <a:latin typeface="Arial" panose="020B0604020202020204" pitchFamily="34" charset="0"/>
              </a:rPr>
              <a:t>wave</a:t>
            </a:r>
            <a:r>
              <a:rPr lang="pt-BR" altLang="pt-BR" dirty="0">
                <a:latin typeface="Arial" panose="020B0604020202020204" pitchFamily="34" charset="0"/>
              </a:rPr>
              <a:t> </a:t>
            </a:r>
            <a:r>
              <a:rPr lang="pt-BR" altLang="pt-BR" dirty="0">
                <a:solidFill>
                  <a:srgbClr val="FF0000"/>
                </a:solidFill>
                <a:latin typeface="Arial" panose="020B0604020202020204" pitchFamily="34" charset="0"/>
              </a:rPr>
              <a:t>“</a:t>
            </a:r>
            <a:r>
              <a:rPr lang="pt-BR" altLang="pt-BR" dirty="0" err="1">
                <a:solidFill>
                  <a:srgbClr val="FF0000"/>
                </a:solidFill>
                <a:latin typeface="Arial" panose="020B0604020202020204" pitchFamily="34" charset="0"/>
              </a:rPr>
              <a:t>satellites</a:t>
            </a:r>
            <a:r>
              <a:rPr lang="pt-BR" altLang="pt-BR" dirty="0">
                <a:solidFill>
                  <a:srgbClr val="FF0000"/>
                </a:solidFill>
                <a:latin typeface="Arial" panose="020B0604020202020204" pitchFamily="34" charset="0"/>
              </a:rPr>
              <a:t>”</a:t>
            </a:r>
            <a:br>
              <a:rPr lang="pt-BR" altLang="pt-BR" dirty="0">
                <a:solidFill>
                  <a:srgbClr val="FF0000"/>
                </a:solidFill>
                <a:latin typeface="Arial" panose="020B0604020202020204" pitchFamily="34" charset="0"/>
              </a:rPr>
            </a:br>
            <a:br>
              <a:rPr lang="pt-BR" sz="4800" dirty="0">
                <a:latin typeface="Arial" panose="020B0604020202020204" pitchFamily="34" charset="0"/>
                <a:cs typeface="Arial" panose="020B0604020202020204" pitchFamily="34" charset="0"/>
              </a:rPr>
            </a:br>
            <a:r>
              <a:rPr lang="pt-BR" sz="4800" dirty="0">
                <a:latin typeface="Arial" panose="020B0604020202020204" pitchFamily="34" charset="0"/>
                <a:cs typeface="Arial" panose="020B0604020202020204" pitchFamily="34" charset="0"/>
              </a:rPr>
              <a:t>  </a:t>
            </a:r>
            <a:br>
              <a:rPr lang="pt-BR" sz="4800" dirty="0">
                <a:latin typeface="Arial" panose="020B0604020202020204" pitchFamily="34" charset="0"/>
                <a:cs typeface="Arial" panose="020B0604020202020204" pitchFamily="34" charset="0"/>
              </a:rPr>
            </a:br>
            <a:endParaRPr lang="pt-BR" sz="4800" dirty="0">
              <a:latin typeface="Arial" panose="020B0604020202020204" pitchFamily="34" charset="0"/>
              <a:cs typeface="Arial" panose="020B0604020202020204" pitchFamily="34" charset="0"/>
            </a:endParaRPr>
          </a:p>
        </p:txBody>
      </p:sp>
      <p:sp>
        <p:nvSpPr>
          <p:cNvPr id="11268" name="Text Box 6">
            <a:extLst>
              <a:ext uri="{FF2B5EF4-FFF2-40B4-BE49-F238E27FC236}">
                <a16:creationId xmlns:a16="http://schemas.microsoft.com/office/drawing/2014/main" id="{A85BFF5D-6964-056B-E46C-75D7569689CC}"/>
              </a:ext>
            </a:extLst>
          </p:cNvPr>
          <p:cNvSpPr txBox="1">
            <a:spLocks noChangeArrowheads="1"/>
          </p:cNvSpPr>
          <p:nvPr/>
        </p:nvSpPr>
        <p:spPr bwMode="auto">
          <a:xfrm>
            <a:off x="797720" y="1765290"/>
            <a:ext cx="9784786" cy="427809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pt-BR" altLang="pt-BR" sz="3600" dirty="0">
                <a:latin typeface="Arial" panose="020B0604020202020204" pitchFamily="34" charset="0"/>
              </a:rPr>
              <a:t>M-</a:t>
            </a:r>
            <a:r>
              <a:rPr lang="pt-BR" altLang="pt-BR" sz="3600" dirty="0" err="1">
                <a:latin typeface="Arial" panose="020B0604020202020204" pitchFamily="34" charset="0"/>
              </a:rPr>
              <a:t>wave</a:t>
            </a:r>
            <a:r>
              <a:rPr lang="pt-BR" altLang="pt-BR" sz="3600" dirty="0">
                <a:latin typeface="Arial" panose="020B0604020202020204" pitchFamily="34" charset="0"/>
              </a:rPr>
              <a:t> </a:t>
            </a:r>
            <a:r>
              <a:rPr lang="pt-BR" altLang="pt-BR" sz="3600" dirty="0">
                <a:solidFill>
                  <a:srgbClr val="FF0000"/>
                </a:solidFill>
                <a:latin typeface="Arial" panose="020B0604020202020204" pitchFamily="34" charset="0"/>
              </a:rPr>
              <a:t>“</a:t>
            </a:r>
            <a:r>
              <a:rPr lang="pt-BR" altLang="pt-BR" sz="3600" dirty="0" err="1">
                <a:solidFill>
                  <a:srgbClr val="FF0000"/>
                </a:solidFill>
                <a:latin typeface="Arial" panose="020B0604020202020204" pitchFamily="34" charset="0"/>
              </a:rPr>
              <a:t>satellites</a:t>
            </a:r>
            <a:r>
              <a:rPr lang="pt-BR" altLang="pt-BR" sz="3600" dirty="0">
                <a:solidFill>
                  <a:srgbClr val="FF0000"/>
                </a:solidFill>
                <a:latin typeface="Arial" panose="020B0604020202020204" pitchFamily="34" charset="0"/>
              </a:rPr>
              <a:t>” </a:t>
            </a:r>
            <a:r>
              <a:rPr lang="pt-BR" altLang="pt-BR" dirty="0" err="1">
                <a:latin typeface="Arial" panose="020B0604020202020204" pitchFamily="34" charset="0"/>
              </a:rPr>
              <a:t>obtained</a:t>
            </a:r>
            <a:r>
              <a:rPr lang="pt-BR" altLang="pt-BR" dirty="0">
                <a:latin typeface="Arial" panose="020B0604020202020204" pitchFamily="34" charset="0"/>
              </a:rPr>
              <a:t> </a:t>
            </a:r>
            <a:r>
              <a:rPr lang="pt-BR" altLang="pt-BR" dirty="0" err="1">
                <a:latin typeface="Arial" panose="020B0604020202020204" pitchFamily="34" charset="0"/>
              </a:rPr>
              <a:t>during</a:t>
            </a:r>
            <a:r>
              <a:rPr lang="pt-BR" altLang="pt-BR" dirty="0">
                <a:latin typeface="Arial" panose="020B0604020202020204" pitchFamily="34" charset="0"/>
              </a:rPr>
              <a:t> </a:t>
            </a:r>
            <a:r>
              <a:rPr lang="pt-BR" altLang="pt-BR" dirty="0" err="1">
                <a:solidFill>
                  <a:srgbClr val="FF0000"/>
                </a:solidFill>
                <a:latin typeface="Arial" panose="020B0604020202020204" pitchFamily="34" charset="0"/>
              </a:rPr>
              <a:t>modulated</a:t>
            </a:r>
            <a:r>
              <a:rPr lang="pt-BR" altLang="pt-BR" dirty="0">
                <a:latin typeface="Arial" panose="020B0604020202020204" pitchFamily="34" charset="0"/>
              </a:rPr>
              <a:t> motor </a:t>
            </a:r>
            <a:r>
              <a:rPr lang="pt-BR" altLang="pt-BR" dirty="0" err="1">
                <a:latin typeface="Arial" panose="020B0604020202020204" pitchFamily="34" charset="0"/>
              </a:rPr>
              <a:t>nerve</a:t>
            </a:r>
            <a:r>
              <a:rPr lang="pt-BR" altLang="pt-BR" dirty="0">
                <a:latin typeface="Arial" panose="020B0604020202020204" pitchFamily="34" charset="0"/>
              </a:rPr>
              <a:t> </a:t>
            </a:r>
            <a:r>
              <a:rPr lang="pt-BR" altLang="pt-BR" dirty="0" err="1">
                <a:latin typeface="Arial" panose="020B0604020202020204" pitchFamily="34" charset="0"/>
              </a:rPr>
              <a:t>conduction</a:t>
            </a:r>
            <a:r>
              <a:rPr lang="pt-BR" altLang="pt-BR" dirty="0">
                <a:latin typeface="Arial" panose="020B0604020202020204" pitchFamily="34" charset="0"/>
              </a:rPr>
              <a:t> </a:t>
            </a:r>
          </a:p>
          <a:p>
            <a:pPr marL="1257300" lvl="1" indent="-514350">
              <a:spcBef>
                <a:spcPct val="50000"/>
              </a:spcBef>
              <a:buFontTx/>
              <a:buAutoNum type="arabicPeriod"/>
            </a:pPr>
            <a:r>
              <a:rPr lang="pt-BR" altLang="pt-BR" sz="3600" dirty="0">
                <a:latin typeface="Arial" panose="020B0604020202020204" pitchFamily="34" charset="0"/>
              </a:rPr>
              <a:t>F-</a:t>
            </a:r>
            <a:r>
              <a:rPr lang="pt-BR" altLang="pt-BR" sz="3600" dirty="0" err="1">
                <a:latin typeface="Arial" panose="020B0604020202020204" pitchFamily="34" charset="0"/>
              </a:rPr>
              <a:t>wave</a:t>
            </a:r>
            <a:endParaRPr lang="pt-BR" altLang="pt-BR" sz="3600" dirty="0">
              <a:latin typeface="Arial" panose="020B0604020202020204" pitchFamily="34" charset="0"/>
            </a:endParaRPr>
          </a:p>
          <a:p>
            <a:pPr marL="1257300" lvl="1" indent="-514350">
              <a:spcBef>
                <a:spcPct val="50000"/>
              </a:spcBef>
              <a:buFontTx/>
              <a:buAutoNum type="arabicPeriod"/>
            </a:pPr>
            <a:r>
              <a:rPr lang="pt-BR" altLang="pt-BR" sz="3600" dirty="0">
                <a:latin typeface="Arial" panose="020B0604020202020204" pitchFamily="34" charset="0"/>
              </a:rPr>
              <a:t>H </a:t>
            </a:r>
            <a:r>
              <a:rPr lang="pt-BR" altLang="pt-BR" sz="3600" dirty="0" err="1">
                <a:latin typeface="Arial" panose="020B0604020202020204" pitchFamily="34" charset="0"/>
              </a:rPr>
              <a:t>reflex</a:t>
            </a:r>
            <a:endParaRPr lang="pt-BR" altLang="pt-BR" sz="3600" dirty="0">
              <a:latin typeface="Arial" panose="020B0604020202020204" pitchFamily="34" charset="0"/>
            </a:endParaRPr>
          </a:p>
          <a:p>
            <a:pPr marL="1257300" lvl="1" indent="-514350">
              <a:spcBef>
                <a:spcPct val="50000"/>
              </a:spcBef>
              <a:buFontTx/>
              <a:buAutoNum type="arabicPeriod"/>
            </a:pPr>
            <a:r>
              <a:rPr lang="pt-BR" altLang="pt-BR" sz="3600" dirty="0">
                <a:latin typeface="Arial" panose="020B0604020202020204" pitchFamily="34" charset="0"/>
              </a:rPr>
              <a:t>A-</a:t>
            </a:r>
            <a:r>
              <a:rPr lang="pt-BR" altLang="pt-BR" sz="3600" dirty="0" err="1">
                <a:latin typeface="Arial" panose="020B0604020202020204" pitchFamily="34" charset="0"/>
              </a:rPr>
              <a:t>wave</a:t>
            </a:r>
            <a:r>
              <a:rPr lang="pt-BR" altLang="pt-BR" sz="3600" dirty="0">
                <a:latin typeface="Arial" panose="020B0604020202020204" pitchFamily="34" charset="0"/>
              </a:rPr>
              <a:t> </a:t>
            </a:r>
            <a:r>
              <a:rPr lang="pt-BR" altLang="pt-BR" sz="3600" dirty="0" err="1">
                <a:latin typeface="Arial" panose="020B0604020202020204" pitchFamily="34" charset="0"/>
              </a:rPr>
              <a:t>and</a:t>
            </a:r>
            <a:r>
              <a:rPr lang="pt-BR" altLang="pt-BR" sz="3600" dirty="0">
                <a:latin typeface="Arial" panose="020B0604020202020204" pitchFamily="34" charset="0"/>
              </a:rPr>
              <a:t> </a:t>
            </a:r>
            <a:r>
              <a:rPr lang="pt-BR" altLang="pt-BR" sz="3600" dirty="0" err="1">
                <a:latin typeface="Arial" panose="020B0604020202020204" pitchFamily="34" charset="0"/>
              </a:rPr>
              <a:t>axon</a:t>
            </a:r>
            <a:r>
              <a:rPr lang="pt-BR" altLang="pt-BR" sz="3600" dirty="0">
                <a:latin typeface="Arial" panose="020B0604020202020204" pitchFamily="34" charset="0"/>
              </a:rPr>
              <a:t> </a:t>
            </a:r>
            <a:r>
              <a:rPr lang="pt-BR" altLang="pt-BR" sz="3600" dirty="0" err="1">
                <a:latin typeface="Arial" panose="020B0604020202020204" pitchFamily="34" charset="0"/>
              </a:rPr>
              <a:t>reflex</a:t>
            </a:r>
            <a:endParaRPr lang="pt-BR" altLang="pt-BR" sz="3600" dirty="0">
              <a:latin typeface="Arial" panose="020B0604020202020204" pitchFamily="34" charset="0"/>
            </a:endParaRPr>
          </a:p>
          <a:p>
            <a:pPr eaLnBrk="1" hangingPunct="1">
              <a:spcBef>
                <a:spcPct val="50000"/>
              </a:spcBef>
              <a:buFontTx/>
              <a:buNone/>
            </a:pPr>
            <a:endParaRPr lang="pt-BR" altLang="pt-BR" sz="2800" dirty="0">
              <a:solidFill>
                <a:srgbClr val="4D4D4D"/>
              </a:solidFill>
              <a:latin typeface="Arial" panose="020B0604020202020204" pitchFamily="34" charset="0"/>
            </a:endParaRPr>
          </a:p>
        </p:txBody>
      </p:sp>
      <p:pic>
        <p:nvPicPr>
          <p:cNvPr id="11270" name="Imagem 1">
            <a:extLst>
              <a:ext uri="{FF2B5EF4-FFF2-40B4-BE49-F238E27FC236}">
                <a16:creationId xmlns:a16="http://schemas.microsoft.com/office/drawing/2014/main" id="{CAB0BFA1-CBCD-2877-159F-B0341561DF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3330575"/>
            <a:ext cx="1651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m 3">
            <a:extLst>
              <a:ext uri="{FF2B5EF4-FFF2-40B4-BE49-F238E27FC236}">
                <a16:creationId xmlns:a16="http://schemas.microsoft.com/office/drawing/2014/main" id="{508544E6-0447-94EF-B4C6-9BD31492F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3330575"/>
            <a:ext cx="1651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73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4F1053D9-9DC2-7DE7-6288-4A5FC06172A9}"/>
              </a:ext>
            </a:extLst>
          </p:cNvPr>
          <p:cNvSpPr>
            <a:spLocks noGrp="1"/>
          </p:cNvSpPr>
          <p:nvPr>
            <p:ph type="title"/>
          </p:nvPr>
        </p:nvSpPr>
        <p:spPr>
          <a:xfrm>
            <a:off x="2063751" y="101600"/>
            <a:ext cx="8291513" cy="1570038"/>
          </a:xfrm>
        </p:spPr>
        <p:txBody>
          <a:bodyPr/>
          <a:lstStyle/>
          <a:p>
            <a:pPr eaLnBrk="1" hangingPunct="1"/>
            <a:r>
              <a:rPr lang="pt-BR" altLang="pt-BR" sz="3200" b="1" dirty="0"/>
              <a:t>F(</a:t>
            </a:r>
            <a:r>
              <a:rPr lang="pt-BR" altLang="pt-BR" sz="3200" b="1" dirty="0" err="1"/>
              <a:t>foot</a:t>
            </a:r>
            <a:r>
              <a:rPr lang="pt-BR" altLang="pt-BR" sz="3200" b="1" dirty="0"/>
              <a:t>)- </a:t>
            </a:r>
            <a:r>
              <a:rPr lang="pt-BR" altLang="pt-BR" sz="3200" b="1" dirty="0" err="1"/>
              <a:t>wave</a:t>
            </a:r>
            <a:r>
              <a:rPr lang="pt-BR" altLang="pt-BR" sz="3200" dirty="0"/>
              <a:t>: </a:t>
            </a:r>
            <a:r>
              <a:rPr lang="pt-BR" altLang="pt-BR" sz="3200" dirty="0" err="1"/>
              <a:t>originally</a:t>
            </a:r>
            <a:r>
              <a:rPr lang="pt-BR" altLang="pt-BR" sz="3200" dirty="0"/>
              <a:t> </a:t>
            </a:r>
            <a:r>
              <a:rPr lang="pt-BR" altLang="pt-BR" sz="3200" dirty="0" err="1"/>
              <a:t>described</a:t>
            </a:r>
            <a:r>
              <a:rPr lang="pt-BR" altLang="pt-BR" sz="3200" dirty="0"/>
              <a:t> </a:t>
            </a:r>
            <a:r>
              <a:rPr lang="pt-BR" altLang="pt-BR" sz="3200" dirty="0" err="1"/>
              <a:t>on</a:t>
            </a:r>
            <a:r>
              <a:rPr lang="pt-BR" altLang="pt-BR" sz="3200" dirty="0"/>
              <a:t> </a:t>
            </a:r>
            <a:r>
              <a:rPr lang="pt-BR" altLang="pt-BR" sz="3200" dirty="0" err="1"/>
              <a:t>the</a:t>
            </a:r>
            <a:r>
              <a:rPr lang="pt-BR" altLang="pt-BR" sz="3200" dirty="0"/>
              <a:t> </a:t>
            </a:r>
            <a:r>
              <a:rPr lang="pt-BR" altLang="pt-BR" sz="3200" dirty="0" err="1"/>
              <a:t>foot</a:t>
            </a:r>
            <a:endParaRPr lang="pt-BR" altLang="pt-BR" sz="3200" dirty="0"/>
          </a:p>
        </p:txBody>
      </p:sp>
      <p:sp>
        <p:nvSpPr>
          <p:cNvPr id="19460" name="Text Box 6">
            <a:extLst>
              <a:ext uri="{FF2B5EF4-FFF2-40B4-BE49-F238E27FC236}">
                <a16:creationId xmlns:a16="http://schemas.microsoft.com/office/drawing/2014/main" id="{89369CB8-5C71-79FB-0F33-876461038828}"/>
              </a:ext>
            </a:extLst>
          </p:cNvPr>
          <p:cNvSpPr txBox="1">
            <a:spLocks noChangeArrowheads="1"/>
          </p:cNvSpPr>
          <p:nvPr/>
        </p:nvSpPr>
        <p:spPr bwMode="auto">
          <a:xfrm>
            <a:off x="689309" y="5550318"/>
            <a:ext cx="9444831"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t-BR" altLang="pt-BR" sz="2400" dirty="0">
                <a:solidFill>
                  <a:schemeClr val="tx2"/>
                </a:solidFill>
                <a:latin typeface="Arial" panose="020B0604020202020204" pitchFamily="34" charset="0"/>
              </a:rPr>
              <a:t>Normal values in Upper limbs: </a:t>
            </a:r>
            <a:r>
              <a:rPr lang="pt-BR" altLang="pt-BR" sz="2400" b="1" dirty="0">
                <a:solidFill>
                  <a:schemeClr val="tx2"/>
                </a:solidFill>
                <a:latin typeface="Arial" panose="020B0604020202020204" pitchFamily="34" charset="0"/>
              </a:rPr>
              <a:t>25-32</a:t>
            </a:r>
            <a:r>
              <a:rPr lang="pt-BR" altLang="pt-BR" sz="2400" dirty="0">
                <a:solidFill>
                  <a:schemeClr val="tx2"/>
                </a:solidFill>
                <a:latin typeface="Arial" panose="020B0604020202020204" pitchFamily="34" charset="0"/>
              </a:rPr>
              <a:t> ms; Lower limbs:  </a:t>
            </a:r>
            <a:r>
              <a:rPr lang="pt-BR" altLang="pt-BR" sz="2400" b="1" dirty="0">
                <a:solidFill>
                  <a:schemeClr val="tx2"/>
                </a:solidFill>
                <a:latin typeface="Arial" panose="020B0604020202020204" pitchFamily="34" charset="0"/>
              </a:rPr>
              <a:t>45-56</a:t>
            </a:r>
            <a:r>
              <a:rPr lang="pt-BR" altLang="pt-BR" sz="2400" dirty="0">
                <a:solidFill>
                  <a:schemeClr val="tx2"/>
                </a:solidFill>
                <a:latin typeface="Arial" panose="020B0604020202020204" pitchFamily="34" charset="0"/>
              </a:rPr>
              <a:t> ms</a:t>
            </a:r>
            <a:r>
              <a:rPr lang="en-US" sz="1400" b="1" dirty="0"/>
              <a:t> </a:t>
            </a:r>
          </a:p>
          <a:p>
            <a:pPr algn="r">
              <a:buNone/>
            </a:pPr>
            <a:r>
              <a:rPr lang="en-US" sz="1400" dirty="0">
                <a:latin typeface="Arial" panose="020B0604020202020204" pitchFamily="34" charset="0"/>
                <a:cs typeface="Arial" panose="020B0604020202020204" pitchFamily="34" charset="0"/>
              </a:rPr>
              <a:t>(Preston &amp; Shapiro 2013)</a:t>
            </a:r>
            <a:endParaRPr lang="pt-BR" altLang="pt-BR" sz="2400" dirty="0">
              <a:solidFill>
                <a:schemeClr val="tx2"/>
              </a:solidFill>
              <a:latin typeface="Arial" panose="020B0604020202020204" pitchFamily="34" charset="0"/>
            </a:endParaRPr>
          </a:p>
        </p:txBody>
      </p:sp>
      <p:sp>
        <p:nvSpPr>
          <p:cNvPr id="19461" name="CaixaDeTexto 6">
            <a:extLst>
              <a:ext uri="{FF2B5EF4-FFF2-40B4-BE49-F238E27FC236}">
                <a16:creationId xmlns:a16="http://schemas.microsoft.com/office/drawing/2014/main" id="{58789D8E-613D-91B7-4E63-328BD0E121E6}"/>
              </a:ext>
            </a:extLst>
          </p:cNvPr>
          <p:cNvSpPr txBox="1">
            <a:spLocks noChangeArrowheads="1"/>
          </p:cNvSpPr>
          <p:nvPr/>
        </p:nvSpPr>
        <p:spPr bwMode="auto">
          <a:xfrm>
            <a:off x="847023" y="2069223"/>
            <a:ext cx="781571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pt-BR" sz="2400" dirty="0">
                <a:latin typeface="Arial" panose="020B0604020202020204" pitchFamily="34" charset="0"/>
              </a:rPr>
              <a:t>The motor unit  retrogradely activated via excitatory interneurons – Renshaw Cells (RCs) modulation – in anterior horn 	</a:t>
            </a:r>
            <a:r>
              <a:rPr lang="en-US" sz="1600" dirty="0">
                <a:latin typeface="Arial" panose="020B0604020202020204" pitchFamily="34" charset="0"/>
                <a:cs typeface="Arial" panose="020B0604020202020204" pitchFamily="34" charset="0"/>
              </a:rPr>
              <a:t>(Pinto 2023, </a:t>
            </a:r>
            <a:r>
              <a:rPr lang="pt-BR" sz="1600" dirty="0" err="1">
                <a:latin typeface="Arial" panose="020B0604020202020204" pitchFamily="34" charset="0"/>
                <a:cs typeface="Arial" panose="020B0604020202020204" pitchFamily="34" charset="0"/>
              </a:rPr>
              <a:t>Özyurt</a:t>
            </a:r>
            <a:r>
              <a:rPr lang="pt-BR" sz="1600" dirty="0">
                <a:latin typeface="Arial" panose="020B0604020202020204" pitchFamily="34" charset="0"/>
                <a:cs typeface="Arial" panose="020B0604020202020204" pitchFamily="34" charset="0"/>
              </a:rPr>
              <a:t> et al</a:t>
            </a:r>
            <a:r>
              <a:rPr lang="en-US" sz="1600" dirty="0">
                <a:latin typeface="Arial" panose="020B0604020202020204" pitchFamily="34" charset="0"/>
                <a:cs typeface="Arial" panose="020B0604020202020204" pitchFamily="34" charset="0"/>
              </a:rPr>
              <a:t>. 2023)</a:t>
            </a:r>
            <a:endParaRPr lang="pt-BR" sz="1600" dirty="0"/>
          </a:p>
          <a:p>
            <a:pPr>
              <a:spcBef>
                <a:spcPct val="0"/>
              </a:spcBef>
              <a:buNone/>
            </a:pPr>
            <a:r>
              <a:rPr lang="en-US" sz="1400" dirty="0">
                <a:latin typeface="Arial" panose="020B0604020202020204" pitchFamily="34" charset="0"/>
                <a:cs typeface="Arial" panose="020B0604020202020204" pitchFamily="34" charset="0"/>
              </a:rPr>
              <a:t> </a:t>
            </a:r>
            <a:endParaRPr lang="pt-BR" altLang="pt-BR" sz="1800" dirty="0">
              <a:latin typeface="Arial" panose="020B0604020202020204" pitchFamily="34" charset="0"/>
            </a:endParaRPr>
          </a:p>
        </p:txBody>
      </p:sp>
      <p:sp>
        <p:nvSpPr>
          <p:cNvPr id="19462" name="CaixaDeTexto 7">
            <a:extLst>
              <a:ext uri="{FF2B5EF4-FFF2-40B4-BE49-F238E27FC236}">
                <a16:creationId xmlns:a16="http://schemas.microsoft.com/office/drawing/2014/main" id="{433D2D6C-882F-9B40-7CB9-D087159ABD7C}"/>
              </a:ext>
            </a:extLst>
          </p:cNvPr>
          <p:cNvSpPr txBox="1">
            <a:spLocks noChangeArrowheads="1"/>
          </p:cNvSpPr>
          <p:nvPr/>
        </p:nvSpPr>
        <p:spPr bwMode="auto">
          <a:xfrm>
            <a:off x="1952368" y="3700182"/>
            <a:ext cx="55800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2400" dirty="0">
                <a:solidFill>
                  <a:srgbClr val="0033CC"/>
                </a:solidFill>
                <a:latin typeface="Arial" panose="020B0604020202020204" pitchFamily="34" charset="0"/>
              </a:rPr>
              <a:t>Distance </a:t>
            </a:r>
            <a:r>
              <a:rPr lang="pt-BR" altLang="pt-BR" sz="2400" dirty="0" err="1">
                <a:solidFill>
                  <a:srgbClr val="0033CC"/>
                </a:solidFill>
                <a:latin typeface="Arial" panose="020B0604020202020204" pitchFamily="34" charset="0"/>
              </a:rPr>
              <a:t>travalled</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back</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and</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forth</a:t>
            </a:r>
            <a:r>
              <a:rPr lang="pt-BR" altLang="pt-BR" sz="2400" dirty="0">
                <a:solidFill>
                  <a:srgbClr val="0033CC"/>
                </a:solidFill>
                <a:latin typeface="Arial" panose="020B0604020202020204" pitchFamily="34" charset="0"/>
              </a:rPr>
              <a:t> from </a:t>
            </a:r>
            <a:r>
              <a:rPr lang="pt-BR" altLang="pt-BR" sz="2400" dirty="0" err="1">
                <a:solidFill>
                  <a:srgbClr val="0033CC"/>
                </a:solidFill>
                <a:latin typeface="Arial" panose="020B0604020202020204" pitchFamily="34" charset="0"/>
              </a:rPr>
              <a:t>the</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wrist</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or</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ankle</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to</a:t>
            </a:r>
            <a:r>
              <a:rPr lang="pt-BR" altLang="pt-BR" sz="2400" dirty="0">
                <a:solidFill>
                  <a:srgbClr val="0033CC"/>
                </a:solidFill>
                <a:latin typeface="Arial" panose="020B0604020202020204" pitchFamily="34" charset="0"/>
              </a:rPr>
              <a:t> </a:t>
            </a:r>
            <a:r>
              <a:rPr lang="pt-BR" altLang="pt-BR" sz="2400" dirty="0" err="1">
                <a:solidFill>
                  <a:srgbClr val="0033CC"/>
                </a:solidFill>
                <a:latin typeface="Arial" panose="020B0604020202020204" pitchFamily="34" charset="0"/>
              </a:rPr>
              <a:t>the</a:t>
            </a:r>
            <a:r>
              <a:rPr lang="pt-BR" altLang="pt-BR" sz="2400" dirty="0">
                <a:solidFill>
                  <a:srgbClr val="0033CC"/>
                </a:solidFill>
                <a:latin typeface="Arial" panose="020B0604020202020204" pitchFamily="34" charset="0"/>
              </a:rPr>
              <a:t> anterior </a:t>
            </a:r>
            <a:r>
              <a:rPr lang="pt-BR" altLang="pt-BR" sz="2400" dirty="0" err="1">
                <a:solidFill>
                  <a:srgbClr val="0033CC"/>
                </a:solidFill>
                <a:latin typeface="Arial" panose="020B0604020202020204" pitchFamily="34" charset="0"/>
              </a:rPr>
              <a:t>horn</a:t>
            </a:r>
            <a:endParaRPr lang="pt-BR" altLang="pt-BR" sz="2400" dirty="0">
              <a:latin typeface="Arial" panose="020B0604020202020204" pitchFamily="34" charset="0"/>
            </a:endParaRPr>
          </a:p>
        </p:txBody>
      </p:sp>
      <p:sp>
        <p:nvSpPr>
          <p:cNvPr id="19463" name="CaixaDeTexto 9">
            <a:extLst>
              <a:ext uri="{FF2B5EF4-FFF2-40B4-BE49-F238E27FC236}">
                <a16:creationId xmlns:a16="http://schemas.microsoft.com/office/drawing/2014/main" id="{CF67EFA1-988E-73C8-8527-495C5960857E}"/>
              </a:ext>
            </a:extLst>
          </p:cNvPr>
          <p:cNvSpPr txBox="1">
            <a:spLocks noChangeArrowheads="1"/>
          </p:cNvSpPr>
          <p:nvPr/>
        </p:nvSpPr>
        <p:spPr bwMode="auto">
          <a:xfrm>
            <a:off x="7895968" y="1267068"/>
            <a:ext cx="3336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pt-BR" altLang="pt-BR" sz="1400" dirty="0">
                <a:latin typeface="Arial" panose="020B0604020202020204" pitchFamily="34" charset="0"/>
              </a:rPr>
              <a:t>(Magladery &amp; Mc Dougal 1950)</a:t>
            </a:r>
          </a:p>
        </p:txBody>
      </p:sp>
      <p:pic>
        <p:nvPicPr>
          <p:cNvPr id="2" name="Imagem 1">
            <a:extLst>
              <a:ext uri="{FF2B5EF4-FFF2-40B4-BE49-F238E27FC236}">
                <a16:creationId xmlns:a16="http://schemas.microsoft.com/office/drawing/2014/main" id="{F172EC69-8ABF-372E-FA25-E3FA5FE53B44}"/>
              </a:ext>
            </a:extLst>
          </p:cNvPr>
          <p:cNvPicPr>
            <a:picLocks noChangeAspect="1"/>
          </p:cNvPicPr>
          <p:nvPr/>
        </p:nvPicPr>
        <p:blipFill>
          <a:blip r:embed="rId3"/>
          <a:stretch>
            <a:fillRect/>
          </a:stretch>
        </p:blipFill>
        <p:spPr>
          <a:xfrm>
            <a:off x="8573993" y="1854036"/>
            <a:ext cx="2658299" cy="3409942"/>
          </a:xfrm>
          <a:prstGeom prst="rect">
            <a:avLst/>
          </a:prstGeom>
        </p:spPr>
      </p:pic>
    </p:spTree>
    <p:extLst>
      <p:ext uri="{BB962C8B-B14F-4D97-AF65-F5344CB8AC3E}">
        <p14:creationId xmlns:p14="http://schemas.microsoft.com/office/powerpoint/2010/main" val="391974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09E11CC9-FC25-8786-C1B3-BBD6B6E7DC94}"/>
              </a:ext>
            </a:extLst>
          </p:cNvPr>
          <p:cNvSpPr>
            <a:spLocks noGrp="1"/>
          </p:cNvSpPr>
          <p:nvPr>
            <p:ph type="title"/>
          </p:nvPr>
        </p:nvSpPr>
        <p:spPr>
          <a:xfrm>
            <a:off x="855678" y="260351"/>
            <a:ext cx="9366236" cy="936625"/>
          </a:xfrm>
        </p:spPr>
        <p:txBody>
          <a:bodyPr>
            <a:normAutofit/>
          </a:bodyPr>
          <a:lstStyle/>
          <a:p>
            <a:pPr eaLnBrk="1" hangingPunct="1"/>
            <a:r>
              <a:rPr lang="pt-BR" altLang="pt-BR" sz="3600" b="1" dirty="0"/>
              <a:t>F-</a:t>
            </a:r>
            <a:r>
              <a:rPr lang="pt-BR" altLang="pt-BR" sz="3600" b="1" dirty="0" err="1"/>
              <a:t>waves</a:t>
            </a:r>
            <a:r>
              <a:rPr lang="pt-BR" altLang="pt-BR" sz="3600" b="1" dirty="0"/>
              <a:t> - </a:t>
            </a:r>
            <a:r>
              <a:rPr lang="pt-BR" altLang="pt-BR" sz="3600" b="1" dirty="0" err="1"/>
              <a:t>features</a:t>
            </a:r>
            <a:endParaRPr lang="pt-BR" altLang="pt-BR" sz="3600" b="1" dirty="0"/>
          </a:p>
        </p:txBody>
      </p:sp>
      <p:sp>
        <p:nvSpPr>
          <p:cNvPr id="22531" name="CaixaDeTexto 2">
            <a:extLst>
              <a:ext uri="{FF2B5EF4-FFF2-40B4-BE49-F238E27FC236}">
                <a16:creationId xmlns:a16="http://schemas.microsoft.com/office/drawing/2014/main" id="{26340EDA-6D18-C2FC-0DE9-0EB9D043EDEF}"/>
              </a:ext>
            </a:extLst>
          </p:cNvPr>
          <p:cNvSpPr txBox="1">
            <a:spLocks noChangeArrowheads="1"/>
          </p:cNvSpPr>
          <p:nvPr/>
        </p:nvSpPr>
        <p:spPr bwMode="auto">
          <a:xfrm>
            <a:off x="1023138" y="1314868"/>
            <a:ext cx="9937136" cy="4062651"/>
          </a:xfrm>
          <a:prstGeom prst="rect">
            <a:avLst/>
          </a:prstGeom>
          <a:noFill/>
          <a:ln w="9525">
            <a:noFill/>
            <a:miter lim="800000"/>
            <a:headEnd/>
            <a:tailEnd/>
          </a:ln>
        </p:spPr>
        <p:txBody>
          <a:bodyPr wrap="square">
            <a:spAutoFit/>
          </a:bodyPr>
          <a:lstStyle/>
          <a:p>
            <a:pPr eaLnBrk="1" hangingPunct="1">
              <a:defRPr/>
            </a:pPr>
            <a:r>
              <a:rPr lang="pt-BR" sz="2400" dirty="0">
                <a:solidFill>
                  <a:schemeClr val="tx1">
                    <a:lumMod val="75000"/>
                    <a:lumOff val="25000"/>
                  </a:schemeClr>
                </a:solidFill>
                <a:latin typeface="Arial" charset="0"/>
              </a:rPr>
              <a:t> </a:t>
            </a:r>
          </a:p>
          <a:p>
            <a:pPr eaLnBrk="1" hangingPunct="1">
              <a:buFont typeface="Arial" charset="0"/>
              <a:buChar char="•"/>
              <a:defRPr/>
            </a:pPr>
            <a:r>
              <a:rPr lang="pt-BR" sz="2400" b="1" dirty="0">
                <a:solidFill>
                  <a:schemeClr val="tx1">
                    <a:lumMod val="75000"/>
                    <a:lumOff val="25000"/>
                  </a:schemeClr>
                </a:solidFill>
                <a:latin typeface="Arial" charset="0"/>
              </a:rPr>
              <a:t> Persistence</a:t>
            </a:r>
            <a:r>
              <a:rPr lang="pt-BR" sz="2400" dirty="0">
                <a:solidFill>
                  <a:schemeClr val="tx1">
                    <a:lumMod val="75000"/>
                    <a:lumOff val="25000"/>
                  </a:schemeClr>
                </a:solidFill>
                <a:latin typeface="Arial" charset="0"/>
              </a:rPr>
              <a:t>: </a:t>
            </a:r>
            <a:r>
              <a:rPr lang="pt-BR" altLang="pt-BR" sz="2400" dirty="0">
                <a:latin typeface="Arial" panose="020B0604020202020204" pitchFamily="34" charset="0"/>
              </a:rPr>
              <a:t>F wave number/ stimuli number (</a:t>
            </a:r>
            <a:r>
              <a:rPr lang="pt-BR" sz="2400" b="1" dirty="0">
                <a:solidFill>
                  <a:schemeClr val="tx1">
                    <a:lumMod val="75000"/>
                    <a:lumOff val="25000"/>
                  </a:schemeClr>
                </a:solidFill>
                <a:latin typeface="Arial" charset="0"/>
              </a:rPr>
              <a:t>%)</a:t>
            </a:r>
            <a:r>
              <a:rPr lang="pt-BR" sz="2400" dirty="0">
                <a:solidFill>
                  <a:schemeClr val="tx1">
                    <a:lumMod val="75000"/>
                    <a:lumOff val="25000"/>
                  </a:schemeClr>
                </a:solidFill>
                <a:latin typeface="Arial" charset="0"/>
              </a:rPr>
              <a:t> </a:t>
            </a:r>
          </a:p>
          <a:p>
            <a:pPr eaLnBrk="1" hangingPunct="1">
              <a:buFont typeface="Arial" charset="0"/>
              <a:buChar char="•"/>
              <a:defRPr/>
            </a:pPr>
            <a:endParaRPr lang="pt-BR" sz="2400" dirty="0">
              <a:solidFill>
                <a:schemeClr val="tx1">
                  <a:lumMod val="75000"/>
                  <a:lumOff val="25000"/>
                </a:schemeClr>
              </a:solidFill>
              <a:latin typeface="Arial" charset="0"/>
            </a:endParaRPr>
          </a:p>
          <a:p>
            <a:pPr eaLnBrk="1" hangingPunct="1">
              <a:buFont typeface="Arial" charset="0"/>
              <a:buChar char="•"/>
              <a:defRPr/>
            </a:pPr>
            <a:r>
              <a:rPr lang="pt-BR" sz="2400" b="1" dirty="0">
                <a:solidFill>
                  <a:schemeClr val="tx1">
                    <a:lumMod val="75000"/>
                    <a:lumOff val="25000"/>
                  </a:schemeClr>
                </a:solidFill>
                <a:latin typeface="Arial" charset="0"/>
              </a:rPr>
              <a:t> Chronodispersion</a:t>
            </a:r>
            <a:r>
              <a:rPr lang="pt-BR" sz="2400" dirty="0">
                <a:solidFill>
                  <a:schemeClr val="tx1">
                    <a:lumMod val="75000"/>
                    <a:lumOff val="25000"/>
                  </a:schemeClr>
                </a:solidFill>
                <a:latin typeface="Arial" charset="0"/>
              </a:rPr>
              <a:t>: duration between minimal and maximal latencies</a:t>
            </a:r>
          </a:p>
          <a:p>
            <a:pPr eaLnBrk="1" hangingPunct="1">
              <a:buFont typeface="Arial" charset="0"/>
              <a:buChar char="•"/>
              <a:defRPr/>
            </a:pPr>
            <a:endParaRPr lang="pt-BR" sz="2400" dirty="0">
              <a:solidFill>
                <a:schemeClr val="tx1">
                  <a:lumMod val="75000"/>
                  <a:lumOff val="25000"/>
                </a:schemeClr>
              </a:solidFill>
              <a:latin typeface="Arial" charset="0"/>
            </a:endParaRPr>
          </a:p>
          <a:p>
            <a:pPr eaLnBrk="1" hangingPunct="1">
              <a:buFont typeface="Arial" charset="0"/>
              <a:buChar char="•"/>
              <a:defRPr/>
            </a:pPr>
            <a:r>
              <a:rPr lang="pt-BR" sz="2400" b="1" dirty="0">
                <a:solidFill>
                  <a:schemeClr val="tx1">
                    <a:lumMod val="75000"/>
                    <a:lumOff val="25000"/>
                  </a:schemeClr>
                </a:solidFill>
                <a:latin typeface="Arial" charset="0"/>
              </a:rPr>
              <a:t> Side to side comparison </a:t>
            </a:r>
          </a:p>
          <a:p>
            <a:pPr lvl="1" eaLnBrk="1" hangingPunct="1">
              <a:buFont typeface="Arial" charset="0"/>
              <a:buChar char="•"/>
              <a:defRPr/>
            </a:pPr>
            <a:r>
              <a:rPr lang="pt-BR" sz="2400" dirty="0">
                <a:solidFill>
                  <a:schemeClr val="tx1">
                    <a:lumMod val="75000"/>
                    <a:lumOff val="25000"/>
                  </a:schemeClr>
                </a:solidFill>
                <a:latin typeface="Arial" charset="0"/>
              </a:rPr>
              <a:t> </a:t>
            </a:r>
            <a:r>
              <a:rPr lang="pt-BR" sz="2400" dirty="0" err="1">
                <a:solidFill>
                  <a:schemeClr val="tx1">
                    <a:lumMod val="75000"/>
                    <a:lumOff val="25000"/>
                  </a:schemeClr>
                </a:solidFill>
                <a:latin typeface="Arial" charset="0"/>
              </a:rPr>
              <a:t>increased</a:t>
            </a:r>
            <a:r>
              <a:rPr lang="pt-BR" sz="2400" dirty="0">
                <a:solidFill>
                  <a:schemeClr val="tx1">
                    <a:lumMod val="75000"/>
                    <a:lumOff val="25000"/>
                  </a:schemeClr>
                </a:solidFill>
                <a:latin typeface="Arial" charset="0"/>
              </a:rPr>
              <a:t> </a:t>
            </a:r>
            <a:r>
              <a:rPr lang="pt-BR" sz="2400" dirty="0" err="1">
                <a:solidFill>
                  <a:schemeClr val="tx1">
                    <a:lumMod val="75000"/>
                    <a:lumOff val="25000"/>
                  </a:schemeClr>
                </a:solidFill>
                <a:latin typeface="Arial" charset="0"/>
              </a:rPr>
              <a:t>bilaterally</a:t>
            </a:r>
            <a:r>
              <a:rPr lang="pt-BR" sz="2400" dirty="0">
                <a:solidFill>
                  <a:schemeClr val="tx1">
                    <a:lumMod val="75000"/>
                    <a:lumOff val="25000"/>
                  </a:schemeClr>
                </a:solidFill>
                <a:latin typeface="Arial" charset="0"/>
              </a:rPr>
              <a:t>:  </a:t>
            </a:r>
            <a:r>
              <a:rPr lang="pt-BR" sz="2400" dirty="0" err="1">
                <a:solidFill>
                  <a:schemeClr val="tx1">
                    <a:lumMod val="75000"/>
                    <a:lumOff val="25000"/>
                  </a:schemeClr>
                </a:solidFill>
                <a:latin typeface="Arial" charset="0"/>
              </a:rPr>
              <a:t>polineuropathy</a:t>
            </a:r>
            <a:endParaRPr lang="pt-BR" sz="2400" dirty="0">
              <a:solidFill>
                <a:schemeClr val="tx1">
                  <a:lumMod val="75000"/>
                  <a:lumOff val="25000"/>
                </a:schemeClr>
              </a:solidFill>
              <a:latin typeface="Arial" charset="0"/>
            </a:endParaRPr>
          </a:p>
          <a:p>
            <a:pPr lvl="1">
              <a:buFont typeface="Arial" charset="0"/>
              <a:buChar char="•"/>
              <a:defRPr/>
            </a:pPr>
            <a:r>
              <a:rPr lang="pt-BR" sz="2400" dirty="0">
                <a:solidFill>
                  <a:schemeClr val="tx1">
                    <a:lumMod val="75000"/>
                    <a:lumOff val="25000"/>
                  </a:schemeClr>
                </a:solidFill>
                <a:latin typeface="Arial" charset="0"/>
              </a:rPr>
              <a:t> </a:t>
            </a:r>
            <a:r>
              <a:rPr lang="pt-BR" sz="2400" dirty="0" err="1">
                <a:solidFill>
                  <a:schemeClr val="tx1">
                    <a:lumMod val="75000"/>
                    <a:lumOff val="25000"/>
                  </a:schemeClr>
                </a:solidFill>
                <a:latin typeface="Arial" charset="0"/>
              </a:rPr>
              <a:t>Unilaterally</a:t>
            </a:r>
            <a:r>
              <a:rPr lang="pt-BR" sz="2400" dirty="0">
                <a:solidFill>
                  <a:schemeClr val="tx1">
                    <a:lumMod val="75000"/>
                    <a:lumOff val="25000"/>
                  </a:schemeClr>
                </a:solidFill>
                <a:latin typeface="Arial" charset="0"/>
              </a:rPr>
              <a:t>: </a:t>
            </a:r>
            <a:r>
              <a:rPr lang="pt-BR" sz="2400" dirty="0" err="1">
                <a:solidFill>
                  <a:schemeClr val="tx1">
                    <a:lumMod val="75000"/>
                    <a:lumOff val="25000"/>
                  </a:schemeClr>
                </a:solidFill>
                <a:latin typeface="Arial" charset="0"/>
              </a:rPr>
              <a:t>radiculopathy</a:t>
            </a:r>
            <a:r>
              <a:rPr lang="pt-BR" sz="2400" dirty="0">
                <a:solidFill>
                  <a:schemeClr val="tx1">
                    <a:lumMod val="75000"/>
                    <a:lumOff val="25000"/>
                  </a:schemeClr>
                </a:solidFill>
                <a:latin typeface="Arial" charset="0"/>
              </a:rPr>
              <a:t>, </a:t>
            </a:r>
            <a:r>
              <a:rPr lang="pt-BR" sz="2400" b="1" dirty="0" err="1">
                <a:solidFill>
                  <a:schemeClr val="tx1">
                    <a:lumMod val="75000"/>
                    <a:lumOff val="25000"/>
                  </a:schemeClr>
                </a:solidFill>
                <a:latin typeface="Arial" charset="0"/>
              </a:rPr>
              <a:t>plexopathy</a:t>
            </a:r>
            <a:r>
              <a:rPr lang="pt-BR" sz="2400" b="1" dirty="0">
                <a:solidFill>
                  <a:schemeClr val="tx1">
                    <a:lumMod val="75000"/>
                    <a:lumOff val="25000"/>
                  </a:schemeClr>
                </a:solidFill>
                <a:latin typeface="Arial" charset="0"/>
              </a:rPr>
              <a:t>, </a:t>
            </a:r>
            <a:r>
              <a:rPr lang="pt-BR" sz="2400" dirty="0">
                <a:solidFill>
                  <a:schemeClr val="tx1">
                    <a:lumMod val="75000"/>
                    <a:lumOff val="25000"/>
                  </a:schemeClr>
                </a:solidFill>
                <a:latin typeface="Arial" charset="0"/>
              </a:rPr>
              <a:t>TOS</a:t>
            </a:r>
          </a:p>
          <a:p>
            <a:pPr lvl="1" eaLnBrk="1" hangingPunct="1">
              <a:defRPr/>
            </a:pPr>
            <a:r>
              <a:rPr lang="pt-BR" sz="2400" dirty="0">
                <a:solidFill>
                  <a:schemeClr val="tx1">
                    <a:lumMod val="75000"/>
                    <a:lumOff val="25000"/>
                  </a:schemeClr>
                </a:solidFill>
                <a:latin typeface="Arial" charset="0"/>
              </a:rPr>
              <a:t> </a:t>
            </a:r>
          </a:p>
          <a:p>
            <a:pPr marL="342900" indent="-342900" eaLnBrk="1" hangingPunct="1">
              <a:buFont typeface="Arial" panose="020B0604020202020204" pitchFamily="34" charset="0"/>
              <a:buChar char="•"/>
              <a:defRPr/>
            </a:pPr>
            <a:r>
              <a:rPr lang="pt-BR" sz="2400" b="1" dirty="0">
                <a:solidFill>
                  <a:schemeClr val="tx1">
                    <a:lumMod val="75000"/>
                    <a:lumOff val="25000"/>
                  </a:schemeClr>
                </a:solidFill>
                <a:latin typeface="Arial" charset="0"/>
              </a:rPr>
              <a:t>Velocity</a:t>
            </a:r>
            <a:r>
              <a:rPr lang="pt-BR" sz="2400" dirty="0">
                <a:solidFill>
                  <a:schemeClr val="tx1">
                    <a:lumMod val="75000"/>
                    <a:lumOff val="25000"/>
                  </a:schemeClr>
                </a:solidFill>
                <a:latin typeface="Arial" charset="0"/>
              </a:rPr>
              <a:t>: distance C7-wrist: F – M – 1 ms </a:t>
            </a:r>
            <a:r>
              <a:rPr lang="pt-BR" dirty="0">
                <a:solidFill>
                  <a:schemeClr val="tx1">
                    <a:lumMod val="75000"/>
                    <a:lumOff val="25000"/>
                  </a:schemeClr>
                </a:solidFill>
                <a:latin typeface="Arial" charset="0"/>
              </a:rPr>
              <a:t>(</a:t>
            </a:r>
            <a:r>
              <a:rPr lang="pt-BR" dirty="0">
                <a:solidFill>
                  <a:srgbClr val="FF0000"/>
                </a:solidFill>
                <a:latin typeface="Arial" charset="0"/>
              </a:rPr>
              <a:t>delay in anterior horn</a:t>
            </a:r>
            <a:r>
              <a:rPr lang="pt-BR" dirty="0">
                <a:solidFill>
                  <a:schemeClr val="tx1">
                    <a:lumMod val="75000"/>
                    <a:lumOff val="25000"/>
                  </a:schemeClr>
                </a:solidFill>
                <a:latin typeface="Arial" charset="0"/>
              </a:rPr>
              <a:t>)</a:t>
            </a:r>
            <a:r>
              <a:rPr lang="pt-BR" sz="2400" dirty="0">
                <a:solidFill>
                  <a:schemeClr val="tx1">
                    <a:lumMod val="75000"/>
                    <a:lumOff val="25000"/>
                  </a:schemeClr>
                </a:solidFill>
                <a:latin typeface="Arial" charset="0"/>
              </a:rPr>
              <a:t>/2</a:t>
            </a:r>
          </a:p>
          <a:p>
            <a:pPr eaLnBrk="1" hangingPunct="1">
              <a:defRPr/>
            </a:pPr>
            <a:r>
              <a:rPr lang="en-US" dirty="0">
                <a:solidFill>
                  <a:schemeClr val="tx1">
                    <a:lumMod val="75000"/>
                    <a:lumOff val="25000"/>
                  </a:schemeClr>
                </a:solidFill>
                <a:latin typeface="Arial" charset="0"/>
              </a:rPr>
              <a:t>       (delay in microcircuits activated by </a:t>
            </a:r>
            <a:r>
              <a:rPr lang="en-US" dirty="0">
                <a:solidFill>
                  <a:srgbClr val="FF0000"/>
                </a:solidFill>
                <a:latin typeface="Arial" charset="0"/>
              </a:rPr>
              <a:t>recurrent motor axon collaterals</a:t>
            </a:r>
            <a:r>
              <a:rPr lang="en-US" dirty="0">
                <a:solidFill>
                  <a:schemeClr val="tx1">
                    <a:lumMod val="75000"/>
                    <a:lumOff val="25000"/>
                  </a:schemeClr>
                </a:solidFill>
                <a:latin typeface="Arial" charset="0"/>
              </a:rPr>
              <a:t>)</a:t>
            </a:r>
            <a:endParaRPr lang="pt-BR" dirty="0">
              <a:solidFill>
                <a:schemeClr val="tx1">
                  <a:lumMod val="75000"/>
                  <a:lumOff val="25000"/>
                </a:schemeClr>
              </a:solidFill>
              <a:latin typeface="Arial" charset="0"/>
            </a:endParaRPr>
          </a:p>
        </p:txBody>
      </p:sp>
    </p:spTree>
    <p:extLst>
      <p:ext uri="{BB962C8B-B14F-4D97-AF65-F5344CB8AC3E}">
        <p14:creationId xmlns:p14="http://schemas.microsoft.com/office/powerpoint/2010/main" val="427141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778BDC-7D5B-47EB-6E37-39975F4F8010}"/>
              </a:ext>
            </a:extLst>
          </p:cNvPr>
          <p:cNvSpPr>
            <a:spLocks noGrp="1"/>
          </p:cNvSpPr>
          <p:nvPr>
            <p:ph type="title"/>
          </p:nvPr>
        </p:nvSpPr>
        <p:spPr/>
        <p:txBody>
          <a:bodyPr>
            <a:normAutofit/>
          </a:bodyPr>
          <a:lstStyle/>
          <a:p>
            <a:r>
              <a:rPr lang="pt-BR" sz="4000"/>
              <a:t>F-wave </a:t>
            </a:r>
            <a:r>
              <a:rPr lang="pt-BR" sz="4000">
                <a:solidFill>
                  <a:srgbClr val="FF0000"/>
                </a:solidFill>
              </a:rPr>
              <a:t>samples</a:t>
            </a:r>
            <a:r>
              <a:rPr lang="pt-BR" sz="4000"/>
              <a:t> to measure </a:t>
            </a:r>
            <a:endParaRPr lang="pt-BR" sz="4000" dirty="0"/>
          </a:p>
        </p:txBody>
      </p:sp>
      <p:sp>
        <p:nvSpPr>
          <p:cNvPr id="4" name="Espaço Reservado para Conteúdo 3">
            <a:extLst>
              <a:ext uri="{FF2B5EF4-FFF2-40B4-BE49-F238E27FC236}">
                <a16:creationId xmlns:a16="http://schemas.microsoft.com/office/drawing/2014/main" id="{C0861D12-5FE6-3AA7-47AA-E7B5DBFDEE7D}"/>
              </a:ext>
            </a:extLst>
          </p:cNvPr>
          <p:cNvSpPr>
            <a:spLocks noGrp="1"/>
          </p:cNvSpPr>
          <p:nvPr>
            <p:ph idx="1"/>
          </p:nvPr>
        </p:nvSpPr>
        <p:spPr>
          <a:xfrm>
            <a:off x="923109" y="1690687"/>
            <a:ext cx="10650939" cy="4326935"/>
          </a:xfrm>
        </p:spPr>
        <p:txBody>
          <a:bodyPr>
            <a:normAutofit fontScale="92500" lnSpcReduction="10000"/>
          </a:bodyPr>
          <a:lstStyle/>
          <a:p>
            <a:r>
              <a:rPr lang="pt-BR" dirty="0">
                <a:latin typeface="Arial" panose="020B0604020202020204" pitchFamily="34" charset="0"/>
                <a:cs typeface="Arial" panose="020B0604020202020204" pitchFamily="34" charset="0"/>
              </a:rPr>
              <a:t>Nóbrega JA et al. Sample </a:t>
            </a:r>
            <a:r>
              <a:rPr lang="pt-BR" dirty="0" err="1">
                <a:latin typeface="Arial" panose="020B0604020202020204" pitchFamily="34" charset="0"/>
                <a:cs typeface="Arial" panose="020B0604020202020204" pitchFamily="34" charset="0"/>
              </a:rPr>
              <a:t>Size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study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F </a:t>
            </a:r>
            <a:r>
              <a:rPr lang="pt-BR" dirty="0" err="1">
                <a:latin typeface="Arial" panose="020B0604020202020204" pitchFamily="34" charset="0"/>
                <a:cs typeface="Arial" panose="020B0604020202020204" pitchFamily="34" charset="0"/>
              </a:rPr>
              <a:t>waves</a:t>
            </a:r>
            <a:r>
              <a:rPr lang="pt-BR" dirty="0">
                <a:latin typeface="Arial" panose="020B0604020202020204" pitchFamily="34" charset="0"/>
                <a:cs typeface="Arial" panose="020B0604020202020204" pitchFamily="34" charset="0"/>
              </a:rPr>
              <a:t>. Muscle &amp; Nerve, 1999</a:t>
            </a:r>
          </a:p>
          <a:p>
            <a:pPr lvl="1"/>
            <a:r>
              <a:rPr lang="pt-BR" dirty="0" err="1">
                <a:latin typeface="Arial" panose="020B0604020202020204" pitchFamily="34" charset="0"/>
                <a:cs typeface="Arial" panose="020B0604020202020204" pitchFamily="34" charset="0"/>
              </a:rPr>
              <a:t>calculated</a:t>
            </a:r>
            <a:r>
              <a:rPr lang="pt-BR" dirty="0">
                <a:latin typeface="Arial" panose="020B0604020202020204" pitchFamily="34" charset="0"/>
                <a:cs typeface="Arial" panose="020B0604020202020204" pitchFamily="34" charset="0"/>
              </a:rPr>
              <a:t> for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F </a:t>
            </a:r>
            <a:r>
              <a:rPr lang="pt-BR" dirty="0" err="1">
                <a:latin typeface="Arial" panose="020B0604020202020204" pitchFamily="34" charset="0"/>
                <a:cs typeface="Arial" panose="020B0604020202020204" pitchFamily="34" charset="0"/>
              </a:rPr>
              <a:t>waves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after</a:t>
            </a:r>
            <a:r>
              <a:rPr lang="pt-BR" dirty="0">
                <a:latin typeface="Arial" panose="020B0604020202020204" pitchFamily="34" charset="0"/>
                <a:cs typeface="Arial" panose="020B0604020202020204" pitchFamily="34" charset="0"/>
              </a:rPr>
              <a:t> 5, 10, 16, 20, </a:t>
            </a:r>
            <a:r>
              <a:rPr lang="pt-BR" dirty="0">
                <a:solidFill>
                  <a:srgbClr val="FF0000"/>
                </a:solidFill>
                <a:latin typeface="Arial" panose="020B0604020202020204" pitchFamily="34" charset="0"/>
                <a:cs typeface="Arial" panose="020B0604020202020204" pitchFamily="34" charset="0"/>
              </a:rPr>
              <a:t>32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64 </a:t>
            </a:r>
            <a:r>
              <a:rPr lang="pt-BR" dirty="0" err="1">
                <a:latin typeface="Arial" panose="020B0604020202020204" pitchFamily="34" charset="0"/>
                <a:cs typeface="Arial" panose="020B0604020202020204" pitchFamily="34" charset="0"/>
              </a:rPr>
              <a:t>stimuli</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for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first</a:t>
            </a:r>
            <a:r>
              <a:rPr lang="pt-BR" dirty="0">
                <a:latin typeface="Arial" panose="020B0604020202020204" pitchFamily="34" charset="0"/>
                <a:cs typeface="Arial" panose="020B0604020202020204" pitchFamily="34" charset="0"/>
              </a:rPr>
              <a:t> 5, 10, 16, </a:t>
            </a:r>
            <a:r>
              <a:rPr lang="pt-BR" dirty="0">
                <a:solidFill>
                  <a:srgbClr val="FF0000"/>
                </a:solidFill>
                <a:latin typeface="Arial" panose="020B0604020202020204" pitchFamily="34" charset="0"/>
                <a:cs typeface="Arial" panose="020B0604020202020204" pitchFamily="34" charset="0"/>
              </a:rPr>
              <a:t>20</a:t>
            </a:r>
            <a:r>
              <a:rPr lang="pt-BR" dirty="0">
                <a:latin typeface="Arial" panose="020B0604020202020204" pitchFamily="34" charset="0"/>
                <a:cs typeface="Arial" panose="020B0604020202020204" pitchFamily="34" charset="0"/>
              </a:rPr>
              <a:t>, 32 F </a:t>
            </a:r>
            <a:r>
              <a:rPr lang="pt-BR" dirty="0" err="1">
                <a:latin typeface="Arial" panose="020B0604020202020204" pitchFamily="34" charset="0"/>
                <a:cs typeface="Arial" panose="020B0604020202020204" pitchFamily="34" charset="0"/>
              </a:rPr>
              <a:t>waves</a:t>
            </a:r>
            <a:endParaRPr lang="pt-BR" dirty="0">
              <a:latin typeface="Arial" panose="020B0604020202020204" pitchFamily="34" charset="0"/>
              <a:cs typeface="Arial" panose="020B0604020202020204" pitchFamily="34" charset="0"/>
            </a:endParaRPr>
          </a:p>
          <a:p>
            <a:pPr lvl="1"/>
            <a:r>
              <a:rPr lang="pt-BR" dirty="0">
                <a:latin typeface="Arial" panose="020B0604020202020204" pitchFamily="34" charset="0"/>
                <a:cs typeface="Arial" panose="020B0604020202020204" pitchFamily="34" charset="0"/>
              </a:rPr>
              <a:t>16 </a:t>
            </a:r>
            <a:r>
              <a:rPr lang="pt-BR" dirty="0" err="1">
                <a:latin typeface="Arial" panose="020B0604020202020204" pitchFamily="34" charset="0"/>
                <a:cs typeface="Arial" panose="020B0604020202020204" pitchFamily="34" charset="0"/>
              </a:rPr>
              <a:t>or</a:t>
            </a:r>
            <a:r>
              <a:rPr lang="pt-BR" dirty="0">
                <a:latin typeface="Arial" panose="020B0604020202020204" pitchFamily="34" charset="0"/>
                <a:cs typeface="Arial" panose="020B0604020202020204" pitchFamily="34" charset="0"/>
              </a:rPr>
              <a:t> 20 responses </a:t>
            </a:r>
            <a:r>
              <a:rPr lang="pt-BR" dirty="0" err="1">
                <a:latin typeface="Arial" panose="020B0604020202020204" pitchFamily="34" charset="0"/>
                <a:cs typeface="Arial" panose="020B0604020202020204" pitchFamily="34" charset="0"/>
              </a:rPr>
              <a:t>to</a:t>
            </a:r>
            <a:r>
              <a:rPr lang="pt-BR" dirty="0">
                <a:latin typeface="Arial" panose="020B0604020202020204" pitchFamily="34" charset="0"/>
                <a:cs typeface="Arial" panose="020B0604020202020204" pitchFamily="34" charset="0"/>
              </a:rPr>
              <a:t> determine </a:t>
            </a:r>
            <a:r>
              <a:rPr lang="pt-BR" dirty="0" err="1">
                <a:latin typeface="Arial" panose="020B0604020202020204" pitchFamily="34" charset="0"/>
                <a:cs typeface="Arial" panose="020B0604020202020204" pitchFamily="34" charset="0"/>
              </a:rPr>
              <a:t>minimum</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maximum</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latencies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32 </a:t>
            </a:r>
            <a:r>
              <a:rPr lang="pt-BR" dirty="0" err="1">
                <a:latin typeface="Arial" panose="020B0604020202020204" pitchFamily="34" charset="0"/>
                <a:cs typeface="Arial" panose="020B0604020202020204" pitchFamily="34" charset="0"/>
              </a:rPr>
              <a:t>stimuli</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or</a:t>
            </a:r>
            <a:r>
              <a:rPr lang="pt-BR" dirty="0">
                <a:latin typeface="Arial" panose="020B0604020202020204" pitchFamily="34" charset="0"/>
                <a:cs typeface="Arial" panose="020B0604020202020204" pitchFamily="34" charset="0"/>
              </a:rPr>
              <a:t> </a:t>
            </a:r>
            <a:r>
              <a:rPr lang="pt-BR" dirty="0">
                <a:solidFill>
                  <a:srgbClr val="FF0000"/>
                </a:solidFill>
                <a:latin typeface="Arial" panose="020B0604020202020204" pitchFamily="34" charset="0"/>
                <a:cs typeface="Arial" panose="020B0604020202020204" pitchFamily="34" charset="0"/>
              </a:rPr>
              <a:t>20 </a:t>
            </a:r>
            <a:r>
              <a:rPr lang="pt-BR" dirty="0">
                <a:latin typeface="Arial" panose="020B0604020202020204" pitchFamily="34" charset="0"/>
                <a:cs typeface="Arial" panose="020B0604020202020204" pitchFamily="34" charset="0"/>
              </a:rPr>
              <a:t>responses</a:t>
            </a:r>
            <a:r>
              <a:rPr lang="pt-BR" dirty="0">
                <a:solidFill>
                  <a:srgbClr val="FF0000"/>
                </a:solidFill>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for </a:t>
            </a:r>
            <a:r>
              <a:rPr lang="pt-BR" b="1" dirty="0" err="1">
                <a:latin typeface="Arial" panose="020B0604020202020204" pitchFamily="34" charset="0"/>
                <a:cs typeface="Arial" panose="020B0604020202020204" pitchFamily="34" charset="0"/>
              </a:rPr>
              <a:t>chronodispersion</a:t>
            </a:r>
            <a:r>
              <a:rPr lang="pt-BR" dirty="0">
                <a:latin typeface="Arial" panose="020B0604020202020204" pitchFamily="34" charset="0"/>
                <a:cs typeface="Arial" panose="020B0604020202020204" pitchFamily="34" charset="0"/>
              </a:rPr>
              <a:t>.</a:t>
            </a:r>
          </a:p>
          <a:p>
            <a:pPr marL="457200" lvl="1" indent="0">
              <a:buNone/>
            </a:pPr>
            <a:r>
              <a:rPr lang="en-US" sz="2000" b="0" i="0" u="none" strike="noStrike" baseline="0" dirty="0">
                <a:solidFill>
                  <a:srgbClr val="000000"/>
                </a:solidFill>
                <a:latin typeface="Arial" panose="020B0604020202020204" pitchFamily="34" charset="0"/>
                <a:cs typeface="Arial" panose="020B0604020202020204" pitchFamily="34" charset="0"/>
              </a:rPr>
              <a:t>(sensitive marker in lumbosacral radiculopathies)</a:t>
            </a:r>
          </a:p>
          <a:p>
            <a:pPr marL="457200" lvl="1" indent="0">
              <a:buNone/>
            </a:pPr>
            <a:endParaRPr lang="pt-BR" sz="2800"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De Lima FD et al. F-</a:t>
            </a:r>
            <a:r>
              <a:rPr lang="pt-BR" dirty="0" err="1">
                <a:latin typeface="Arial" panose="020B0604020202020204" pitchFamily="34" charset="0"/>
                <a:cs typeface="Arial" panose="020B0604020202020204" pitchFamily="34" charset="0"/>
              </a:rPr>
              <a:t>wave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persistence</a:t>
            </a:r>
            <a:r>
              <a:rPr lang="pt-BR" dirty="0">
                <a:latin typeface="Arial" panose="020B0604020202020204" pitchFamily="34" charset="0"/>
                <a:cs typeface="Arial" panose="020B0604020202020204" pitchFamily="34" charset="0"/>
              </a:rPr>
              <a:t> in </a:t>
            </a:r>
            <a:r>
              <a:rPr lang="pt-BR" dirty="0" err="1">
                <a:latin typeface="Arial" panose="020B0604020202020204" pitchFamily="34" charset="0"/>
                <a:cs typeface="Arial" panose="020B0604020202020204" pitchFamily="34" charset="0"/>
              </a:rPr>
              <a:t>peripheral</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sensory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syndromes</a:t>
            </a:r>
            <a:r>
              <a:rPr lang="pt-BR" dirty="0">
                <a:latin typeface="Arial" panose="020B0604020202020204" pitchFamily="34" charset="0"/>
                <a:cs typeface="Arial" panose="020B0604020202020204" pitchFamily="34" charset="0"/>
              </a:rPr>
              <a:t>. </a:t>
            </a:r>
            <a:r>
              <a:rPr lang="pt-BR" b="0" i="0" dirty="0">
                <a:solidFill>
                  <a:srgbClr val="040C28"/>
                </a:solidFill>
                <a:effectLst/>
                <a:latin typeface="Google Sans"/>
              </a:rPr>
              <a:t>Arq.</a:t>
            </a:r>
            <a:r>
              <a:rPr lang="pt-BR" b="0" i="0" dirty="0">
                <a:solidFill>
                  <a:srgbClr val="202124"/>
                </a:solidFill>
                <a:effectLst/>
                <a:latin typeface="Google Sans"/>
              </a:rPr>
              <a:t> </a:t>
            </a:r>
            <a:r>
              <a:rPr lang="pt-BR" b="0" i="0" dirty="0" err="1">
                <a:solidFill>
                  <a:srgbClr val="040C28"/>
                </a:solidFill>
                <a:effectLst/>
                <a:latin typeface="Google Sans"/>
              </a:rPr>
              <a:t>Neuropsiquiatr</a:t>
            </a:r>
            <a:r>
              <a:rPr lang="pt-BR" b="0" i="0" dirty="0">
                <a:solidFill>
                  <a:srgbClr val="040C28"/>
                </a:solidFill>
                <a:effectLst/>
                <a:latin typeface="Google Sans"/>
              </a:rPr>
              <a:t>. </a:t>
            </a:r>
            <a:r>
              <a:rPr lang="pt-BR" dirty="0">
                <a:latin typeface="Arial" panose="020B0604020202020204" pitchFamily="34" charset="0"/>
                <a:cs typeface="Arial" panose="020B0604020202020204" pitchFamily="34" charset="0"/>
              </a:rPr>
              <a:t>2023</a:t>
            </a:r>
          </a:p>
          <a:p>
            <a:pPr lvl="1"/>
            <a:r>
              <a:rPr lang="en-US" dirty="0">
                <a:effectLst/>
                <a:latin typeface="Arial" panose="020B0604020202020204" pitchFamily="34" charset="0"/>
                <a:ea typeface="Arial" panose="020B0604020202020204" pitchFamily="34" charset="0"/>
                <a:cs typeface="Arial" panose="020B0604020202020204" pitchFamily="34" charset="0"/>
              </a:rPr>
              <a:t>20 supramaximal stimuli, filters at 2 Hz to 10 kHz, assessed the minimal and mean latencies and the </a:t>
            </a:r>
            <a:r>
              <a:rPr lang="en-US" b="1" dirty="0">
                <a:effectLst/>
                <a:latin typeface="Arial" panose="020B0604020202020204" pitchFamily="34" charset="0"/>
                <a:ea typeface="Arial" panose="020B0604020202020204" pitchFamily="34" charset="0"/>
                <a:cs typeface="Arial" panose="020B0604020202020204" pitchFamily="34" charset="0"/>
              </a:rPr>
              <a:t>persistence</a:t>
            </a:r>
            <a:endParaRPr lang="pt-BR" dirty="0">
              <a:effectLst/>
              <a:latin typeface="Arial" panose="020B0604020202020204" pitchFamily="34" charset="0"/>
              <a:ea typeface="Calibri" panose="020F0502020204030204" pitchFamily="34" charset="0"/>
              <a:cs typeface="Arial" panose="020B0604020202020204" pitchFamily="34" charset="0"/>
            </a:endParaRPr>
          </a:p>
          <a:p>
            <a:endParaRPr lang="pt-BR" dirty="0">
              <a:highlight>
                <a:srgbClr val="FFFF00"/>
              </a:highlight>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19652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2">
            <a:extLst>
              <a:ext uri="{FF2B5EF4-FFF2-40B4-BE49-F238E27FC236}">
                <a16:creationId xmlns:a16="http://schemas.microsoft.com/office/drawing/2014/main" id="{95529952-ADBC-36CF-D873-4B73681CF03B}"/>
              </a:ext>
            </a:extLst>
          </p:cNvPr>
          <p:cNvSpPr>
            <a:spLocks noGrp="1"/>
          </p:cNvSpPr>
          <p:nvPr>
            <p:ph type="title"/>
          </p:nvPr>
        </p:nvSpPr>
        <p:spPr>
          <a:xfrm>
            <a:off x="838200" y="490960"/>
            <a:ext cx="10515600" cy="1052614"/>
          </a:xfrm>
          <a:ln>
            <a:solidFill>
              <a:srgbClr val="3399FF"/>
            </a:solidFill>
            <a:miter lim="800000"/>
            <a:headEnd/>
            <a:tailEnd/>
          </a:ln>
        </p:spPr>
        <p:txBody>
          <a:bodyPr>
            <a:normAutofit/>
          </a:bodyPr>
          <a:lstStyle/>
          <a:p>
            <a:r>
              <a:rPr lang="pt-BR" altLang="pt-BR" sz="4000" dirty="0"/>
              <a:t>F-waves in the Upper limbs</a:t>
            </a:r>
          </a:p>
        </p:txBody>
      </p:sp>
      <p:pic>
        <p:nvPicPr>
          <p:cNvPr id="20483" name="Imagem 3">
            <a:extLst>
              <a:ext uri="{FF2B5EF4-FFF2-40B4-BE49-F238E27FC236}">
                <a16:creationId xmlns:a16="http://schemas.microsoft.com/office/drawing/2014/main" id="{83AC2A1A-9205-3AEF-3CF7-6DB920B27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608" y="1786254"/>
            <a:ext cx="7531317" cy="3917426"/>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C260243A-25DB-E9BB-635E-E06A1D880703}"/>
              </a:ext>
            </a:extLst>
          </p:cNvPr>
          <p:cNvSpPr txBox="1"/>
          <p:nvPr/>
        </p:nvSpPr>
        <p:spPr>
          <a:xfrm>
            <a:off x="1943608" y="5946360"/>
            <a:ext cx="3360060" cy="52322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altLang="pt-BR" sz="1800" dirty="0"/>
              <a:t> </a:t>
            </a:r>
            <a:r>
              <a:rPr lang="pt-BR" altLang="pt-BR" sz="2800" dirty="0"/>
              <a:t>F </a:t>
            </a:r>
            <a:r>
              <a:rPr lang="pt-BR" altLang="pt-BR" sz="2800" dirty="0" err="1"/>
              <a:t>not</a:t>
            </a:r>
            <a:r>
              <a:rPr lang="pt-BR" altLang="pt-BR" sz="2800" dirty="0"/>
              <a:t> </a:t>
            </a:r>
            <a:r>
              <a:rPr lang="pt-BR" altLang="pt-BR" sz="2800" dirty="0" err="1"/>
              <a:t>detectable</a:t>
            </a:r>
            <a:endParaRPr lang="pt-BR" dirty="0"/>
          </a:p>
        </p:txBody>
      </p:sp>
      <p:sp>
        <p:nvSpPr>
          <p:cNvPr id="3" name="CaixaDeTexto 2">
            <a:extLst>
              <a:ext uri="{FF2B5EF4-FFF2-40B4-BE49-F238E27FC236}">
                <a16:creationId xmlns:a16="http://schemas.microsoft.com/office/drawing/2014/main" id="{1C3A1BA8-653A-120B-3DE2-22B10B413EB7}"/>
              </a:ext>
            </a:extLst>
          </p:cNvPr>
          <p:cNvSpPr txBox="1"/>
          <p:nvPr/>
        </p:nvSpPr>
        <p:spPr>
          <a:xfrm>
            <a:off x="5989740" y="5938449"/>
            <a:ext cx="39763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pt-BR" sz="2800" dirty="0"/>
              <a:t>F </a:t>
            </a:r>
            <a:r>
              <a:rPr lang="pt-BR" sz="2800" dirty="0" err="1"/>
              <a:t>preserved</a:t>
            </a:r>
            <a:r>
              <a:rPr lang="pt-BR" sz="2800" dirty="0"/>
              <a:t> </a:t>
            </a:r>
            <a:r>
              <a:rPr lang="pt-BR" sz="2800" dirty="0" err="1"/>
              <a:t>and</a:t>
            </a:r>
            <a:r>
              <a:rPr lang="pt-BR" sz="2800" dirty="0"/>
              <a:t> </a:t>
            </a:r>
            <a:r>
              <a:rPr lang="pt-BR" sz="2800" dirty="0" err="1"/>
              <a:t>normals</a:t>
            </a:r>
            <a:endParaRPr lang="pt-B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CF67DB0A-898F-1DC1-6EC7-638E8C88CD30}"/>
              </a:ext>
            </a:extLst>
          </p:cNvPr>
          <p:cNvSpPr>
            <a:spLocks noGrp="1" noChangeArrowheads="1"/>
          </p:cNvSpPr>
          <p:nvPr>
            <p:ph type="title"/>
          </p:nvPr>
        </p:nvSpPr>
        <p:spPr>
          <a:xfrm>
            <a:off x="1350628" y="274639"/>
            <a:ext cx="9974509" cy="1425575"/>
          </a:xfrm>
        </p:spPr>
        <p:txBody>
          <a:bodyPr>
            <a:normAutofit/>
          </a:bodyPr>
          <a:lstStyle/>
          <a:p>
            <a:pPr eaLnBrk="1" hangingPunct="1"/>
            <a:r>
              <a:rPr lang="pt-BR" altLang="pt-BR" sz="3600" b="1" dirty="0"/>
              <a:t>F-wave</a:t>
            </a:r>
            <a:r>
              <a:rPr lang="pt-BR" altLang="pt-BR" sz="3600" dirty="0"/>
              <a:t>: </a:t>
            </a:r>
            <a:r>
              <a:rPr lang="pt-BR" altLang="pt-BR" sz="3600" b="1" dirty="0"/>
              <a:t>increased latencies </a:t>
            </a:r>
            <a:r>
              <a:rPr lang="pt-BR" altLang="pt-BR" sz="3600" dirty="0"/>
              <a:t>in both nerves but  low persistence in the Median nerve</a:t>
            </a:r>
          </a:p>
        </p:txBody>
      </p:sp>
      <p:pic>
        <p:nvPicPr>
          <p:cNvPr id="28675" name="Picture 6" descr="Figura4">
            <a:extLst>
              <a:ext uri="{FF2B5EF4-FFF2-40B4-BE49-F238E27FC236}">
                <a16:creationId xmlns:a16="http://schemas.microsoft.com/office/drawing/2014/main" id="{30A468C3-E15C-D162-7BE8-DABBD2229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628" y="1695416"/>
            <a:ext cx="4420153" cy="3279255"/>
          </a:xfrm>
          <a:prstGeom prst="rect">
            <a:avLst/>
          </a:prstGeom>
          <a:ln w="19050">
            <a:solidFill>
              <a:srgbClr val="00B050"/>
            </a:solidFill>
          </a:ln>
        </p:spPr>
        <p:style>
          <a:lnRef idx="2">
            <a:schemeClr val="accent5"/>
          </a:lnRef>
          <a:fillRef idx="1">
            <a:schemeClr val="lt1"/>
          </a:fillRef>
          <a:effectRef idx="0">
            <a:schemeClr val="accent5"/>
          </a:effectRef>
          <a:fontRef idx="minor">
            <a:schemeClr val="dk1"/>
          </a:fontRef>
        </p:style>
      </p:pic>
      <p:pic>
        <p:nvPicPr>
          <p:cNvPr id="28676" name="Picture 7" descr="Zé Carlos-2">
            <a:extLst>
              <a:ext uri="{FF2B5EF4-FFF2-40B4-BE49-F238E27FC236}">
                <a16:creationId xmlns:a16="http://schemas.microsoft.com/office/drawing/2014/main" id="{AD3686E5-E24D-1EED-6E9B-DC390B24B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993" y="1695417"/>
            <a:ext cx="4300014" cy="327925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8">
            <a:extLst>
              <a:ext uri="{FF2B5EF4-FFF2-40B4-BE49-F238E27FC236}">
                <a16:creationId xmlns:a16="http://schemas.microsoft.com/office/drawing/2014/main" id="{E67E33B8-8E6D-EF58-93EC-6B8ABD5C8536}"/>
              </a:ext>
            </a:extLst>
          </p:cNvPr>
          <p:cNvSpPr txBox="1">
            <a:spLocks noChangeArrowheads="1"/>
          </p:cNvSpPr>
          <p:nvPr/>
        </p:nvSpPr>
        <p:spPr bwMode="auto">
          <a:xfrm>
            <a:off x="6271704" y="5165937"/>
            <a:ext cx="45696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pt-BR" altLang="pt-BR" sz="2000" dirty="0">
                <a:latin typeface="Arial" panose="020B0604020202020204" pitchFamily="34" charset="0"/>
              </a:rPr>
              <a:t>Only </a:t>
            </a:r>
            <a:r>
              <a:rPr lang="pt-BR" altLang="pt-BR" sz="2000" dirty="0" err="1">
                <a:latin typeface="Arial" panose="020B0604020202020204" pitchFamily="34" charset="0"/>
              </a:rPr>
              <a:t>one</a:t>
            </a:r>
            <a:r>
              <a:rPr lang="pt-BR" altLang="pt-BR" sz="2000" dirty="0">
                <a:latin typeface="Arial" panose="020B0604020202020204" pitchFamily="34" charset="0"/>
              </a:rPr>
              <a:t> </a:t>
            </a:r>
            <a:r>
              <a:rPr lang="pt-BR" altLang="pt-BR" sz="2000" dirty="0" err="1">
                <a:latin typeface="Arial" panose="020B0604020202020204" pitchFamily="34" charset="0"/>
              </a:rPr>
              <a:t>recorded</a:t>
            </a:r>
            <a:r>
              <a:rPr lang="pt-BR" altLang="pt-BR" sz="2000" dirty="0">
                <a:latin typeface="Arial" panose="020B0604020202020204" pitchFamily="34" charset="0"/>
              </a:rPr>
              <a:t> response in 20 </a:t>
            </a:r>
            <a:r>
              <a:rPr lang="pt-BR" altLang="pt-BR" sz="2000" dirty="0" err="1">
                <a:latin typeface="Arial" panose="020B0604020202020204" pitchFamily="34" charset="0"/>
              </a:rPr>
              <a:t>stimuli</a:t>
            </a:r>
            <a:r>
              <a:rPr lang="pt-BR" altLang="pt-BR" sz="2000" dirty="0">
                <a:latin typeface="Arial" panose="020B0604020202020204" pitchFamily="34" charset="0"/>
              </a:rPr>
              <a:t>: </a:t>
            </a:r>
            <a:r>
              <a:rPr lang="pt-BR" altLang="pt-BR" sz="2000" dirty="0" err="1">
                <a:latin typeface="Arial" panose="020B0604020202020204" pitchFamily="34" charset="0"/>
              </a:rPr>
              <a:t>very</a:t>
            </a:r>
            <a:r>
              <a:rPr lang="pt-BR" altLang="pt-BR" sz="2000" dirty="0">
                <a:latin typeface="Arial" panose="020B0604020202020204" pitchFamily="34" charset="0"/>
              </a:rPr>
              <a:t> </a:t>
            </a:r>
            <a:r>
              <a:rPr lang="pt-BR" altLang="pt-BR" sz="2000" b="1" dirty="0" err="1">
                <a:latin typeface="Arial" panose="020B0604020202020204" pitchFamily="34" charset="0"/>
              </a:rPr>
              <a:t>low</a:t>
            </a:r>
            <a:r>
              <a:rPr lang="pt-BR" altLang="pt-BR" sz="2000" b="1" dirty="0">
                <a:latin typeface="Arial" panose="020B0604020202020204" pitchFamily="34" charset="0"/>
              </a:rPr>
              <a:t> </a:t>
            </a:r>
            <a:r>
              <a:rPr lang="pt-BR" altLang="pt-BR" sz="2000" b="1" dirty="0" err="1">
                <a:latin typeface="Arial" panose="020B0604020202020204" pitchFamily="34" charset="0"/>
              </a:rPr>
              <a:t>persistence</a:t>
            </a:r>
            <a:r>
              <a:rPr lang="pt-BR" altLang="pt-BR" sz="2000" b="1" dirty="0">
                <a:solidFill>
                  <a:srgbClr val="0000FF"/>
                </a:solidFill>
                <a:latin typeface="Arial" panose="020B0604020202020204" pitchFamily="34" charset="0"/>
              </a:rPr>
              <a:t> </a:t>
            </a:r>
          </a:p>
        </p:txBody>
      </p:sp>
      <p:sp>
        <p:nvSpPr>
          <p:cNvPr id="28678" name="Text Box 10">
            <a:extLst>
              <a:ext uri="{FF2B5EF4-FFF2-40B4-BE49-F238E27FC236}">
                <a16:creationId xmlns:a16="http://schemas.microsoft.com/office/drawing/2014/main" id="{7C074E92-4EB2-98A1-5315-DF520AFD6066}"/>
              </a:ext>
            </a:extLst>
          </p:cNvPr>
          <p:cNvSpPr txBox="1">
            <a:spLocks noChangeArrowheads="1"/>
          </p:cNvSpPr>
          <p:nvPr/>
        </p:nvSpPr>
        <p:spPr bwMode="auto">
          <a:xfrm>
            <a:off x="1350628" y="5164256"/>
            <a:ext cx="45696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pt-BR" altLang="pt-BR" sz="2000" dirty="0" err="1">
                <a:latin typeface="Arial" panose="020B0604020202020204" pitchFamily="34" charset="0"/>
              </a:rPr>
              <a:t>Several</a:t>
            </a:r>
            <a:r>
              <a:rPr lang="pt-BR" altLang="pt-BR" sz="2000" dirty="0">
                <a:latin typeface="Arial" panose="020B0604020202020204" pitchFamily="34" charset="0"/>
              </a:rPr>
              <a:t> responses </a:t>
            </a:r>
            <a:r>
              <a:rPr lang="pt-BR" altLang="pt-BR" sz="2000" dirty="0" err="1">
                <a:latin typeface="Arial" panose="020B0604020202020204" pitchFamily="34" charset="0"/>
              </a:rPr>
              <a:t>obtained</a:t>
            </a:r>
            <a:r>
              <a:rPr lang="pt-BR" altLang="pt-BR" sz="2000" dirty="0">
                <a:latin typeface="Arial" panose="020B0604020202020204" pitchFamily="34" charset="0"/>
              </a:rPr>
              <a:t>: </a:t>
            </a:r>
            <a:r>
              <a:rPr lang="pt-BR" altLang="pt-BR" sz="2000" b="1" dirty="0">
                <a:latin typeface="Arial" panose="020B0604020202020204" pitchFamily="34" charset="0"/>
              </a:rPr>
              <a:t>high </a:t>
            </a:r>
            <a:r>
              <a:rPr lang="pt-BR" altLang="pt-BR" sz="2000" b="1" dirty="0" err="1">
                <a:latin typeface="Arial" panose="020B0604020202020204" pitchFamily="34" charset="0"/>
              </a:rPr>
              <a:t>persistence</a:t>
            </a:r>
            <a:r>
              <a:rPr lang="pt-BR" altLang="pt-BR" sz="2000" b="1" dirty="0">
                <a:latin typeface="Arial" panose="020B0604020202020204" pitchFamily="34" charset="0"/>
              </a:rPr>
              <a:t> </a:t>
            </a:r>
            <a:r>
              <a:rPr lang="pt-BR" altLang="pt-BR" sz="2000" b="1" dirty="0">
                <a:solidFill>
                  <a:srgbClr val="0000FF"/>
                </a:solidFill>
                <a:latin typeface="Arial" panose="020B0604020202020204" pitchFamily="34" charset="0"/>
              </a:rPr>
              <a:t> </a:t>
            </a:r>
          </a:p>
        </p:txBody>
      </p:sp>
      <p:sp>
        <p:nvSpPr>
          <p:cNvPr id="28679" name="CaixaDeTexto 6">
            <a:extLst>
              <a:ext uri="{FF2B5EF4-FFF2-40B4-BE49-F238E27FC236}">
                <a16:creationId xmlns:a16="http://schemas.microsoft.com/office/drawing/2014/main" id="{40F8D44B-29AD-BCB9-EDCA-390BA6769BE8}"/>
              </a:ext>
            </a:extLst>
          </p:cNvPr>
          <p:cNvSpPr txBox="1">
            <a:spLocks noChangeArrowheads="1"/>
          </p:cNvSpPr>
          <p:nvPr/>
        </p:nvSpPr>
        <p:spPr bwMode="auto">
          <a:xfrm>
            <a:off x="1883569" y="6027148"/>
            <a:ext cx="8424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800" b="1" dirty="0" err="1">
                <a:latin typeface="Arial" panose="020B0604020202020204" pitchFamily="34" charset="0"/>
              </a:rPr>
              <a:t>Persistence</a:t>
            </a:r>
            <a:r>
              <a:rPr lang="pt-BR" altLang="pt-BR" sz="1800" dirty="0">
                <a:latin typeface="Arial" panose="020B0604020202020204" pitchFamily="34" charset="0"/>
              </a:rPr>
              <a:t>: F </a:t>
            </a:r>
            <a:r>
              <a:rPr lang="pt-BR" altLang="pt-BR" sz="1800" dirty="0" err="1">
                <a:latin typeface="Arial" panose="020B0604020202020204" pitchFamily="34" charset="0"/>
              </a:rPr>
              <a:t>wave</a:t>
            </a:r>
            <a:r>
              <a:rPr lang="pt-BR" altLang="pt-BR" sz="1800" dirty="0">
                <a:latin typeface="Arial" panose="020B0604020202020204" pitchFamily="34" charset="0"/>
              </a:rPr>
              <a:t> </a:t>
            </a:r>
            <a:r>
              <a:rPr lang="pt-BR" altLang="pt-BR" sz="1800" dirty="0" err="1">
                <a:latin typeface="Arial" panose="020B0604020202020204" pitchFamily="34" charset="0"/>
              </a:rPr>
              <a:t>number</a:t>
            </a:r>
            <a:r>
              <a:rPr lang="pt-BR" altLang="pt-BR" sz="1800" dirty="0">
                <a:latin typeface="Arial" panose="020B0604020202020204" pitchFamily="34" charset="0"/>
              </a:rPr>
              <a:t>/ </a:t>
            </a:r>
            <a:r>
              <a:rPr lang="pt-BR" altLang="pt-BR" sz="1800" dirty="0" err="1">
                <a:latin typeface="Arial" panose="020B0604020202020204" pitchFamily="34" charset="0"/>
              </a:rPr>
              <a:t>stimuli</a:t>
            </a:r>
            <a:r>
              <a:rPr lang="pt-BR" altLang="pt-BR" sz="1800" dirty="0">
                <a:latin typeface="Arial" panose="020B0604020202020204" pitchFamily="34" charset="0"/>
              </a:rPr>
              <a:t> </a:t>
            </a:r>
            <a:r>
              <a:rPr lang="pt-BR" altLang="pt-BR" sz="1800" dirty="0" err="1">
                <a:latin typeface="Arial" panose="020B0604020202020204" pitchFamily="34" charset="0"/>
              </a:rPr>
              <a:t>number</a:t>
            </a:r>
            <a:endParaRPr lang="pt-BR" altLang="pt-BR" sz="18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D2D08-F32C-97BC-C10A-1B25EE028120}"/>
              </a:ext>
            </a:extLst>
          </p:cNvPr>
          <p:cNvSpPr>
            <a:spLocks noGrp="1"/>
          </p:cNvSpPr>
          <p:nvPr>
            <p:ph type="title"/>
          </p:nvPr>
        </p:nvSpPr>
        <p:spPr>
          <a:xfrm>
            <a:off x="609525" y="372384"/>
            <a:ext cx="10515600" cy="1325563"/>
          </a:xfrm>
        </p:spPr>
        <p:txBody>
          <a:bodyPr/>
          <a:lstStyle/>
          <a:p>
            <a:r>
              <a:rPr lang="pt-BR" dirty="0"/>
              <a:t>F-wave in thoracic outlet syndrome (TOS)</a:t>
            </a:r>
          </a:p>
        </p:txBody>
      </p:sp>
      <p:sp>
        <p:nvSpPr>
          <p:cNvPr id="4" name="CaixaDeTexto 3">
            <a:extLst>
              <a:ext uri="{FF2B5EF4-FFF2-40B4-BE49-F238E27FC236}">
                <a16:creationId xmlns:a16="http://schemas.microsoft.com/office/drawing/2014/main" id="{F5745248-7E0A-D5D9-86B2-69FAF485B561}"/>
              </a:ext>
            </a:extLst>
          </p:cNvPr>
          <p:cNvSpPr txBox="1"/>
          <p:nvPr/>
        </p:nvSpPr>
        <p:spPr>
          <a:xfrm>
            <a:off x="814900" y="4445443"/>
            <a:ext cx="10104847" cy="1846659"/>
          </a:xfrm>
          <a:prstGeom prst="rect">
            <a:avLst/>
          </a:prstGeom>
          <a:ln w="19050">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79705" indent="-179705"/>
            <a:r>
              <a:rPr lang="pt-BR" sz="2000" dirty="0" err="1">
                <a:solidFill>
                  <a:srgbClr val="008000"/>
                </a:solidFill>
                <a:effectLst/>
                <a:latin typeface="Times New Roman" panose="02020603050405020304" pitchFamily="18" charset="0"/>
                <a:ea typeface="Times New Roman" panose="02020603050405020304" pitchFamily="18" charset="0"/>
              </a:rPr>
              <a:t>Lat</a:t>
            </a:r>
            <a:r>
              <a:rPr lang="pt-BR" sz="2000" dirty="0" err="1">
                <a:solidFill>
                  <a:srgbClr val="008000"/>
                </a:solidFill>
                <a:latin typeface="Times New Roman" panose="02020603050405020304" pitchFamily="18" charset="0"/>
                <a:ea typeface="Times New Roman" panose="02020603050405020304" pitchFamily="18" charset="0"/>
              </a:rPr>
              <a:t>encies</a:t>
            </a:r>
            <a:r>
              <a:rPr lang="pt-BR" sz="2000" dirty="0">
                <a:solidFill>
                  <a:srgbClr val="008000"/>
                </a:solidFill>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179705" indent="-179705"/>
            <a:r>
              <a:rPr lang="pt-BR" sz="2000" b="1" dirty="0">
                <a:solidFill>
                  <a:srgbClr val="008000"/>
                </a:solidFill>
                <a:effectLst/>
                <a:latin typeface="Times New Roman" panose="02020603050405020304" pitchFamily="18" charset="0"/>
                <a:ea typeface="Times New Roman" panose="02020603050405020304" pitchFamily="18" charset="0"/>
              </a:rPr>
              <a:t>F20</a:t>
            </a:r>
            <a:r>
              <a:rPr lang="pt-BR" sz="2000" dirty="0">
                <a:solidFill>
                  <a:srgbClr val="008000"/>
                </a:solidFill>
                <a:effectLst/>
                <a:latin typeface="Times New Roman" panose="02020603050405020304" pitchFamily="18" charset="0"/>
                <a:ea typeface="Times New Roman" panose="02020603050405020304" pitchFamily="18" charset="0"/>
              </a:rPr>
              <a:t>   =                                            </a:t>
            </a:r>
            <a:r>
              <a:rPr lang="pt-BR" sz="2000" b="1" dirty="0">
                <a:solidFill>
                  <a:srgbClr val="008000"/>
                </a:solidFill>
                <a:effectLst/>
                <a:latin typeface="Times New Roman" panose="02020603050405020304" pitchFamily="18" charset="0"/>
                <a:ea typeface="Times New Roman" panose="02020603050405020304" pitchFamily="18" charset="0"/>
              </a:rPr>
              <a:t>AFLL</a:t>
            </a:r>
            <a:r>
              <a:rPr lang="pt-BR" sz="2000" dirty="0">
                <a:solidFill>
                  <a:srgbClr val="008000"/>
                </a:solidFill>
                <a:effectLst/>
                <a:latin typeface="Times New Roman" panose="02020603050405020304" pitchFamily="18" charset="0"/>
                <a:ea typeface="Times New Roman" panose="02020603050405020304" pitchFamily="18" charset="0"/>
              </a:rPr>
              <a:t>: (F20 + Distal </a:t>
            </a:r>
            <a:r>
              <a:rPr lang="pt-BR" sz="2000" dirty="0" err="1">
                <a:solidFill>
                  <a:srgbClr val="008000"/>
                </a:solidFill>
                <a:effectLst/>
                <a:latin typeface="Times New Roman" panose="02020603050405020304" pitchFamily="18" charset="0"/>
                <a:ea typeface="Times New Roman" panose="02020603050405020304" pitchFamily="18" charset="0"/>
              </a:rPr>
              <a:t>Latency</a:t>
            </a:r>
            <a:r>
              <a:rPr lang="pt-BR" sz="2000" dirty="0">
                <a:solidFill>
                  <a:srgbClr val="008000"/>
                </a:solidFill>
                <a:effectLst/>
                <a:latin typeface="Times New Roman" panose="02020603050405020304" pitchFamily="18" charset="0"/>
                <a:ea typeface="Times New Roman" panose="02020603050405020304" pitchFamily="18" charset="0"/>
              </a:rPr>
              <a:t>)- 2 X  </a:t>
            </a:r>
            <a:r>
              <a:rPr lang="pt-BR" sz="2000" dirty="0" err="1">
                <a:solidFill>
                  <a:srgbClr val="008000"/>
                </a:solidFill>
                <a:effectLst/>
                <a:latin typeface="Times New Roman" panose="02020603050405020304" pitchFamily="18" charset="0"/>
                <a:ea typeface="Times New Roman" panose="02020603050405020304" pitchFamily="18" charset="0"/>
              </a:rPr>
              <a:t>Axillary</a:t>
            </a:r>
            <a:r>
              <a:rPr lang="pt-BR" sz="2000" dirty="0">
                <a:solidFill>
                  <a:srgbClr val="008000"/>
                </a:solidFill>
                <a:effectLst/>
                <a:latin typeface="Times New Roman" panose="02020603050405020304" pitchFamily="18" charset="0"/>
                <a:ea typeface="Times New Roman" panose="02020603050405020304" pitchFamily="18" charset="0"/>
              </a:rPr>
              <a:t> L. </a:t>
            </a:r>
            <a:r>
              <a:rPr lang="en-US" sz="2000" dirty="0">
                <a:solidFill>
                  <a:srgbClr val="008000"/>
                </a:solidFill>
                <a:effectLst/>
                <a:latin typeface="Times New Roman" panose="02020603050405020304" pitchFamily="18" charset="0"/>
                <a:ea typeface="Times New Roman" panose="02020603050405020304" pitchFamily="18" charset="0"/>
              </a:rPr>
              <a:t>=   </a:t>
            </a:r>
            <a:r>
              <a:rPr lang="en-US" sz="2000" b="1" dirty="0">
                <a:solidFill>
                  <a:srgbClr val="008000"/>
                </a:solidFill>
                <a:effectLst/>
                <a:latin typeface="Times New Roman" panose="02020603050405020304" pitchFamily="18" charset="0"/>
                <a:ea typeface="Times New Roman" panose="02020603050405020304" pitchFamily="18" charset="0"/>
              </a:rPr>
              <a:t>  ms</a:t>
            </a:r>
            <a:endParaRPr lang="pt-BR" sz="2000" dirty="0">
              <a:effectLst/>
              <a:latin typeface="Times New Roman" panose="02020603050405020304" pitchFamily="18" charset="0"/>
              <a:ea typeface="Times New Roman" panose="02020603050405020304" pitchFamily="18" charset="0"/>
            </a:endParaRPr>
          </a:p>
          <a:p>
            <a:pPr marL="179705" indent="-179705"/>
            <a:r>
              <a:rPr lang="en-US" sz="2000" dirty="0">
                <a:solidFill>
                  <a:srgbClr val="008000"/>
                </a:solidFill>
                <a:effectLst/>
                <a:latin typeface="Times New Roman" panose="02020603050405020304" pitchFamily="18" charset="0"/>
                <a:ea typeface="Times New Roman" panose="02020603050405020304" pitchFamily="18" charset="0"/>
              </a:rPr>
              <a:t>Distal latency (</a:t>
            </a:r>
            <a:r>
              <a:rPr lang="en-US" sz="2000" b="1" dirty="0">
                <a:solidFill>
                  <a:srgbClr val="008000"/>
                </a:solidFill>
                <a:effectLst/>
                <a:latin typeface="Times New Roman" panose="02020603050405020304" pitchFamily="18" charset="0"/>
                <a:ea typeface="Times New Roman" panose="02020603050405020304" pitchFamily="18" charset="0"/>
              </a:rPr>
              <a:t>DL</a:t>
            </a:r>
            <a:r>
              <a:rPr lang="en-US" sz="2000" dirty="0">
                <a:solidFill>
                  <a:srgbClr val="008000"/>
                </a:solidFill>
                <a:effectLst/>
                <a:latin typeface="Times New Roman" panose="02020603050405020304" pitchFamily="18" charset="0"/>
                <a:ea typeface="Times New Roman" panose="02020603050405020304" pitchFamily="18" charset="0"/>
              </a:rPr>
              <a:t>) = </a:t>
            </a:r>
            <a:endParaRPr lang="pt-BR" sz="2000" dirty="0">
              <a:effectLst/>
              <a:latin typeface="Times New Roman" panose="02020603050405020304" pitchFamily="18" charset="0"/>
              <a:ea typeface="Times New Roman" panose="02020603050405020304" pitchFamily="18" charset="0"/>
            </a:endParaRPr>
          </a:p>
          <a:p>
            <a:pPr marL="179705" indent="-179705"/>
            <a:r>
              <a:rPr lang="en-US" sz="2000" dirty="0">
                <a:solidFill>
                  <a:srgbClr val="008000"/>
                </a:solidFill>
                <a:effectLst/>
                <a:latin typeface="Times New Roman" panose="02020603050405020304" pitchFamily="18" charset="0"/>
                <a:ea typeface="Times New Roman" panose="02020603050405020304" pitchFamily="18" charset="0"/>
              </a:rPr>
              <a:t>Axillary latency  (</a:t>
            </a:r>
            <a:r>
              <a:rPr lang="en-US" sz="2000" b="1" dirty="0">
                <a:solidFill>
                  <a:srgbClr val="008000"/>
                </a:solidFill>
                <a:effectLst/>
                <a:latin typeface="Times New Roman" panose="02020603050405020304" pitchFamily="18" charset="0"/>
                <a:ea typeface="Times New Roman" panose="02020603050405020304" pitchFamily="18" charset="0"/>
              </a:rPr>
              <a:t>AL</a:t>
            </a:r>
            <a:r>
              <a:rPr lang="en-US" sz="2000" dirty="0">
                <a:solidFill>
                  <a:srgbClr val="008000"/>
                </a:solidFill>
                <a:effectLst/>
                <a:latin typeface="Times New Roman" panose="02020603050405020304" pitchFamily="18" charset="0"/>
                <a:ea typeface="Times New Roman" panose="02020603050405020304" pitchFamily="18" charset="0"/>
              </a:rPr>
              <a:t>)</a:t>
            </a:r>
            <a:r>
              <a:rPr lang="pt-BR" sz="2000" dirty="0">
                <a:solidFill>
                  <a:srgbClr val="008000"/>
                </a:solidFill>
                <a:effectLst/>
                <a:latin typeface="Times New Roman" panose="02020603050405020304" pitchFamily="18" charset="0"/>
                <a:ea typeface="Times New Roman" panose="02020603050405020304" pitchFamily="18" charset="0"/>
              </a:rPr>
              <a:t>=                                (Normal = </a:t>
            </a:r>
            <a:r>
              <a:rPr lang="pt-BR" sz="2000" b="1" dirty="0">
                <a:solidFill>
                  <a:srgbClr val="008000"/>
                </a:solidFill>
                <a:effectLst/>
                <a:latin typeface="Times New Roman" panose="02020603050405020304" pitchFamily="18" charset="0"/>
                <a:ea typeface="Times New Roman" panose="02020603050405020304" pitchFamily="18" charset="0"/>
              </a:rPr>
              <a:t>9.2 + 0.8</a:t>
            </a:r>
            <a:r>
              <a:rPr lang="pt-BR" sz="2000" dirty="0">
                <a:solidFill>
                  <a:srgbClr val="008000"/>
                </a:solidFill>
                <a:effectLst/>
                <a:latin typeface="Times New Roman" panose="02020603050405020304" pitchFamily="18" charset="0"/>
                <a:ea typeface="Times New Roman" panose="02020603050405020304" pitchFamily="18" charset="0"/>
              </a:rPr>
              <a:t>),  </a:t>
            </a:r>
            <a:r>
              <a:rPr lang="pt-BR" sz="2000" dirty="0" err="1">
                <a:solidFill>
                  <a:srgbClr val="008000"/>
                </a:solidFill>
                <a:effectLst/>
                <a:latin typeface="Times New Roman" panose="02020603050405020304" pitchFamily="18" charset="0"/>
                <a:ea typeface="Times New Roman" panose="02020603050405020304" pitchFamily="18" charset="0"/>
              </a:rPr>
              <a:t>variation</a:t>
            </a:r>
            <a:r>
              <a:rPr lang="pt-BR" sz="2000" dirty="0">
                <a:solidFill>
                  <a:srgbClr val="008000"/>
                </a:solidFill>
                <a:effectLst/>
                <a:latin typeface="Times New Roman" panose="02020603050405020304" pitchFamily="18" charset="0"/>
                <a:ea typeface="Times New Roman" panose="02020603050405020304" pitchFamily="18" charset="0"/>
              </a:rPr>
              <a:t> (</a:t>
            </a:r>
            <a:r>
              <a:rPr lang="pt-BR" sz="2000" b="1" dirty="0">
                <a:solidFill>
                  <a:srgbClr val="008000"/>
                </a:solidFill>
                <a:effectLst/>
                <a:latin typeface="Times New Roman" panose="02020603050405020304" pitchFamily="18" charset="0"/>
                <a:ea typeface="Times New Roman" panose="02020603050405020304" pitchFamily="18" charset="0"/>
              </a:rPr>
              <a:t>7,7 – 10.9</a:t>
            </a:r>
            <a:r>
              <a:rPr lang="pt-BR" sz="2000" dirty="0">
                <a:solidFill>
                  <a:srgbClr val="008000"/>
                </a:solidFill>
                <a:effectLst/>
                <a:latin typeface="Times New Roman" panose="02020603050405020304" pitchFamily="18" charset="0"/>
                <a:ea typeface="Times New Roman" panose="02020603050405020304" pitchFamily="18" charset="0"/>
              </a:rPr>
              <a:t>)</a:t>
            </a:r>
            <a:endParaRPr lang="pt-BR" sz="2000" b="1" baseline="30000" dirty="0">
              <a:solidFill>
                <a:srgbClr val="008000"/>
              </a:solidFill>
              <a:effectLst/>
              <a:latin typeface="Times New Roman" panose="02020603050405020304" pitchFamily="18" charset="0"/>
              <a:ea typeface="Times New Roman" panose="02020603050405020304" pitchFamily="18" charset="0"/>
            </a:endParaRPr>
          </a:p>
          <a:p>
            <a:pPr marL="179705" indent="-179705"/>
            <a:endParaRPr lang="en-US" sz="2000" dirty="0">
              <a:latin typeface="Times New Roman" panose="02020603050405020304" pitchFamily="18" charset="0"/>
              <a:ea typeface="Times New Roman" panose="02020603050405020304" pitchFamily="18" charset="0"/>
            </a:endParaRPr>
          </a:p>
          <a:p>
            <a:pPr marL="179705" indent="-179705" algn="r"/>
            <a:r>
              <a:rPr lang="en-US" sz="1400" dirty="0">
                <a:latin typeface="Arial" panose="020B0604020202020204" pitchFamily="34" charset="0"/>
                <a:ea typeface="Times New Roman" panose="02020603050405020304" pitchFamily="18" charset="0"/>
                <a:cs typeface="Arial" panose="020B0604020202020204" pitchFamily="34" charset="0"/>
              </a:rPr>
              <a:t>(Hong</a:t>
            </a:r>
            <a:r>
              <a:rPr lang="en-US" sz="1400" b="1" i="1" dirty="0">
                <a:latin typeface="Arial" panose="020B0604020202020204" pitchFamily="34" charset="0"/>
                <a:ea typeface="Times New Roman" panose="02020603050405020304" pitchFamily="18" charset="0"/>
                <a:cs typeface="Arial" panose="020B0604020202020204" pitchFamily="34" charset="0"/>
              </a:rPr>
              <a:t> </a:t>
            </a:r>
            <a:r>
              <a:rPr lang="en-US" sz="1400" dirty="0">
                <a:latin typeface="Arial" panose="020B0604020202020204" pitchFamily="34" charset="0"/>
                <a:ea typeface="Times New Roman" panose="02020603050405020304" pitchFamily="18" charset="0"/>
                <a:cs typeface="Arial" panose="020B0604020202020204" pitchFamily="34" charset="0"/>
              </a:rPr>
              <a:t>l98l)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ixaDeTexto 4">
            <a:extLst>
              <a:ext uri="{FF2B5EF4-FFF2-40B4-BE49-F238E27FC236}">
                <a16:creationId xmlns:a16="http://schemas.microsoft.com/office/drawing/2014/main" id="{C39E97CB-BF03-8A4E-83BF-F80D20CA03F9}"/>
              </a:ext>
            </a:extLst>
          </p:cNvPr>
          <p:cNvSpPr txBox="1"/>
          <p:nvPr/>
        </p:nvSpPr>
        <p:spPr>
          <a:xfrm>
            <a:off x="1817070" y="1529874"/>
            <a:ext cx="8100509" cy="584775"/>
          </a:xfrm>
          <a:prstGeom prst="rect">
            <a:avLst/>
          </a:prstGeom>
          <a:noFill/>
        </p:spPr>
        <p:txBody>
          <a:bodyPr wrap="square" rtlCol="0">
            <a:spAutoFit/>
          </a:bodyPr>
          <a:lstStyle/>
          <a:p>
            <a:r>
              <a:rPr lang="pt-BR" sz="3200" dirty="0"/>
              <a:t>Axillary F-Loop Latency of Ulnar Nerve (AFLL)</a:t>
            </a:r>
          </a:p>
        </p:txBody>
      </p:sp>
      <p:pic>
        <p:nvPicPr>
          <p:cNvPr id="7" name="Imagem 15" descr="Imagem4.png">
            <a:extLst>
              <a:ext uri="{FF2B5EF4-FFF2-40B4-BE49-F238E27FC236}">
                <a16:creationId xmlns:a16="http://schemas.microsoft.com/office/drawing/2014/main" id="{2D16942D-BA82-4423-B5A2-6D3DA1B17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442" y="2231665"/>
            <a:ext cx="7910138" cy="20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10A36582-3237-494F-AD66-C5FC65DBCC6F}"/>
              </a:ext>
            </a:extLst>
          </p:cNvPr>
          <p:cNvSpPr txBox="1"/>
          <p:nvPr/>
        </p:nvSpPr>
        <p:spPr>
          <a:xfrm>
            <a:off x="2274448" y="2715505"/>
            <a:ext cx="856027" cy="461665"/>
          </a:xfrm>
          <a:prstGeom prst="rect">
            <a:avLst/>
          </a:prstGeom>
          <a:noFill/>
        </p:spPr>
        <p:txBody>
          <a:bodyPr wrap="square" rtlCol="0">
            <a:spAutoFit/>
          </a:bodyPr>
          <a:lstStyle/>
          <a:p>
            <a:r>
              <a:rPr lang="en-US" sz="2400" b="1" dirty="0">
                <a:solidFill>
                  <a:srgbClr val="008000"/>
                </a:solidFill>
                <a:latin typeface="Times New Roman" panose="02020603050405020304" pitchFamily="18" charset="0"/>
                <a:ea typeface="Times New Roman" panose="02020603050405020304" pitchFamily="18" charset="0"/>
              </a:rPr>
              <a:t>DL</a:t>
            </a:r>
            <a:endParaRPr lang="pt-BR" sz="2400" b="1" dirty="0"/>
          </a:p>
        </p:txBody>
      </p:sp>
      <p:sp>
        <p:nvSpPr>
          <p:cNvPr id="9" name="CaixaDeTexto 8">
            <a:extLst>
              <a:ext uri="{FF2B5EF4-FFF2-40B4-BE49-F238E27FC236}">
                <a16:creationId xmlns:a16="http://schemas.microsoft.com/office/drawing/2014/main" id="{2420ADB6-8E4D-4385-955C-B97CC37FC29A}"/>
              </a:ext>
            </a:extLst>
          </p:cNvPr>
          <p:cNvSpPr txBox="1"/>
          <p:nvPr/>
        </p:nvSpPr>
        <p:spPr>
          <a:xfrm>
            <a:off x="6778317" y="2715505"/>
            <a:ext cx="856027" cy="461665"/>
          </a:xfrm>
          <a:prstGeom prst="rect">
            <a:avLst/>
          </a:prstGeom>
          <a:noFill/>
        </p:spPr>
        <p:txBody>
          <a:bodyPr wrap="square" rtlCol="0">
            <a:spAutoFit/>
          </a:bodyPr>
          <a:lstStyle/>
          <a:p>
            <a:r>
              <a:rPr lang="en-US" sz="2400" b="1" dirty="0">
                <a:solidFill>
                  <a:srgbClr val="008000"/>
                </a:solidFill>
                <a:latin typeface="Times New Roman" panose="02020603050405020304" pitchFamily="18" charset="0"/>
                <a:ea typeface="Times New Roman" panose="02020603050405020304" pitchFamily="18" charset="0"/>
              </a:rPr>
              <a:t>AL</a:t>
            </a:r>
            <a:endParaRPr lang="pt-BR" sz="2400" b="1" dirty="0"/>
          </a:p>
        </p:txBody>
      </p:sp>
      <p:sp>
        <p:nvSpPr>
          <p:cNvPr id="11" name="CaixaDeTexto 10">
            <a:extLst>
              <a:ext uri="{FF2B5EF4-FFF2-40B4-BE49-F238E27FC236}">
                <a16:creationId xmlns:a16="http://schemas.microsoft.com/office/drawing/2014/main" id="{5000E543-1313-4008-9D0F-7EF579E05762}"/>
              </a:ext>
            </a:extLst>
          </p:cNvPr>
          <p:cNvSpPr txBox="1"/>
          <p:nvPr/>
        </p:nvSpPr>
        <p:spPr>
          <a:xfrm>
            <a:off x="5152913" y="3643091"/>
            <a:ext cx="1021977" cy="523220"/>
          </a:xfrm>
          <a:prstGeom prst="rect">
            <a:avLst/>
          </a:prstGeom>
          <a:noFill/>
        </p:spPr>
        <p:txBody>
          <a:bodyPr wrap="square" rtlCol="0">
            <a:spAutoFit/>
          </a:bodyPr>
          <a:lstStyle/>
          <a:p>
            <a:r>
              <a:rPr lang="pt-BR" sz="2800" b="1" dirty="0">
                <a:solidFill>
                  <a:srgbClr val="008000"/>
                </a:solidFill>
                <a:latin typeface="Times New Roman" panose="02020603050405020304" pitchFamily="18" charset="0"/>
                <a:ea typeface="Times New Roman" panose="02020603050405020304" pitchFamily="18" charset="0"/>
              </a:rPr>
              <a:t>F20</a:t>
            </a:r>
            <a:endParaRPr lang="pt-BR" sz="2800" dirty="0"/>
          </a:p>
        </p:txBody>
      </p:sp>
      <p:cxnSp>
        <p:nvCxnSpPr>
          <p:cNvPr id="8" name="Conector de Seta Reta 7">
            <a:extLst>
              <a:ext uri="{FF2B5EF4-FFF2-40B4-BE49-F238E27FC236}">
                <a16:creationId xmlns:a16="http://schemas.microsoft.com/office/drawing/2014/main" id="{2A94045D-2625-A38A-FB88-BE6E8A1D497D}"/>
              </a:ext>
            </a:extLst>
          </p:cNvPr>
          <p:cNvCxnSpPr>
            <a:cxnSpLocks/>
          </p:cNvCxnSpPr>
          <p:nvPr/>
        </p:nvCxnSpPr>
        <p:spPr>
          <a:xfrm>
            <a:off x="8329961" y="2397512"/>
            <a:ext cx="0" cy="6244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4178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19291</TotalTime>
  <Words>2790</Words>
  <Application>Microsoft Office PowerPoint</Application>
  <PresentationFormat>Widescreen</PresentationFormat>
  <Paragraphs>280</Paragraphs>
  <Slides>28</Slides>
  <Notes>28</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28</vt:i4>
      </vt:variant>
    </vt:vector>
  </HeadingPairs>
  <TitlesOfParts>
    <vt:vector size="43" baseType="lpstr">
      <vt:lpstr>AdvTTa9c1b374</vt:lpstr>
      <vt:lpstr>Arial</vt:lpstr>
      <vt:lpstr>Arial</vt:lpstr>
      <vt:lpstr>BlinkMacSystemFont</vt:lpstr>
      <vt:lpstr>Bookman Old Style</vt:lpstr>
      <vt:lpstr>Calibri</vt:lpstr>
      <vt:lpstr>Calibri Light</vt:lpstr>
      <vt:lpstr>Cambria</vt:lpstr>
      <vt:lpstr>Comic Sans MS</vt:lpstr>
      <vt:lpstr>ff1</vt:lpstr>
      <vt:lpstr>Google Sans</vt:lpstr>
      <vt:lpstr>inherit</vt:lpstr>
      <vt:lpstr>Segoe UI</vt:lpstr>
      <vt:lpstr>Times New Roman</vt:lpstr>
      <vt:lpstr>Tema do Office</vt:lpstr>
      <vt:lpstr>Apresentação do PowerPoint</vt:lpstr>
      <vt:lpstr>Apresentação do PowerPoint</vt:lpstr>
      <vt:lpstr>  Late responses are M-wave “satellites”     </vt:lpstr>
      <vt:lpstr>F(foot)- wave: originally described on the foot</vt:lpstr>
      <vt:lpstr>F-waves - features</vt:lpstr>
      <vt:lpstr>F-wave samples to measure </vt:lpstr>
      <vt:lpstr>F-waves in the Upper limbs</vt:lpstr>
      <vt:lpstr>F-wave: increased latencies in both nerves but  low persistence in the Median nerve</vt:lpstr>
      <vt:lpstr>F-wave in thoracic outlet syndrome (TOS)</vt:lpstr>
      <vt:lpstr>Apresentação do PowerPoint</vt:lpstr>
      <vt:lpstr>AFLL: atypical TOS suspicion</vt:lpstr>
      <vt:lpstr> H reflex: Paul Hoffman, 1918 </vt:lpstr>
      <vt:lpstr>Normal H reflex</vt:lpstr>
      <vt:lpstr>Applications</vt:lpstr>
      <vt:lpstr>Abnormal H reflex: Female, 48 y, tetraparesis 2 months, treated with Ig IV, keeping tetraparesis improving (AIDP)</vt:lpstr>
      <vt:lpstr>Late Responses – aquisition F &amp; H summary</vt:lpstr>
      <vt:lpstr>Pathological findings  A wave and Axonal Reflex</vt:lpstr>
      <vt:lpstr>A-wave – features </vt:lpstr>
      <vt:lpstr>Pathophysiology 1</vt:lpstr>
      <vt:lpstr>Pathophysiology 2:  Multiple A- waves multiple and grouped</vt:lpstr>
      <vt:lpstr>Apresentação do PowerPoint</vt:lpstr>
      <vt:lpstr>Pre-motor potential is actually A-wave</vt:lpstr>
      <vt:lpstr>Axonal reflex: main feature</vt:lpstr>
      <vt:lpstr>Insights on A-wave clinical meaning on pain in leprosy -1 epidemiology </vt:lpstr>
      <vt:lpstr>Insights on A-wave clinical meaning on pain- 2</vt:lpstr>
      <vt:lpstr>A-waves are associated with neuropathic pain in leprosy</vt:lpstr>
      <vt:lpstr>Future: study A-wave under pain treatment  Chronic Back pain/ lumbar spinal stenosis: male, 63 y, 4 months of treatment (amt + clorpromazine), without complaints at the moment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Garbino</dc:creator>
  <cp:lastModifiedBy>José Antonio Garbino</cp:lastModifiedBy>
  <cp:revision>576</cp:revision>
  <dcterms:created xsi:type="dcterms:W3CDTF">2019-07-31T23:08:36Z</dcterms:created>
  <dcterms:modified xsi:type="dcterms:W3CDTF">2024-04-28T12:23:47Z</dcterms:modified>
</cp:coreProperties>
</file>