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6" r:id="rId2"/>
    <p:sldId id="1447" r:id="rId3"/>
    <p:sldId id="1454" r:id="rId4"/>
    <p:sldId id="1456" r:id="rId5"/>
    <p:sldId id="1457" r:id="rId6"/>
    <p:sldId id="261" r:id="rId7"/>
    <p:sldId id="263" r:id="rId8"/>
    <p:sldId id="280" r:id="rId9"/>
    <p:sldId id="1451" r:id="rId10"/>
    <p:sldId id="262" r:id="rId11"/>
    <p:sldId id="1462" r:id="rId12"/>
    <p:sldId id="1483" r:id="rId13"/>
    <p:sldId id="1463" r:id="rId14"/>
    <p:sldId id="1464" r:id="rId15"/>
    <p:sldId id="1465" r:id="rId16"/>
    <p:sldId id="1466" r:id="rId17"/>
    <p:sldId id="1467" r:id="rId18"/>
    <p:sldId id="1468" r:id="rId19"/>
    <p:sldId id="1469" r:id="rId20"/>
    <p:sldId id="1470" r:id="rId21"/>
    <p:sldId id="1471" r:id="rId22"/>
    <p:sldId id="1472" r:id="rId23"/>
    <p:sldId id="1473" r:id="rId24"/>
    <p:sldId id="1474" r:id="rId25"/>
    <p:sldId id="1475" r:id="rId26"/>
    <p:sldId id="1477" r:id="rId27"/>
    <p:sldId id="1478" r:id="rId28"/>
    <p:sldId id="1481" r:id="rId29"/>
    <p:sldId id="1482"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6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Users\julianaakita\Desktop\Tabela%20dad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360" b="1" i="0" u="none" strike="noStrike" kern="1200" spc="0" baseline="0">
                <a:solidFill>
                  <a:schemeClr val="tx1">
                    <a:lumMod val="65000"/>
                    <a:lumOff val="35000"/>
                  </a:schemeClr>
                </a:solidFill>
                <a:latin typeface="+mn-lt"/>
                <a:ea typeface="+mn-ea"/>
                <a:cs typeface="+mn-cs"/>
              </a:defRPr>
            </a:pPr>
            <a:r>
              <a:rPr lang="pt-BR" sz="1600" b="1" dirty="0"/>
              <a:t>Doppler </a:t>
            </a:r>
            <a:r>
              <a:rPr lang="pt-BR" sz="1600" b="1" dirty="0" err="1"/>
              <a:t>flow</a:t>
            </a:r>
            <a:r>
              <a:rPr lang="pt-BR" sz="1600" b="1" dirty="0"/>
              <a:t> </a:t>
            </a:r>
            <a:r>
              <a:rPr lang="pt-BR" sz="1600" b="1" dirty="0" err="1"/>
              <a:t>presence</a:t>
            </a:r>
            <a:endParaRPr lang="pt-BR" sz="1600" b="1" dirty="0"/>
          </a:p>
        </c:rich>
      </c:tx>
      <c:layout>
        <c:manualLayout>
          <c:xMode val="edge"/>
          <c:yMode val="edge"/>
          <c:x val="1.1776389733460964E-2"/>
          <c:y val="0"/>
        </c:manualLayout>
      </c:layout>
      <c:overlay val="0"/>
      <c:spPr>
        <a:noFill/>
        <a:ln>
          <a:noFill/>
        </a:ln>
        <a:effectLst/>
      </c:spPr>
      <c:txPr>
        <a:bodyPr rot="0" spcFirstLastPara="1" vertOverflow="ellipsis" vert="horz" wrap="square" anchor="ctr" anchorCtr="1"/>
        <a:lstStyle/>
        <a:p>
          <a:pPr>
            <a:defRPr sz="336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manualLayout>
          <c:layoutTarget val="inner"/>
          <c:xMode val="edge"/>
          <c:yMode val="edge"/>
          <c:x val="0.24615663841321403"/>
          <c:y val="0.25117876147565227"/>
          <c:w val="0.71319442420452706"/>
          <c:h val="0.55200733370423893"/>
        </c:manualLayout>
      </c:layout>
      <c:barChart>
        <c:barDir val="bar"/>
        <c:grouping val="clustered"/>
        <c:varyColors val="0"/>
        <c:ser>
          <c:idx val="0"/>
          <c:order val="0"/>
          <c:tx>
            <c:strRef>
              <c:f>Planilha4!$D$37</c:f>
              <c:strCache>
                <c:ptCount val="1"/>
                <c:pt idx="0">
                  <c:v>Doppler flow present</c:v>
                </c:pt>
              </c:strCache>
            </c:strRef>
          </c:tx>
          <c:spPr>
            <a:solidFill>
              <a:srgbClr val="FF0000"/>
            </a:solidFill>
            <a:ln>
              <a:noFill/>
            </a:ln>
            <a:effectLst/>
          </c:spPr>
          <c:invertIfNegative val="0"/>
          <c:cat>
            <c:strRef>
              <c:f>Planilha4!$E$36:$F$36</c:f>
              <c:strCache>
                <c:ptCount val="2"/>
                <c:pt idx="0">
                  <c:v>Myelinic</c:v>
                </c:pt>
                <c:pt idx="1">
                  <c:v>Axonal</c:v>
                </c:pt>
              </c:strCache>
            </c:strRef>
          </c:cat>
          <c:val>
            <c:numRef>
              <c:f>Planilha4!$E$37:$F$37</c:f>
              <c:numCache>
                <c:formatCode>General</c:formatCode>
                <c:ptCount val="2"/>
                <c:pt idx="0">
                  <c:v>5</c:v>
                </c:pt>
                <c:pt idx="1">
                  <c:v>3</c:v>
                </c:pt>
              </c:numCache>
            </c:numRef>
          </c:val>
          <c:extLst>
            <c:ext xmlns:c16="http://schemas.microsoft.com/office/drawing/2014/chart" uri="{C3380CC4-5D6E-409C-BE32-E72D297353CC}">
              <c16:uniqueId val="{00000000-799F-4990-B97F-E5E44C16C29A}"/>
            </c:ext>
          </c:extLst>
        </c:ser>
        <c:ser>
          <c:idx val="1"/>
          <c:order val="1"/>
          <c:tx>
            <c:strRef>
              <c:f>Planilha4!$D$38</c:f>
              <c:strCache>
                <c:ptCount val="1"/>
                <c:pt idx="0">
                  <c:v>Total</c:v>
                </c:pt>
              </c:strCache>
            </c:strRef>
          </c:tx>
          <c:spPr>
            <a:solidFill>
              <a:srgbClr val="000000"/>
            </a:solidFill>
            <a:ln>
              <a:noFill/>
            </a:ln>
            <a:effectLst/>
          </c:spPr>
          <c:invertIfNegative val="0"/>
          <c:cat>
            <c:strRef>
              <c:f>Planilha4!$E$36:$F$36</c:f>
              <c:strCache>
                <c:ptCount val="2"/>
                <c:pt idx="0">
                  <c:v>Myelinic</c:v>
                </c:pt>
                <c:pt idx="1">
                  <c:v>Axonal</c:v>
                </c:pt>
              </c:strCache>
            </c:strRef>
          </c:cat>
          <c:val>
            <c:numRef>
              <c:f>Planilha4!$E$38:$F$38</c:f>
              <c:numCache>
                <c:formatCode>General</c:formatCode>
                <c:ptCount val="2"/>
                <c:pt idx="0">
                  <c:v>16</c:v>
                </c:pt>
                <c:pt idx="1">
                  <c:v>20</c:v>
                </c:pt>
              </c:numCache>
            </c:numRef>
          </c:val>
          <c:extLst>
            <c:ext xmlns:c16="http://schemas.microsoft.com/office/drawing/2014/chart" uri="{C3380CC4-5D6E-409C-BE32-E72D297353CC}">
              <c16:uniqueId val="{00000001-799F-4990-B97F-E5E44C16C29A}"/>
            </c:ext>
          </c:extLst>
        </c:ser>
        <c:dLbls>
          <c:showLegendKey val="0"/>
          <c:showVal val="0"/>
          <c:showCatName val="0"/>
          <c:showSerName val="0"/>
          <c:showPercent val="0"/>
          <c:showBubbleSize val="0"/>
        </c:dLbls>
        <c:gapWidth val="182"/>
        <c:axId val="1897482688"/>
        <c:axId val="1859899008"/>
      </c:barChart>
      <c:catAx>
        <c:axId val="1897482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pt-BR"/>
          </a:p>
        </c:txPr>
        <c:crossAx val="1859899008"/>
        <c:crosses val="autoZero"/>
        <c:auto val="1"/>
        <c:lblAlgn val="ctr"/>
        <c:lblOffset val="100"/>
        <c:noMultiLvlLbl val="0"/>
      </c:catAx>
      <c:valAx>
        <c:axId val="1859899008"/>
        <c:scaling>
          <c:orientation val="minMax"/>
        </c:scaling>
        <c:delete val="0"/>
        <c:axPos val="b"/>
        <c:majorGridlines>
          <c:spPr>
            <a:ln w="6350" cap="flat" cmpd="sng" algn="ctr">
              <a:solidFill>
                <a:sysClr val="windowText" lastClr="000000"/>
              </a:solidFill>
              <a:prstDash val="solid"/>
              <a:miter lim="800000"/>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1897482688"/>
        <c:crosses val="autoZero"/>
        <c:crossBetween val="between"/>
      </c:valAx>
      <c:spPr>
        <a:solidFill>
          <a:sysClr val="window" lastClr="FFFFFF"/>
        </a:solidFill>
        <a:ln w="28575" cap="flat" cmpd="sng" algn="ctr">
          <a:solidFill>
            <a:srgbClr val="4F81BD"/>
          </a:solidFill>
          <a:prstDash val="solid"/>
          <a:miter lim="800000"/>
        </a:ln>
        <a:effectLst/>
      </c:spPr>
    </c:plotArea>
    <c:plotVisOnly val="1"/>
    <c:dispBlanksAs val="gap"/>
    <c:showDLblsOverMax val="0"/>
  </c:chart>
  <c:spPr>
    <a:noFill/>
    <a:ln w="12700">
      <a:solidFill>
        <a:srgbClr val="FF0000"/>
      </a:solidFill>
    </a:ln>
    <a:effectLst/>
  </c:spPr>
  <c:txPr>
    <a:bodyPr/>
    <a:lstStyle/>
    <a:p>
      <a:pPr>
        <a:defRPr sz="2800"/>
      </a:pPr>
      <a:endParaRPr lang="pt-B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0.38347</cdr:x>
      <cdr:y>0.62075</cdr:y>
    </cdr:from>
    <cdr:to>
      <cdr:x>0.55845</cdr:x>
      <cdr:y>0.77345</cdr:y>
    </cdr:to>
    <cdr:sp macro="" textlink="">
      <cdr:nvSpPr>
        <cdr:cNvPr id="2" name="CaixaDeTexto 1">
          <a:extLst xmlns:a="http://schemas.openxmlformats.org/drawingml/2006/main">
            <a:ext uri="{FF2B5EF4-FFF2-40B4-BE49-F238E27FC236}">
              <a16:creationId xmlns:a16="http://schemas.microsoft.com/office/drawing/2014/main" id="{A6105DA5-3CF1-4AA8-A232-56FB7E691F51}"/>
            </a:ext>
          </a:extLst>
        </cdr:cNvPr>
        <cdr:cNvSpPr txBox="1"/>
      </cdr:nvSpPr>
      <cdr:spPr>
        <a:xfrm xmlns:a="http://schemas.openxmlformats.org/drawingml/2006/main">
          <a:off x="1850913" y="1019778"/>
          <a:ext cx="844573" cy="2508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400" b="1" dirty="0">
              <a:solidFill>
                <a:srgbClr val="FF0000"/>
              </a:solidFill>
              <a:latin typeface="Arial" panose="020B0604020202020204" pitchFamily="34" charset="0"/>
              <a:cs typeface="Arial" panose="020B0604020202020204" pitchFamily="34" charset="0"/>
            </a:rPr>
            <a:t>31%</a:t>
          </a:r>
          <a:endParaRPr lang="pt-BR" b="1" dirty="0">
            <a:solidFill>
              <a:srgbClr val="FF0000"/>
            </a:solidFill>
          </a:endParaRPr>
        </a:p>
      </cdr:txBody>
    </cdr:sp>
  </cdr:relSizeAnchor>
  <cdr:relSizeAnchor xmlns:cdr="http://schemas.openxmlformats.org/drawingml/2006/chartDrawing">
    <cdr:from>
      <cdr:x>0.38191</cdr:x>
      <cdr:y>0.4122</cdr:y>
    </cdr:from>
    <cdr:to>
      <cdr:x>0.55335</cdr:x>
      <cdr:y>0.55331</cdr:y>
    </cdr:to>
    <cdr:sp macro="" textlink="">
      <cdr:nvSpPr>
        <cdr:cNvPr id="3" name="CaixaDeTexto 2">
          <a:extLst xmlns:a="http://schemas.openxmlformats.org/drawingml/2006/main">
            <a:ext uri="{FF2B5EF4-FFF2-40B4-BE49-F238E27FC236}">
              <a16:creationId xmlns:a16="http://schemas.microsoft.com/office/drawing/2014/main" id="{63937588-778E-4520-8E57-8D1F50C93C4C}"/>
            </a:ext>
          </a:extLst>
        </cdr:cNvPr>
        <cdr:cNvSpPr txBox="1"/>
      </cdr:nvSpPr>
      <cdr:spPr>
        <a:xfrm xmlns:a="http://schemas.openxmlformats.org/drawingml/2006/main">
          <a:off x="1843351" y="677167"/>
          <a:ext cx="827487" cy="2318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400" b="1" dirty="0">
              <a:solidFill>
                <a:schemeClr val="tx1">
                  <a:lumMod val="65000"/>
                  <a:lumOff val="35000"/>
                </a:schemeClr>
              </a:solidFill>
              <a:latin typeface="Arial" panose="020B0604020202020204" pitchFamily="34" charset="0"/>
              <a:cs typeface="Arial" panose="020B0604020202020204" pitchFamily="34" charset="0"/>
            </a:rPr>
            <a:t>1,5%</a:t>
          </a:r>
          <a:endParaRPr lang="pt-BR" sz="1400" b="1" dirty="0">
            <a:solidFill>
              <a:schemeClr val="tx1">
                <a:lumMod val="65000"/>
                <a:lumOff val="3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381000" y="685800"/>
            <a:ext cx="6096000" cy="342900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dirty="0">
              <a:latin typeface="Arial" panose="020B0604020202020204" pitchFamily="34" charset="0"/>
            </a:endParaRPr>
          </a:p>
        </p:txBody>
      </p:sp>
      <p:sp>
        <p:nvSpPr>
          <p:cNvPr id="922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6150E8-ED96-4EDD-BA7E-211F640A27C3}" type="slidenum">
              <a:rPr lang="pt-BR" altLang="pt-BR" smtClean="0"/>
              <a:pPr/>
              <a:t>13</a:t>
            </a:fld>
            <a:endParaRPr lang="pt-BR" altLang="pt-BR"/>
          </a:p>
        </p:txBody>
      </p:sp>
    </p:spTree>
    <p:extLst>
      <p:ext uri="{BB962C8B-B14F-4D97-AF65-F5344CB8AC3E}">
        <p14:creationId xmlns:p14="http://schemas.microsoft.com/office/powerpoint/2010/main" val="187434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A7605BE-079B-4C94-ADD9-7D7820EF5A9E}" type="slidenum">
              <a:rPr lang="pt-BR" smtClean="0"/>
              <a:pPr/>
              <a:t>18</a:t>
            </a:fld>
            <a:endParaRPr lang="pt-BR"/>
          </a:p>
        </p:txBody>
      </p:sp>
    </p:spTree>
    <p:extLst>
      <p:ext uri="{BB962C8B-B14F-4D97-AF65-F5344CB8AC3E}">
        <p14:creationId xmlns:p14="http://schemas.microsoft.com/office/powerpoint/2010/main" val="131065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77E30B8-0895-49B7-AF05-A9911D47BBFA}" type="datetimeFigureOut">
              <a:rPr lang="pt-BR" smtClean="0"/>
              <a:t>11/04/2024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EE2691A1-0FBF-4877-B4B6-E9BA68988198}" type="slidenum">
              <a:rPr lang="pt-BR" smtClean="0"/>
              <a:t>‹nº›</a:t>
            </a:fld>
            <a:endParaRPr lang="pt-BR" dirty="0"/>
          </a:p>
        </p:txBody>
      </p:sp>
    </p:spTree>
    <p:extLst>
      <p:ext uri="{BB962C8B-B14F-4D97-AF65-F5344CB8AC3E}">
        <p14:creationId xmlns:p14="http://schemas.microsoft.com/office/powerpoint/2010/main" val="3526640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77E30B8-0895-49B7-AF05-A9911D47BBFA}" type="datetimeFigureOut">
              <a:rPr lang="pt-BR" smtClean="0"/>
              <a:t>11/04/2024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EE2691A1-0FBF-4877-B4B6-E9BA68988198}" type="slidenum">
              <a:rPr lang="pt-BR" smtClean="0"/>
              <a:t>‹nº›</a:t>
            </a:fld>
            <a:endParaRPr lang="pt-BR" dirty="0"/>
          </a:p>
        </p:txBody>
      </p:sp>
    </p:spTree>
    <p:extLst>
      <p:ext uri="{BB962C8B-B14F-4D97-AF65-F5344CB8AC3E}">
        <p14:creationId xmlns:p14="http://schemas.microsoft.com/office/powerpoint/2010/main" val="279045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5" Type="http://schemas.openxmlformats.org/officeDocument/2006/relationships/hyperlink" Target="https://youtu.be/Tf9QppOhGnI" TargetMode="Externa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mailto:jgarbino@ilsl.br" TargetMode="External"/><Relationship Id="rId2" Type="http://schemas.openxmlformats.org/officeDocument/2006/relationships/hyperlink" Target="http://www.ilsl.br/" TargetMode="External"/><Relationship Id="rId1" Type="http://schemas.openxmlformats.org/officeDocument/2006/relationships/slideLayout" Target="../slideLayouts/slideLayout1.xml"/><Relationship Id="rId5" Type="http://schemas.openxmlformats.org/officeDocument/2006/relationships/hyperlink" Target="http://www.climedbauru.com/" TargetMode="External"/><Relationship Id="rId4" Type="http://schemas.openxmlformats.org/officeDocument/2006/relationships/hyperlink" Target="mailto:ja.garbino@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361667" y="664932"/>
            <a:ext cx="7124130" cy="1975885"/>
          </a:xfrm>
          <a:prstGeom prst="rect">
            <a:avLst/>
          </a:prstGeom>
          <a:noFill/>
          <a:ln>
            <a:noFill/>
          </a:ln>
        </p:spPr>
        <p:txBody>
          <a:bodyPr spcFirstLastPara="1" wrap="square" lIns="91425" tIns="45700" rIns="91425" bIns="45700" anchor="t" anchorCtr="0">
            <a:spAutoFit/>
          </a:bodyPr>
          <a:lstStyle/>
          <a:p>
            <a:pPr marL="0" marR="0" lvl="0" indent="0" algn="l" rtl="0">
              <a:lnSpc>
                <a:spcPct val="85000"/>
              </a:lnSpc>
              <a:spcBef>
                <a:spcPts val="0"/>
              </a:spcBef>
              <a:spcAft>
                <a:spcPts val="0"/>
              </a:spcAft>
              <a:buClr>
                <a:srgbClr val="000000"/>
              </a:buClr>
              <a:buSzPts val="6100"/>
              <a:buFont typeface="Arial"/>
              <a:buNone/>
            </a:pPr>
            <a:r>
              <a:rPr lang="pt-BR" sz="3600" b="1" dirty="0">
                <a:solidFill>
                  <a:schemeClr val="bg1"/>
                </a:solidFill>
              </a:rPr>
              <a:t>Novos critérios da polineuropatia inflamatória desmielinizante crônica (PIDC/CIPD) e diferenciais</a:t>
            </a:r>
            <a:endParaRPr sz="3600" b="1" dirty="0">
              <a:solidFill>
                <a:schemeClr val="bg1"/>
              </a:solidFill>
              <a:latin typeface="Calibri"/>
              <a:ea typeface="Calibri"/>
              <a:cs typeface="Calibri"/>
              <a:sym typeface="Calibri"/>
            </a:endParaRPr>
          </a:p>
        </p:txBody>
      </p:sp>
      <p:sp>
        <p:nvSpPr>
          <p:cNvPr id="56" name="Google Shape;56;p13"/>
          <p:cNvSpPr txBox="1"/>
          <p:nvPr/>
        </p:nvSpPr>
        <p:spPr>
          <a:xfrm>
            <a:off x="3131780" y="6969056"/>
            <a:ext cx="106353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4800" b="0" i="1" u="none" strike="noStrike" cap="none">
                <a:solidFill>
                  <a:srgbClr val="FFFFFF"/>
                </a:solidFill>
                <a:latin typeface="Calibri"/>
                <a:ea typeface="Calibri"/>
                <a:cs typeface="Calibri"/>
                <a:sym typeface="Calibri"/>
              </a:rPr>
              <a:t>Autor(es)</a:t>
            </a:r>
            <a:endParaRPr sz="4800" b="0" i="1" u="none" strike="noStrike" cap="none">
              <a:solidFill>
                <a:srgbClr val="FFFFFF"/>
              </a:solidFill>
              <a:latin typeface="Calibri"/>
              <a:ea typeface="Calibri"/>
              <a:cs typeface="Calibri"/>
              <a:sym typeface="Calibri"/>
            </a:endParaRPr>
          </a:p>
        </p:txBody>
      </p:sp>
      <p:sp>
        <p:nvSpPr>
          <p:cNvPr id="57" name="Google Shape;57;p13"/>
          <p:cNvSpPr txBox="1"/>
          <p:nvPr/>
        </p:nvSpPr>
        <p:spPr>
          <a:xfrm>
            <a:off x="5189392" y="8066696"/>
            <a:ext cx="6511200" cy="400200"/>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BR" sz="2000" b="0" i="0" u="none" strike="noStrike" cap="none">
                <a:solidFill>
                  <a:srgbClr val="000000"/>
                </a:solidFill>
                <a:latin typeface="Calibri"/>
                <a:ea typeface="Calibri"/>
                <a:cs typeface="Calibri"/>
                <a:sym typeface="Calibri"/>
              </a:rPr>
              <a:t>TAMANHO E FONTE SUGERIDO PARA AUTOR(ES)</a:t>
            </a:r>
            <a:endParaRPr sz="2000" b="0" i="0" u="none" strike="noStrike" cap="none">
              <a:solidFill>
                <a:srgbClr val="000000"/>
              </a:solidFill>
              <a:latin typeface="Calibri"/>
              <a:ea typeface="Calibri"/>
              <a:cs typeface="Calibri"/>
              <a:sym typeface="Calibri"/>
            </a:endParaRPr>
          </a:p>
        </p:txBody>
      </p:sp>
      <p:sp>
        <p:nvSpPr>
          <p:cNvPr id="58" name="Google Shape;58;p13"/>
          <p:cNvSpPr txBox="1"/>
          <p:nvPr/>
        </p:nvSpPr>
        <p:spPr>
          <a:xfrm>
            <a:off x="75063" y="3572823"/>
            <a:ext cx="6687402" cy="1007928"/>
          </a:xfrm>
          <a:prstGeom prst="rect">
            <a:avLst/>
          </a:prstGeom>
          <a:noFill/>
          <a:ln>
            <a:noFill/>
          </a:ln>
        </p:spPr>
        <p:txBody>
          <a:bodyPr spcFirstLastPara="1" wrap="square" lIns="91425" tIns="45700" rIns="91425" bIns="45700" anchor="t" anchorCtr="0">
            <a:spAutoFit/>
          </a:bodyPr>
          <a:lstStyle/>
          <a:p>
            <a:pPr algn="ctr">
              <a:lnSpc>
                <a:spcPct val="85000"/>
              </a:lnSpc>
              <a:buSzPts val="6100"/>
            </a:pPr>
            <a:r>
              <a:rPr lang="pt-BR" sz="2400" dirty="0"/>
              <a:t>J A Garbino – Instituto Lauro de Souza Lima Bauru/SP</a:t>
            </a:r>
          </a:p>
          <a:p>
            <a:pPr marL="0" marR="0" lvl="0" indent="0" algn="l" rtl="0">
              <a:lnSpc>
                <a:spcPct val="85000"/>
              </a:lnSpc>
              <a:spcBef>
                <a:spcPts val="0"/>
              </a:spcBef>
              <a:spcAft>
                <a:spcPts val="0"/>
              </a:spcAft>
              <a:buClr>
                <a:srgbClr val="000000"/>
              </a:buClr>
              <a:buSzPts val="6100"/>
              <a:buFont typeface="Arial"/>
              <a:buNone/>
            </a:pPr>
            <a:endParaRPr sz="2200" dirty="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4">
            <a:extLst>
              <a:ext uri="{FF2B5EF4-FFF2-40B4-BE49-F238E27FC236}">
                <a16:creationId xmlns:a16="http://schemas.microsoft.com/office/drawing/2014/main" id="{02936776-2A97-E5CE-C828-3CB04CAB42D0}"/>
              </a:ext>
            </a:extLst>
          </p:cNvPr>
          <p:cNvPicPr>
            <a:picLocks noChangeAspect="1"/>
          </p:cNvPicPr>
          <p:nvPr/>
        </p:nvPicPr>
        <p:blipFill rotWithShape="1">
          <a:blip r:embed="rId2"/>
          <a:srcRect l="27805" t="41124" r="27906" b="24423"/>
          <a:stretch/>
        </p:blipFill>
        <p:spPr>
          <a:xfrm>
            <a:off x="4955080" y="372848"/>
            <a:ext cx="3984668" cy="419596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pic>
      <p:sp>
        <p:nvSpPr>
          <p:cNvPr id="3" name="Espaço Reservado para Conteúdo 2">
            <a:extLst>
              <a:ext uri="{FF2B5EF4-FFF2-40B4-BE49-F238E27FC236}">
                <a16:creationId xmlns:a16="http://schemas.microsoft.com/office/drawing/2014/main" id="{8EFCE31D-027C-5D42-378E-A0C6D9B1D505}"/>
              </a:ext>
            </a:extLst>
          </p:cNvPr>
          <p:cNvSpPr>
            <a:spLocks noGrp="1"/>
          </p:cNvSpPr>
          <p:nvPr>
            <p:ph idx="1"/>
          </p:nvPr>
        </p:nvSpPr>
        <p:spPr>
          <a:xfrm>
            <a:off x="327048" y="306024"/>
            <a:ext cx="4179753" cy="4531451"/>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t-BR" b="1" dirty="0">
                <a:solidFill>
                  <a:schemeClr val="tx1"/>
                </a:solidFill>
              </a:rPr>
              <a:t>VARIANTES de CIDP/PIDC</a:t>
            </a:r>
          </a:p>
          <a:p>
            <a:pPr marL="0" indent="0">
              <a:buNone/>
            </a:pPr>
            <a:endParaRPr lang="pt-BR" sz="1500" b="1" dirty="0"/>
          </a:p>
          <a:p>
            <a:pPr marL="0" indent="0">
              <a:buNone/>
            </a:pPr>
            <a:r>
              <a:rPr lang="pt-BR" sz="1500" b="1" dirty="0"/>
              <a:t>• </a:t>
            </a:r>
            <a:r>
              <a:rPr lang="pt-BR" sz="1500" b="1" dirty="0">
                <a:solidFill>
                  <a:schemeClr val="tx1"/>
                </a:solidFill>
              </a:rPr>
              <a:t>CIDP distal</a:t>
            </a:r>
            <a:r>
              <a:rPr lang="pt-BR" sz="1500" dirty="0"/>
              <a:t>: perda sensitiva distal e fraqueza muscular predominantemente nos membros inferiores</a:t>
            </a:r>
          </a:p>
          <a:p>
            <a:pPr marL="0" indent="0">
              <a:buNone/>
            </a:pPr>
            <a:r>
              <a:rPr lang="pt-BR" sz="1500" dirty="0"/>
              <a:t>• </a:t>
            </a:r>
            <a:r>
              <a:rPr lang="pt-BR" sz="1500" b="1" dirty="0">
                <a:solidFill>
                  <a:schemeClr val="tx1"/>
                </a:solidFill>
              </a:rPr>
              <a:t>CIDP multifocal</a:t>
            </a:r>
            <a:r>
              <a:rPr lang="pt-BR" sz="1500" dirty="0"/>
              <a:t>: perda sensitiva e fraqueza muscular em um padrão multifocal, assimétrico, predominante nos membros superiores, em mais de um membro</a:t>
            </a:r>
          </a:p>
          <a:p>
            <a:pPr marL="0" indent="0">
              <a:buNone/>
            </a:pPr>
            <a:r>
              <a:rPr lang="pt-BR" sz="1500" dirty="0"/>
              <a:t>• </a:t>
            </a:r>
            <a:r>
              <a:rPr lang="pt-BR" sz="1500" b="1" dirty="0">
                <a:solidFill>
                  <a:schemeClr val="tx1"/>
                </a:solidFill>
              </a:rPr>
              <a:t>CIDP focal</a:t>
            </a:r>
            <a:r>
              <a:rPr lang="pt-BR" sz="1500" dirty="0"/>
              <a:t>: perda sensitiva e fraqueza muscular em apenas um membro</a:t>
            </a:r>
          </a:p>
          <a:p>
            <a:pPr marL="0" indent="0">
              <a:buNone/>
            </a:pPr>
            <a:r>
              <a:rPr lang="pt-BR" sz="1500" dirty="0"/>
              <a:t>• </a:t>
            </a:r>
            <a:r>
              <a:rPr lang="pt-BR" sz="1500" b="1" dirty="0">
                <a:solidFill>
                  <a:schemeClr val="tx1"/>
                </a:solidFill>
              </a:rPr>
              <a:t>CIDP Motora</a:t>
            </a:r>
            <a:r>
              <a:rPr lang="pt-BR" sz="1500" dirty="0"/>
              <a:t>: sintomas e sinais motores sem sensibilidade envolvida</a:t>
            </a:r>
          </a:p>
          <a:p>
            <a:pPr marL="0" indent="0">
              <a:buNone/>
            </a:pPr>
            <a:r>
              <a:rPr lang="pt-BR" sz="1500" dirty="0"/>
              <a:t>• </a:t>
            </a:r>
            <a:r>
              <a:rPr lang="pt-BR" sz="1500" b="1" dirty="0">
                <a:solidFill>
                  <a:schemeClr val="tx1"/>
                </a:solidFill>
              </a:rPr>
              <a:t>CIDP sensitiva</a:t>
            </a:r>
            <a:r>
              <a:rPr lang="pt-BR" sz="1500" dirty="0">
                <a:solidFill>
                  <a:schemeClr val="tx1"/>
                </a:solidFill>
              </a:rPr>
              <a:t>: </a:t>
            </a:r>
            <a:r>
              <a:rPr lang="pt-BR" sz="1500" dirty="0"/>
              <a:t>sintomas e sinais sensitivos sem motor envolvido</a:t>
            </a:r>
            <a:endParaRPr lang="pt-BR" sz="1050" dirty="0"/>
          </a:p>
        </p:txBody>
      </p:sp>
      <p:sp>
        <p:nvSpPr>
          <p:cNvPr id="5" name="CaixaDeTexto 4">
            <a:extLst>
              <a:ext uri="{FF2B5EF4-FFF2-40B4-BE49-F238E27FC236}">
                <a16:creationId xmlns:a16="http://schemas.microsoft.com/office/drawing/2014/main" id="{F80FF323-3C19-C07F-49E0-F03E0477E5BB}"/>
              </a:ext>
            </a:extLst>
          </p:cNvPr>
          <p:cNvSpPr txBox="1"/>
          <p:nvPr/>
        </p:nvSpPr>
        <p:spPr>
          <a:xfrm>
            <a:off x="5686634" y="4698975"/>
            <a:ext cx="3253114" cy="276999"/>
          </a:xfrm>
          <a:prstGeom prst="rect">
            <a:avLst/>
          </a:prstGeom>
          <a:noFill/>
        </p:spPr>
        <p:txBody>
          <a:bodyPr wrap="square" rtlCol="0">
            <a:spAutoFit/>
          </a:bodyPr>
          <a:lstStyle/>
          <a:p>
            <a:r>
              <a:rPr lang="pt-BR" sz="1200" dirty="0"/>
              <a:t>https://abneuro.org.br/2021/11/01/pidc/</a:t>
            </a:r>
          </a:p>
        </p:txBody>
      </p:sp>
    </p:spTree>
    <p:extLst>
      <p:ext uri="{BB962C8B-B14F-4D97-AF65-F5344CB8AC3E}">
        <p14:creationId xmlns:p14="http://schemas.microsoft.com/office/powerpoint/2010/main" val="147104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3EE12-4145-790A-E9DB-562E1BE0802F}"/>
              </a:ext>
            </a:extLst>
          </p:cNvPr>
          <p:cNvSpPr>
            <a:spLocks noGrp="1"/>
          </p:cNvSpPr>
          <p:nvPr>
            <p:ph type="title"/>
          </p:nvPr>
        </p:nvSpPr>
        <p:spPr>
          <a:xfrm>
            <a:off x="257438" y="171751"/>
            <a:ext cx="2995394" cy="529265"/>
          </a:xfrm>
        </p:spPr>
        <p:txBody>
          <a:bodyPr>
            <a:normAutofit fontScale="90000"/>
          </a:bodyPr>
          <a:lstStyle/>
          <a:p>
            <a:r>
              <a:rPr lang="pt-BR" sz="2100" b="1" dirty="0"/>
              <a:t>DIAGNOSTICO DIFERENCIAL </a:t>
            </a:r>
          </a:p>
        </p:txBody>
      </p:sp>
      <p:sp>
        <p:nvSpPr>
          <p:cNvPr id="3" name="Espaço Reservado para Conteúdo 2">
            <a:extLst>
              <a:ext uri="{FF2B5EF4-FFF2-40B4-BE49-F238E27FC236}">
                <a16:creationId xmlns:a16="http://schemas.microsoft.com/office/drawing/2014/main" id="{96AEFE80-1EA1-A4E7-B5D8-FC7F54F72048}"/>
              </a:ext>
            </a:extLst>
          </p:cNvPr>
          <p:cNvSpPr>
            <a:spLocks noGrp="1"/>
          </p:cNvSpPr>
          <p:nvPr>
            <p:ph idx="1"/>
          </p:nvPr>
        </p:nvSpPr>
        <p:spPr>
          <a:xfrm>
            <a:off x="316296" y="1004575"/>
            <a:ext cx="2393531" cy="3263504"/>
          </a:xfrm>
        </p:spPr>
        <p:txBody>
          <a:bodyPr>
            <a:normAutofit fontScale="77500" lnSpcReduction="20000"/>
          </a:bodyPr>
          <a:lstStyle/>
          <a:p>
            <a:pPr marL="0" indent="0">
              <a:buNone/>
            </a:pPr>
            <a:r>
              <a:rPr lang="pt-BR" b="1" dirty="0">
                <a:solidFill>
                  <a:schemeClr val="tx1"/>
                </a:solidFill>
              </a:rPr>
              <a:t>CIDP típica</a:t>
            </a:r>
          </a:p>
          <a:p>
            <a:pPr marL="0" indent="0">
              <a:buNone/>
            </a:pPr>
            <a:r>
              <a:rPr lang="pt-BR" dirty="0"/>
              <a:t>• Amiloidose </a:t>
            </a:r>
          </a:p>
          <a:p>
            <a:pPr marL="0" indent="0">
              <a:buNone/>
            </a:pPr>
            <a:r>
              <a:rPr lang="pt-BR" dirty="0"/>
              <a:t>• Neuropatia atáxica crônica </a:t>
            </a:r>
          </a:p>
          <a:p>
            <a:pPr marL="0" indent="0">
              <a:buNone/>
            </a:pPr>
            <a:r>
              <a:rPr lang="pt-BR" dirty="0"/>
              <a:t>• </a:t>
            </a:r>
            <a:r>
              <a:rPr lang="pt-BR" dirty="0">
                <a:solidFill>
                  <a:srgbClr val="FF0000"/>
                </a:solidFill>
              </a:rPr>
              <a:t>A síndrome de Guillain-Barré</a:t>
            </a:r>
          </a:p>
          <a:p>
            <a:pPr marL="0" indent="0">
              <a:buNone/>
            </a:pPr>
            <a:r>
              <a:rPr lang="pt-BR" dirty="0"/>
              <a:t>• Neuropatia hepática</a:t>
            </a:r>
          </a:p>
          <a:p>
            <a:pPr marL="0" indent="0">
              <a:buNone/>
            </a:pPr>
            <a:r>
              <a:rPr lang="pt-BR" dirty="0"/>
              <a:t>• Neuropatia relacionada ao </a:t>
            </a:r>
            <a:r>
              <a:rPr lang="pt-BR" b="1" dirty="0">
                <a:solidFill>
                  <a:srgbClr val="FF0000"/>
                </a:solidFill>
              </a:rPr>
              <a:t>HIV</a:t>
            </a:r>
          </a:p>
          <a:p>
            <a:pPr marL="0" indent="0">
              <a:buNone/>
            </a:pPr>
            <a:r>
              <a:rPr lang="pt-BR" dirty="0"/>
              <a:t>• Mieloma múltiplo</a:t>
            </a:r>
          </a:p>
          <a:p>
            <a:pPr marL="0" indent="0">
              <a:buNone/>
            </a:pPr>
            <a:r>
              <a:rPr lang="pt-BR" dirty="0"/>
              <a:t>• Mieloma osteosclerótico</a:t>
            </a:r>
          </a:p>
          <a:p>
            <a:pPr marL="0" indent="0">
              <a:buNone/>
            </a:pPr>
            <a:r>
              <a:rPr lang="pt-BR" dirty="0"/>
              <a:t>• </a:t>
            </a:r>
            <a:r>
              <a:rPr lang="pt-BR" dirty="0">
                <a:solidFill>
                  <a:srgbClr val="FF0000"/>
                </a:solidFill>
              </a:rPr>
              <a:t>Síndrome POEMS</a:t>
            </a:r>
          </a:p>
          <a:p>
            <a:pPr marL="0" indent="0">
              <a:buNone/>
            </a:pPr>
            <a:r>
              <a:rPr lang="pt-BR" dirty="0"/>
              <a:t>• Neuropatia urêmica</a:t>
            </a:r>
          </a:p>
          <a:p>
            <a:pPr marL="0" indent="0">
              <a:buNone/>
            </a:pPr>
            <a:r>
              <a:rPr lang="pt-BR" dirty="0"/>
              <a:t>• Deficiência de vitamina B12</a:t>
            </a:r>
          </a:p>
        </p:txBody>
      </p:sp>
      <p:sp>
        <p:nvSpPr>
          <p:cNvPr id="4" name="CaixaDeTexto 3">
            <a:extLst>
              <a:ext uri="{FF2B5EF4-FFF2-40B4-BE49-F238E27FC236}">
                <a16:creationId xmlns:a16="http://schemas.microsoft.com/office/drawing/2014/main" id="{BE6A4781-9B47-31DE-32B3-75F9F9C09C1B}"/>
              </a:ext>
            </a:extLst>
          </p:cNvPr>
          <p:cNvSpPr txBox="1"/>
          <p:nvPr/>
        </p:nvSpPr>
        <p:spPr>
          <a:xfrm>
            <a:off x="2903897" y="171751"/>
            <a:ext cx="2929690" cy="4293483"/>
          </a:xfrm>
          <a:prstGeom prst="rect">
            <a:avLst/>
          </a:prstGeom>
          <a:noFill/>
        </p:spPr>
        <p:txBody>
          <a:bodyPr wrap="square" rtlCol="0">
            <a:spAutoFit/>
          </a:bodyPr>
          <a:lstStyle/>
          <a:p>
            <a:r>
              <a:rPr lang="pt-BR" b="1" dirty="0"/>
              <a:t>CIDP distal</a:t>
            </a:r>
          </a:p>
          <a:p>
            <a:r>
              <a:rPr lang="pt-BR" sz="1300" dirty="0"/>
              <a:t>• Neuropatia anti-MAG IgM</a:t>
            </a:r>
          </a:p>
          <a:p>
            <a:r>
              <a:rPr lang="pt-BR" sz="1300" dirty="0"/>
              <a:t>• </a:t>
            </a:r>
            <a:r>
              <a:rPr lang="pt-BR" sz="1300" dirty="0">
                <a:solidFill>
                  <a:srgbClr val="FF0000"/>
                </a:solidFill>
              </a:rPr>
              <a:t>Neuropatia diabética</a:t>
            </a:r>
          </a:p>
          <a:p>
            <a:r>
              <a:rPr lang="pt-BR" sz="1300" dirty="0"/>
              <a:t>• Neuropatias hereditárias (CMT1, CMTX1, CMT4, leucodistrofia metacromática, doença de Refsum,</a:t>
            </a:r>
          </a:p>
          <a:p>
            <a:r>
              <a:rPr lang="pt-BR" sz="1300" dirty="0"/>
              <a:t>adrenomieloneuropatia, </a:t>
            </a:r>
            <a:r>
              <a:rPr lang="pt-BR" sz="1300" dirty="0">
                <a:solidFill>
                  <a:srgbClr val="FF0000"/>
                </a:solidFill>
              </a:rPr>
              <a:t>polineuropatia ATTRv</a:t>
            </a:r>
            <a:r>
              <a:rPr lang="pt-BR" sz="1300" dirty="0"/>
              <a:t>)</a:t>
            </a:r>
          </a:p>
          <a:p>
            <a:r>
              <a:rPr lang="pt-BR" sz="1300" dirty="0"/>
              <a:t>• Síndrome POEMS</a:t>
            </a:r>
          </a:p>
          <a:p>
            <a:r>
              <a:rPr lang="pt-BR" sz="1300" dirty="0"/>
              <a:t>• Neuropatia </a:t>
            </a:r>
            <a:r>
              <a:rPr lang="pt-BR" sz="1300" dirty="0" err="1"/>
              <a:t>vasculítica</a:t>
            </a:r>
            <a:r>
              <a:rPr lang="pt-BR" sz="1300" dirty="0"/>
              <a:t>/</a:t>
            </a:r>
            <a:r>
              <a:rPr lang="pt-BR" sz="1300" dirty="0">
                <a:solidFill>
                  <a:srgbClr val="FF0000"/>
                </a:solidFill>
              </a:rPr>
              <a:t>MH</a:t>
            </a:r>
          </a:p>
          <a:p>
            <a:r>
              <a:rPr lang="pt-BR" sz="1300" b="1" dirty="0"/>
              <a:t>CIDP multifocal e focal</a:t>
            </a:r>
          </a:p>
          <a:p>
            <a:r>
              <a:rPr lang="pt-BR" sz="1300" dirty="0"/>
              <a:t>• Radiculopatia/plexopatia diabética</a:t>
            </a:r>
          </a:p>
          <a:p>
            <a:r>
              <a:rPr lang="pt-BR" sz="1300" dirty="0"/>
              <a:t>• Neuropatias por aprisionamento/</a:t>
            </a:r>
            <a:r>
              <a:rPr lang="pt-BR" sz="1300" dirty="0">
                <a:solidFill>
                  <a:srgbClr val="FF0000"/>
                </a:solidFill>
              </a:rPr>
              <a:t>MH</a:t>
            </a:r>
          </a:p>
          <a:p>
            <a:r>
              <a:rPr lang="pt-BR" sz="1300" dirty="0"/>
              <a:t>• Neuropatia hereditária (</a:t>
            </a:r>
            <a:r>
              <a:rPr lang="pt-BR" sz="1300" dirty="0">
                <a:solidFill>
                  <a:srgbClr val="FF0000"/>
                </a:solidFill>
              </a:rPr>
              <a:t>HNPP</a:t>
            </a:r>
            <a:r>
              <a:rPr lang="pt-BR" sz="1300" dirty="0"/>
              <a:t>) </a:t>
            </a:r>
          </a:p>
          <a:p>
            <a:r>
              <a:rPr lang="pt-BR" sz="1300" dirty="0"/>
              <a:t>• Neuropatia motora multifocal </a:t>
            </a:r>
          </a:p>
          <a:p>
            <a:r>
              <a:rPr lang="pt-BR" sz="1300" dirty="0"/>
              <a:t>• Amiotrofia neurálgica (</a:t>
            </a:r>
            <a:r>
              <a:rPr lang="pt-BR" sz="1300" dirty="0" err="1"/>
              <a:t>Parsonage</a:t>
            </a:r>
            <a:r>
              <a:rPr lang="pt-BR" sz="1300" dirty="0"/>
              <a:t>-Turner)</a:t>
            </a:r>
          </a:p>
          <a:p>
            <a:pPr marL="214313" indent="-214313">
              <a:buFont typeface="Arial" panose="020B0604020202020204" pitchFamily="34" charset="0"/>
              <a:buChar char="•"/>
            </a:pPr>
            <a:r>
              <a:rPr lang="pt-BR" sz="1300" dirty="0"/>
              <a:t>Tumores de nervos periféricos/</a:t>
            </a:r>
            <a:r>
              <a:rPr lang="pt-BR" sz="1300" dirty="0">
                <a:solidFill>
                  <a:srgbClr val="FF0000"/>
                </a:solidFill>
              </a:rPr>
              <a:t>MH</a:t>
            </a:r>
          </a:p>
          <a:p>
            <a:pPr marL="214313" indent="-214313">
              <a:buFont typeface="Arial" panose="020B0604020202020204" pitchFamily="34" charset="0"/>
              <a:buChar char="•"/>
            </a:pPr>
            <a:r>
              <a:rPr lang="pt-BR" sz="1300" dirty="0"/>
              <a:t>Neuropatia </a:t>
            </a:r>
            <a:r>
              <a:rPr lang="pt-BR" sz="1300" dirty="0" err="1"/>
              <a:t>vasculítica</a:t>
            </a:r>
            <a:r>
              <a:rPr lang="pt-BR" sz="1300" dirty="0"/>
              <a:t>/</a:t>
            </a:r>
            <a:r>
              <a:rPr lang="pt-BR" sz="1300" dirty="0">
                <a:solidFill>
                  <a:srgbClr val="FF0000"/>
                </a:solidFill>
              </a:rPr>
              <a:t>MH</a:t>
            </a:r>
          </a:p>
        </p:txBody>
      </p:sp>
      <p:sp>
        <p:nvSpPr>
          <p:cNvPr id="5" name="CaixaDeTexto 4">
            <a:extLst>
              <a:ext uri="{FF2B5EF4-FFF2-40B4-BE49-F238E27FC236}">
                <a16:creationId xmlns:a16="http://schemas.microsoft.com/office/drawing/2014/main" id="{5141E6A0-DFD4-1A0A-B9C5-CD2F58D46298}"/>
              </a:ext>
            </a:extLst>
          </p:cNvPr>
          <p:cNvSpPr txBox="1"/>
          <p:nvPr/>
        </p:nvSpPr>
        <p:spPr>
          <a:xfrm>
            <a:off x="5899291" y="633415"/>
            <a:ext cx="2929690" cy="3370153"/>
          </a:xfrm>
          <a:prstGeom prst="rect">
            <a:avLst/>
          </a:prstGeom>
          <a:noFill/>
        </p:spPr>
        <p:txBody>
          <a:bodyPr wrap="square" rtlCol="0">
            <a:spAutoFit/>
          </a:bodyPr>
          <a:lstStyle/>
          <a:p>
            <a:endParaRPr lang="pt-BR" sz="1050" dirty="0"/>
          </a:p>
          <a:p>
            <a:r>
              <a:rPr lang="pt-BR" b="1" dirty="0"/>
              <a:t>CIDP motora</a:t>
            </a:r>
          </a:p>
          <a:p>
            <a:r>
              <a:rPr lang="pt-BR" sz="1200" dirty="0"/>
              <a:t>• </a:t>
            </a:r>
            <a:r>
              <a:rPr lang="pt-BR" sz="1200" dirty="0">
                <a:solidFill>
                  <a:srgbClr val="FF0000"/>
                </a:solidFill>
              </a:rPr>
              <a:t>Neuropatias motoras hereditárias </a:t>
            </a:r>
          </a:p>
          <a:p>
            <a:r>
              <a:rPr lang="pt-BR" sz="1200" dirty="0">
                <a:solidFill>
                  <a:srgbClr val="FF0000"/>
                </a:solidFill>
              </a:rPr>
              <a:t>• Miopatias inflamatórias</a:t>
            </a:r>
          </a:p>
          <a:p>
            <a:r>
              <a:rPr lang="pt-BR" sz="1200" dirty="0">
                <a:solidFill>
                  <a:srgbClr val="FF0000"/>
                </a:solidFill>
              </a:rPr>
              <a:t>• Doença do neurônio motor</a:t>
            </a:r>
          </a:p>
          <a:p>
            <a:r>
              <a:rPr lang="pt-BR" sz="1200" dirty="0">
                <a:solidFill>
                  <a:srgbClr val="FF0000"/>
                </a:solidFill>
              </a:rPr>
              <a:t>• Distúrbios da junção </a:t>
            </a:r>
          </a:p>
          <a:p>
            <a:r>
              <a:rPr lang="pt-BR" sz="1200" dirty="0"/>
              <a:t>• Ataxia cerebelar</a:t>
            </a:r>
          </a:p>
          <a:p>
            <a:r>
              <a:rPr lang="pt-BR" sz="1200" dirty="0"/>
              <a:t>• </a:t>
            </a:r>
            <a:r>
              <a:rPr lang="pt-BR" sz="1200" dirty="0" err="1">
                <a:solidFill>
                  <a:srgbClr val="FF0000"/>
                </a:solidFill>
              </a:rPr>
              <a:t>Polirradiculopatia</a:t>
            </a:r>
            <a:r>
              <a:rPr lang="pt-BR" sz="1200" dirty="0">
                <a:solidFill>
                  <a:srgbClr val="FF0000"/>
                </a:solidFill>
              </a:rPr>
              <a:t> </a:t>
            </a:r>
            <a:r>
              <a:rPr lang="pt-BR" sz="1200" dirty="0" err="1">
                <a:solidFill>
                  <a:srgbClr val="FF0000"/>
                </a:solidFill>
              </a:rPr>
              <a:t>imunossensitiva</a:t>
            </a:r>
            <a:r>
              <a:rPr lang="pt-BR" sz="1200" dirty="0">
                <a:solidFill>
                  <a:srgbClr val="FF0000"/>
                </a:solidFill>
              </a:rPr>
              <a:t> crônica (</a:t>
            </a:r>
            <a:r>
              <a:rPr lang="pt-BR" sz="1200" b="1" dirty="0">
                <a:solidFill>
                  <a:srgbClr val="FF0000"/>
                </a:solidFill>
              </a:rPr>
              <a:t>CISP</a:t>
            </a:r>
            <a:r>
              <a:rPr lang="pt-BR" sz="1200" dirty="0">
                <a:solidFill>
                  <a:srgbClr val="FF0000"/>
                </a:solidFill>
              </a:rPr>
              <a:t>)</a:t>
            </a:r>
          </a:p>
          <a:p>
            <a:r>
              <a:rPr lang="pt-BR" sz="1200" dirty="0"/>
              <a:t>• Lesões da coluna dorsal (como </a:t>
            </a:r>
            <a:r>
              <a:rPr lang="pt-BR" sz="1200" dirty="0">
                <a:solidFill>
                  <a:srgbClr val="FF0000"/>
                </a:solidFill>
              </a:rPr>
              <a:t>sífilis</a:t>
            </a:r>
            <a:r>
              <a:rPr lang="pt-BR" sz="1200" dirty="0"/>
              <a:t>, lesões </a:t>
            </a:r>
            <a:r>
              <a:rPr lang="pt-BR" sz="1200" dirty="0">
                <a:solidFill>
                  <a:srgbClr val="FF0000"/>
                </a:solidFill>
              </a:rPr>
              <a:t>paraneoplásicas</a:t>
            </a:r>
            <a:r>
              <a:rPr lang="pt-BR" sz="1200" dirty="0"/>
              <a:t>, cobre</a:t>
            </a:r>
          </a:p>
          <a:p>
            <a:r>
              <a:rPr lang="pt-BR" sz="1200" dirty="0"/>
              <a:t>deficiência, deficiência de vitamina B12)</a:t>
            </a:r>
          </a:p>
          <a:p>
            <a:r>
              <a:rPr lang="pt-BR" sz="1200" dirty="0"/>
              <a:t>• Neuropatias sensitivas hereditárias</a:t>
            </a:r>
          </a:p>
          <a:p>
            <a:r>
              <a:rPr lang="pt-BR" sz="1200" dirty="0"/>
              <a:t>•</a:t>
            </a:r>
            <a:r>
              <a:rPr lang="pt-BR" sz="1200" dirty="0" err="1"/>
              <a:t>Neuronopatia</a:t>
            </a:r>
            <a:r>
              <a:rPr lang="pt-BR" sz="1200" dirty="0"/>
              <a:t> sensitiva</a:t>
            </a:r>
          </a:p>
          <a:p>
            <a:r>
              <a:rPr lang="pt-BR" sz="1200" dirty="0"/>
              <a:t>• Neuropatias tóxicas (quimioterapia e toxicidade por vitamina B6)</a:t>
            </a:r>
          </a:p>
          <a:p>
            <a:r>
              <a:rPr lang="pt-BR" sz="1200" dirty="0"/>
              <a:t>Neuropatia sensitiva idiopática ?</a:t>
            </a:r>
          </a:p>
          <a:p>
            <a:endParaRPr lang="pt-BR" sz="1050" dirty="0"/>
          </a:p>
        </p:txBody>
      </p:sp>
      <p:sp>
        <p:nvSpPr>
          <p:cNvPr id="6" name="CaixaDeTexto 5">
            <a:extLst>
              <a:ext uri="{FF2B5EF4-FFF2-40B4-BE49-F238E27FC236}">
                <a16:creationId xmlns:a16="http://schemas.microsoft.com/office/drawing/2014/main" id="{5DC0557B-A942-4C16-9652-C9C373F29D39}"/>
              </a:ext>
            </a:extLst>
          </p:cNvPr>
          <p:cNvSpPr txBox="1"/>
          <p:nvPr/>
        </p:nvSpPr>
        <p:spPr>
          <a:xfrm>
            <a:off x="1430929" y="4510085"/>
            <a:ext cx="5543874" cy="292388"/>
          </a:xfrm>
          <a:prstGeom prst="rect">
            <a:avLst/>
          </a:prstGeom>
          <a:noFill/>
        </p:spPr>
        <p:txBody>
          <a:bodyPr wrap="square" rtlCol="0">
            <a:spAutoFit/>
          </a:bodyPr>
          <a:lstStyle/>
          <a:p>
            <a:pPr algn="ctr"/>
            <a:r>
              <a:rPr lang="pt-BR" sz="1300" kern="100" dirty="0">
                <a:solidFill>
                  <a:schemeClr val="tx1"/>
                </a:solidFill>
                <a:latin typeface="Arial" panose="020B0604020202020204" pitchFamily="34" charset="0"/>
                <a:ea typeface="Calibri" panose="020F0502020204030204" pitchFamily="34" charset="0"/>
                <a:cs typeface="Arial" panose="020B0604020202020204" pitchFamily="34" charset="0"/>
              </a:rPr>
              <a:t>clínica, laboratório, neurofisiologia e imagem</a:t>
            </a:r>
            <a:endParaRPr lang="pt-BR" sz="1300" dirty="0"/>
          </a:p>
        </p:txBody>
      </p:sp>
    </p:spTree>
    <p:extLst>
      <p:ext uri="{BB962C8B-B14F-4D97-AF65-F5344CB8AC3E}">
        <p14:creationId xmlns:p14="http://schemas.microsoft.com/office/powerpoint/2010/main" val="308768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D3174-DD59-1EF4-9915-5AB3D80AFBFB}"/>
              </a:ext>
            </a:extLst>
          </p:cNvPr>
          <p:cNvSpPr>
            <a:spLocks noGrp="1"/>
          </p:cNvSpPr>
          <p:nvPr>
            <p:ph type="title"/>
          </p:nvPr>
        </p:nvSpPr>
        <p:spPr>
          <a:xfrm>
            <a:off x="628650" y="198343"/>
            <a:ext cx="7886700" cy="994172"/>
          </a:xfrm>
        </p:spPr>
        <p:txBody>
          <a:bodyPr>
            <a:normAutofit fontScale="90000"/>
          </a:bodyPr>
          <a:lstStyle/>
          <a:p>
            <a:r>
              <a:rPr lang="pt-BR" sz="3000" dirty="0" err="1"/>
              <a:t>Polirradiculopatia</a:t>
            </a:r>
            <a:r>
              <a:rPr lang="pt-BR" sz="3000" dirty="0"/>
              <a:t> </a:t>
            </a:r>
            <a:r>
              <a:rPr lang="pt-BR" sz="3000" dirty="0" err="1"/>
              <a:t>imunossensitiva</a:t>
            </a:r>
            <a:r>
              <a:rPr lang="pt-BR" sz="3000" dirty="0"/>
              <a:t> crônica </a:t>
            </a:r>
            <a:r>
              <a:rPr lang="pt-BR" sz="3000" b="1" dirty="0"/>
              <a:t>(CISP</a:t>
            </a:r>
            <a:r>
              <a:rPr lang="pt-BR" sz="3000" dirty="0"/>
              <a:t>)</a:t>
            </a:r>
          </a:p>
        </p:txBody>
      </p:sp>
      <p:sp>
        <p:nvSpPr>
          <p:cNvPr id="4" name="Espaço Reservado para Conteúdo 3">
            <a:extLst>
              <a:ext uri="{FF2B5EF4-FFF2-40B4-BE49-F238E27FC236}">
                <a16:creationId xmlns:a16="http://schemas.microsoft.com/office/drawing/2014/main" id="{B5AAC6A9-CF67-697B-20A6-467871511FA1}"/>
              </a:ext>
            </a:extLst>
          </p:cNvPr>
          <p:cNvSpPr txBox="1">
            <a:spLocks noGrp="1"/>
          </p:cNvSpPr>
          <p:nvPr>
            <p:ph idx="1"/>
          </p:nvPr>
        </p:nvSpPr>
        <p:spPr>
          <a:xfrm>
            <a:off x="628650" y="1123841"/>
            <a:ext cx="7886700" cy="3299334"/>
          </a:xfrm>
          <a:prstGeom prst="rect">
            <a:avLst/>
          </a:prstGeom>
          <a:noFill/>
        </p:spPr>
        <p:txBody>
          <a:bodyPr wrap="square" rtlCol="0">
            <a:spAutoFit/>
          </a:bodyPr>
          <a:lstStyle/>
          <a:p>
            <a:r>
              <a:rPr lang="pt-BR" dirty="0"/>
              <a:t>Pacientes com suspeita de </a:t>
            </a:r>
            <a:r>
              <a:rPr lang="pt-BR" dirty="0">
                <a:solidFill>
                  <a:srgbClr val="FF0000"/>
                </a:solidFill>
              </a:rPr>
              <a:t>PIDC /CIDP sensitiva</a:t>
            </a:r>
          </a:p>
          <a:p>
            <a:endParaRPr lang="pt-BR" dirty="0">
              <a:solidFill>
                <a:srgbClr val="FF0000"/>
              </a:solidFill>
            </a:endParaRPr>
          </a:p>
          <a:p>
            <a:r>
              <a:rPr lang="pt-BR" dirty="0"/>
              <a:t>Mas com estudo de condução motora  e sensitiva normais, ou seja, </a:t>
            </a:r>
            <a:r>
              <a:rPr lang="pt-BR" dirty="0">
                <a:solidFill>
                  <a:srgbClr val="FF0000"/>
                </a:solidFill>
              </a:rPr>
              <a:t>lesão </a:t>
            </a:r>
            <a:r>
              <a:rPr lang="pt-BR" dirty="0" err="1">
                <a:solidFill>
                  <a:srgbClr val="FF0000"/>
                </a:solidFill>
              </a:rPr>
              <a:t>pré</a:t>
            </a:r>
            <a:r>
              <a:rPr lang="pt-BR" dirty="0">
                <a:solidFill>
                  <a:srgbClr val="FF0000"/>
                </a:solidFill>
              </a:rPr>
              <a:t>-ganglionar </a:t>
            </a:r>
          </a:p>
          <a:p>
            <a:endParaRPr lang="pt-BR" dirty="0"/>
          </a:p>
          <a:p>
            <a:r>
              <a:rPr lang="pt-BR" dirty="0"/>
              <a:t>Neurônios sensitivos proximais aos gânglios são afetados </a:t>
            </a:r>
          </a:p>
          <a:p>
            <a:endParaRPr lang="pt-BR" dirty="0"/>
          </a:p>
          <a:p>
            <a:r>
              <a:rPr lang="pt-BR" dirty="0"/>
              <a:t>Os potenciais evocados </a:t>
            </a:r>
            <a:r>
              <a:rPr lang="pt-BR" dirty="0" err="1"/>
              <a:t>somatossensitivos</a:t>
            </a:r>
            <a:r>
              <a:rPr lang="pt-BR" dirty="0"/>
              <a:t> (PES)</a:t>
            </a:r>
          </a:p>
          <a:p>
            <a:pPr lvl="1"/>
            <a:r>
              <a:rPr lang="pt-BR" sz="1600" dirty="0"/>
              <a:t>Não detectados ou com aumentos das latências N13 e P39/40, aumento dos </a:t>
            </a:r>
            <a:r>
              <a:rPr lang="pt-BR" sz="1600" dirty="0">
                <a:solidFill>
                  <a:srgbClr val="FF0000"/>
                </a:solidFill>
              </a:rPr>
              <a:t>intervalos </a:t>
            </a:r>
            <a:r>
              <a:rPr lang="pt-BR" sz="1600" dirty="0" err="1">
                <a:solidFill>
                  <a:srgbClr val="FF0000"/>
                </a:solidFill>
              </a:rPr>
              <a:t>interpicos</a:t>
            </a:r>
            <a:r>
              <a:rPr lang="pt-BR" sz="1600" dirty="0">
                <a:solidFill>
                  <a:srgbClr val="FF0000"/>
                </a:solidFill>
              </a:rPr>
              <a:t> </a:t>
            </a:r>
            <a:r>
              <a:rPr lang="pt-BR" sz="1600" dirty="0"/>
              <a:t>P22 (ponto lombar) </a:t>
            </a:r>
            <a:r>
              <a:rPr lang="pt-BR" sz="1600" b="1" dirty="0">
                <a:solidFill>
                  <a:srgbClr val="FF0000"/>
                </a:solidFill>
              </a:rPr>
              <a:t>PL-P39/40</a:t>
            </a:r>
            <a:r>
              <a:rPr lang="pt-BR" sz="1600" dirty="0"/>
              <a:t> e </a:t>
            </a:r>
            <a:r>
              <a:rPr lang="pt-BR" sz="1600" b="1" dirty="0">
                <a:solidFill>
                  <a:srgbClr val="FF0000"/>
                </a:solidFill>
              </a:rPr>
              <a:t>N9 (Erb)-N13 </a:t>
            </a:r>
            <a:endParaRPr lang="pt-BR" sz="3600" b="1" dirty="0">
              <a:solidFill>
                <a:srgbClr val="FF0000"/>
              </a:solidFill>
            </a:endParaRPr>
          </a:p>
        </p:txBody>
      </p:sp>
    </p:spTree>
    <p:extLst>
      <p:ext uri="{BB962C8B-B14F-4D97-AF65-F5344CB8AC3E}">
        <p14:creationId xmlns:p14="http://schemas.microsoft.com/office/powerpoint/2010/main" val="385565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0" y="222381"/>
            <a:ext cx="8147838" cy="691753"/>
          </a:xfr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p>
            <a:pPr algn="ctr">
              <a:defRPr/>
            </a:pPr>
            <a:r>
              <a:rPr lang="pt-BR" sz="2100" dirty="0">
                <a:cs typeface="Arial" pitchFamily="34" charset="0"/>
              </a:rPr>
              <a:t>Espessamento dos nervos – </a:t>
            </a:r>
            <a:r>
              <a:rPr lang="pt-BR" sz="2100" dirty="0">
                <a:solidFill>
                  <a:schemeClr val="tx1">
                    <a:lumMod val="65000"/>
                    <a:lumOff val="35000"/>
                  </a:schemeClr>
                </a:solidFill>
                <a:cs typeface="Arial" pitchFamily="34" charset="0"/>
              </a:rPr>
              <a:t>peculiaridade da hanseníase </a:t>
            </a:r>
            <a:r>
              <a:rPr lang="pt-BR" sz="2100" dirty="0">
                <a:solidFill>
                  <a:schemeClr val="tx1"/>
                </a:solidFill>
              </a:rPr>
              <a:t>neuropatia </a:t>
            </a:r>
            <a:r>
              <a:rPr lang="pt-BR" sz="2100" b="1" dirty="0">
                <a:solidFill>
                  <a:schemeClr val="tx1"/>
                </a:solidFill>
              </a:rPr>
              <a:t>multifocal inflamatória recorrente </a:t>
            </a:r>
            <a:r>
              <a:rPr lang="pt-BR" sz="2100" dirty="0">
                <a:solidFill>
                  <a:srgbClr val="FF0000"/>
                </a:solidFill>
              </a:rPr>
              <a:t>mais prevalente</a:t>
            </a:r>
            <a:endParaRPr lang="pt-BR" sz="2100" i="1" dirty="0">
              <a:solidFill>
                <a:schemeClr val="tx1">
                  <a:lumMod val="50000"/>
                  <a:lumOff val="50000"/>
                </a:schemeClr>
              </a:solidFill>
              <a:cs typeface="Arial" pitchFamily="34" charset="0"/>
            </a:endParaRPr>
          </a:p>
        </p:txBody>
      </p:sp>
      <p:pic>
        <p:nvPicPr>
          <p:cNvPr id="8196" name="Picture 2" descr="C:\Users\Celso\Documents\Zé\LIVROS\nervos Dyc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94" y="1139978"/>
            <a:ext cx="3306012" cy="2987937"/>
          </a:xfrm>
          <a:prstGeom prst="rect">
            <a:avLst/>
          </a:prstGeom>
          <a:ln w="19050">
            <a:solidFill>
              <a:srgbClr val="7030A0"/>
            </a:solidFill>
          </a:ln>
        </p:spPr>
        <p:style>
          <a:lnRef idx="2">
            <a:schemeClr val="dk1"/>
          </a:lnRef>
          <a:fillRef idx="1">
            <a:schemeClr val="lt1"/>
          </a:fillRef>
          <a:effectRef idx="0">
            <a:schemeClr val="dk1"/>
          </a:effectRef>
          <a:fontRef idx="minor">
            <a:schemeClr val="dk1"/>
          </a:fontRef>
        </p:style>
      </p:pic>
      <p:sp>
        <p:nvSpPr>
          <p:cNvPr id="8200" name="CaixaDeTexto 7"/>
          <p:cNvSpPr txBox="1">
            <a:spLocks noChangeArrowheads="1"/>
          </p:cNvSpPr>
          <p:nvPr/>
        </p:nvSpPr>
        <p:spPr bwMode="auto">
          <a:xfrm>
            <a:off x="400466" y="4279636"/>
            <a:ext cx="3657600" cy="52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r>
              <a:rPr lang="en-GB" altLang="pt-BR" sz="1000" dirty="0"/>
              <a:t>Sabin TD et al. </a:t>
            </a:r>
            <a:r>
              <a:rPr lang="en-GB" altLang="pt-BR" sz="1000" b="1" dirty="0"/>
              <a:t>Leprosy </a:t>
            </a:r>
            <a:r>
              <a:rPr lang="en-GB" altLang="pt-BR" sz="1000" dirty="0"/>
              <a:t>– Neuropathy Associated with infections.</a:t>
            </a:r>
            <a:r>
              <a:rPr lang="en-US" altLang="pt-BR" sz="1000" dirty="0"/>
              <a:t>In: </a:t>
            </a:r>
            <a:r>
              <a:rPr lang="en-US" altLang="pt-BR" sz="1000" dirty="0" err="1">
                <a:solidFill>
                  <a:srgbClr val="0066FF"/>
                </a:solidFill>
              </a:rPr>
              <a:t>Dyck</a:t>
            </a:r>
            <a:r>
              <a:rPr lang="en-US" altLang="pt-BR" sz="1000" dirty="0">
                <a:solidFill>
                  <a:srgbClr val="0066FF"/>
                </a:solidFill>
              </a:rPr>
              <a:t>  &amp; Thomas</a:t>
            </a:r>
            <a:r>
              <a:rPr lang="en-US" altLang="pt-BR" sz="1000" dirty="0"/>
              <a:t>. Peripheral Neuropathy, 2005</a:t>
            </a:r>
          </a:p>
          <a:p>
            <a:pPr>
              <a:buFont typeface="+mj-lt"/>
              <a:buAutoNum type="arabicPeriod"/>
            </a:pPr>
            <a:endParaRPr lang="pt-BR" altLang="pt-BR" sz="825" dirty="0"/>
          </a:p>
        </p:txBody>
      </p:sp>
      <p:sp>
        <p:nvSpPr>
          <p:cNvPr id="8201" name="CaixaDeTexto 8"/>
          <p:cNvSpPr txBox="1">
            <a:spLocks noChangeArrowheads="1"/>
          </p:cNvSpPr>
          <p:nvPr/>
        </p:nvSpPr>
        <p:spPr bwMode="auto">
          <a:xfrm>
            <a:off x="641411" y="2241530"/>
            <a:ext cx="8096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pt-BR" sz="2100" b="1" dirty="0">
                <a:solidFill>
                  <a:srgbClr val="002060"/>
                </a:solidFill>
                <a:latin typeface="Calibri" panose="020F0502020204030204" pitchFamily="34" charset="0"/>
              </a:rPr>
              <a:t>&lt;  →</a:t>
            </a:r>
          </a:p>
        </p:txBody>
      </p:sp>
      <p:sp>
        <p:nvSpPr>
          <p:cNvPr id="3" name="CaixaDeTexto 2"/>
          <p:cNvSpPr txBox="1"/>
          <p:nvPr/>
        </p:nvSpPr>
        <p:spPr>
          <a:xfrm>
            <a:off x="684986" y="3414151"/>
            <a:ext cx="555129" cy="623248"/>
          </a:xfrm>
          <a:prstGeom prst="rect">
            <a:avLst/>
          </a:prstGeom>
          <a:noFill/>
        </p:spPr>
        <p:txBody>
          <a:bodyPr wrap="square" rtlCol="0">
            <a:spAutoFit/>
          </a:bodyPr>
          <a:lstStyle/>
          <a:p>
            <a:r>
              <a:rPr lang="pt-BR" altLang="pt-BR" sz="2400" b="1" dirty="0">
                <a:solidFill>
                  <a:srgbClr val="FF0000"/>
                </a:solidFill>
                <a:latin typeface="Calibri" panose="020F0502020204030204" pitchFamily="34" charset="0"/>
              </a:rPr>
              <a:t>→</a:t>
            </a:r>
            <a:endParaRPr lang="pt-BR" altLang="pt-BR" sz="2400" b="1" i="1" baseline="30000" dirty="0">
              <a:solidFill>
                <a:srgbClr val="0000FF"/>
              </a:solidFill>
            </a:endParaRPr>
          </a:p>
          <a:p>
            <a:endParaRPr lang="pt-BR" sz="1050" dirty="0"/>
          </a:p>
        </p:txBody>
      </p:sp>
      <p:pic>
        <p:nvPicPr>
          <p:cNvPr id="5" name="Picture 4" descr="Image10">
            <a:extLst>
              <a:ext uri="{FF2B5EF4-FFF2-40B4-BE49-F238E27FC236}">
                <a16:creationId xmlns:a16="http://schemas.microsoft.com/office/drawing/2014/main" id="{77B6758C-8476-A803-940F-E6363B722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325" y="1349486"/>
            <a:ext cx="2971151" cy="261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a:extLst>
              <a:ext uri="{FF2B5EF4-FFF2-40B4-BE49-F238E27FC236}">
                <a16:creationId xmlns:a16="http://schemas.microsoft.com/office/drawing/2014/main" id="{66FBC523-7F4C-3701-59B6-2781A963F8C0}"/>
              </a:ext>
            </a:extLst>
          </p:cNvPr>
          <p:cNvSpPr txBox="1"/>
          <p:nvPr/>
        </p:nvSpPr>
        <p:spPr>
          <a:xfrm>
            <a:off x="4274415" y="4275643"/>
            <a:ext cx="4284392" cy="323165"/>
          </a:xfrm>
          <a:prstGeom prst="rect">
            <a:avLst/>
          </a:prstGeom>
          <a:noFill/>
        </p:spPr>
        <p:txBody>
          <a:bodyPr wrap="square" rtlCol="0">
            <a:spAutoFit/>
          </a:bodyPr>
          <a:lstStyle/>
          <a:p>
            <a:r>
              <a:rPr lang="pt-BR" sz="1500" dirty="0">
                <a:cs typeface="Arial" pitchFamily="34" charset="0"/>
              </a:rPr>
              <a:t>Consequentemente as síndromes compressivas</a:t>
            </a:r>
            <a:endParaRPr lang="pt-BR" sz="1500" dirty="0"/>
          </a:p>
        </p:txBody>
      </p:sp>
    </p:spTree>
    <p:extLst>
      <p:ext uri="{BB962C8B-B14F-4D97-AF65-F5344CB8AC3E}">
        <p14:creationId xmlns:p14="http://schemas.microsoft.com/office/powerpoint/2010/main" val="3216733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90E74F-D69D-5D92-C3F7-50969D30DBCF}"/>
              </a:ext>
            </a:extLst>
          </p:cNvPr>
          <p:cNvSpPr>
            <a:spLocks noGrp="1"/>
          </p:cNvSpPr>
          <p:nvPr>
            <p:ph type="title"/>
          </p:nvPr>
        </p:nvSpPr>
        <p:spPr>
          <a:xfrm>
            <a:off x="527337" y="170979"/>
            <a:ext cx="7886700" cy="801092"/>
          </a:xfrm>
        </p:spPr>
        <p:txBody>
          <a:bodyPr/>
          <a:lstStyle/>
          <a:p>
            <a:r>
              <a:rPr lang="pt-BR" dirty="0"/>
              <a:t>Diferenciais nas Respostas Cutâneo Simpáticas</a:t>
            </a:r>
          </a:p>
        </p:txBody>
      </p:sp>
      <p:pic>
        <p:nvPicPr>
          <p:cNvPr id="6" name="Imagem 5">
            <a:extLst>
              <a:ext uri="{FF2B5EF4-FFF2-40B4-BE49-F238E27FC236}">
                <a16:creationId xmlns:a16="http://schemas.microsoft.com/office/drawing/2014/main" id="{0B7813FD-B1D5-246A-258A-95715D525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71" y="1063109"/>
            <a:ext cx="2971262" cy="3199462"/>
          </a:xfrm>
          <a:prstGeom prst="rect">
            <a:avLst/>
          </a:prstGeom>
          <a:ln w="19050">
            <a:solidFill>
              <a:schemeClr val="tx1"/>
            </a:solidFill>
          </a:ln>
        </p:spPr>
      </p:pic>
      <p:sp>
        <p:nvSpPr>
          <p:cNvPr id="21" name="CaixaDeTexto 20">
            <a:extLst>
              <a:ext uri="{FF2B5EF4-FFF2-40B4-BE49-F238E27FC236}">
                <a16:creationId xmlns:a16="http://schemas.microsoft.com/office/drawing/2014/main" id="{E9F580B4-58CB-712C-EC85-F28DB0993ECE}"/>
              </a:ext>
            </a:extLst>
          </p:cNvPr>
          <p:cNvSpPr txBox="1"/>
          <p:nvPr/>
        </p:nvSpPr>
        <p:spPr>
          <a:xfrm>
            <a:off x="399577" y="4473301"/>
            <a:ext cx="3585649" cy="415498"/>
          </a:xfrm>
          <a:prstGeom prst="rect">
            <a:avLst/>
          </a:prstGeom>
          <a:noFill/>
        </p:spPr>
        <p:txBody>
          <a:bodyPr wrap="square" rtlCol="0">
            <a:spAutoFit/>
          </a:bodyPr>
          <a:lstStyle/>
          <a:p>
            <a:r>
              <a:rPr lang="pt-BR" sz="1050" dirty="0"/>
              <a:t>Em PIDC/CIDP esperam-se normais e simétricas nos MMSS e MMII</a:t>
            </a:r>
          </a:p>
        </p:txBody>
      </p:sp>
      <p:sp>
        <p:nvSpPr>
          <p:cNvPr id="34" name="CaixaDeTexto 33">
            <a:extLst>
              <a:ext uri="{FF2B5EF4-FFF2-40B4-BE49-F238E27FC236}">
                <a16:creationId xmlns:a16="http://schemas.microsoft.com/office/drawing/2014/main" id="{1267D542-67C6-379A-6B64-318522552724}"/>
              </a:ext>
            </a:extLst>
          </p:cNvPr>
          <p:cNvSpPr txBox="1"/>
          <p:nvPr/>
        </p:nvSpPr>
        <p:spPr>
          <a:xfrm>
            <a:off x="4220186" y="2535882"/>
            <a:ext cx="3525729" cy="253916"/>
          </a:xfrm>
          <a:prstGeom prst="rect">
            <a:avLst/>
          </a:prstGeom>
          <a:noFill/>
        </p:spPr>
        <p:txBody>
          <a:bodyPr wrap="square" rtlCol="0">
            <a:spAutoFit/>
          </a:bodyPr>
          <a:lstStyle/>
          <a:p>
            <a:r>
              <a:rPr lang="pt-BR" sz="1050" dirty="0"/>
              <a:t>Não detectadas:</a:t>
            </a:r>
            <a:r>
              <a:rPr lang="pt-BR" sz="1050" dirty="0">
                <a:solidFill>
                  <a:srgbClr val="FF0000"/>
                </a:solidFill>
              </a:rPr>
              <a:t> Diabetes</a:t>
            </a:r>
            <a:r>
              <a:rPr lang="pt-BR" sz="1050" dirty="0"/>
              <a:t>, </a:t>
            </a:r>
            <a:r>
              <a:rPr lang="pt-BR" sz="1050" dirty="0">
                <a:solidFill>
                  <a:srgbClr val="FF0000"/>
                </a:solidFill>
              </a:rPr>
              <a:t>PAF</a:t>
            </a:r>
            <a:r>
              <a:rPr lang="pt-BR" sz="1050" dirty="0"/>
              <a:t>, </a:t>
            </a:r>
            <a:r>
              <a:rPr lang="pt-BR" sz="1050" dirty="0">
                <a:solidFill>
                  <a:srgbClr val="FF0000"/>
                </a:solidFill>
              </a:rPr>
              <a:t>MHV </a:t>
            </a:r>
          </a:p>
        </p:txBody>
      </p:sp>
      <p:sp>
        <p:nvSpPr>
          <p:cNvPr id="35" name="CaixaDeTexto 34">
            <a:extLst>
              <a:ext uri="{FF2B5EF4-FFF2-40B4-BE49-F238E27FC236}">
                <a16:creationId xmlns:a16="http://schemas.microsoft.com/office/drawing/2014/main" id="{7CA3EFE5-CE3C-264E-0BD7-B9B451C5A0DE}"/>
              </a:ext>
            </a:extLst>
          </p:cNvPr>
          <p:cNvSpPr txBox="1"/>
          <p:nvPr/>
        </p:nvSpPr>
        <p:spPr>
          <a:xfrm>
            <a:off x="4369630" y="4473302"/>
            <a:ext cx="3525729" cy="253916"/>
          </a:xfrm>
          <a:prstGeom prst="rect">
            <a:avLst/>
          </a:prstGeom>
          <a:noFill/>
        </p:spPr>
        <p:txBody>
          <a:bodyPr wrap="square" rtlCol="0">
            <a:spAutoFit/>
          </a:bodyPr>
          <a:lstStyle/>
          <a:p>
            <a:r>
              <a:rPr lang="pt-BR" sz="1050" dirty="0"/>
              <a:t>Não detectadas assimetricamente </a:t>
            </a:r>
            <a:r>
              <a:rPr lang="pt-BR" sz="1050" dirty="0">
                <a:solidFill>
                  <a:srgbClr val="FF0000"/>
                </a:solidFill>
              </a:rPr>
              <a:t>MHD </a:t>
            </a:r>
          </a:p>
        </p:txBody>
      </p:sp>
      <p:pic>
        <p:nvPicPr>
          <p:cNvPr id="9" name="Imagem 8">
            <a:extLst>
              <a:ext uri="{FF2B5EF4-FFF2-40B4-BE49-F238E27FC236}">
                <a16:creationId xmlns:a16="http://schemas.microsoft.com/office/drawing/2014/main" id="{D01D87B5-E40F-3204-E574-EA21C36FDF54}"/>
              </a:ext>
            </a:extLst>
          </p:cNvPr>
          <p:cNvPicPr>
            <a:picLocks noChangeAspect="1"/>
          </p:cNvPicPr>
          <p:nvPr/>
        </p:nvPicPr>
        <p:blipFill>
          <a:blip r:embed="rId3"/>
          <a:stretch>
            <a:fillRect/>
          </a:stretch>
        </p:blipFill>
        <p:spPr>
          <a:xfrm>
            <a:off x="4294907" y="887702"/>
            <a:ext cx="3661040" cy="1602784"/>
          </a:xfrm>
          <a:prstGeom prst="rect">
            <a:avLst/>
          </a:prstGeom>
          <a:ln>
            <a:solidFill>
              <a:schemeClr val="accent1">
                <a:lumMod val="75000"/>
              </a:schemeClr>
            </a:solidFill>
          </a:ln>
        </p:spPr>
      </p:pic>
      <p:pic>
        <p:nvPicPr>
          <p:cNvPr id="8" name="Imagem 7">
            <a:extLst>
              <a:ext uri="{FF2B5EF4-FFF2-40B4-BE49-F238E27FC236}">
                <a16:creationId xmlns:a16="http://schemas.microsoft.com/office/drawing/2014/main" id="{EA96F45C-D43D-EAAC-A43F-62C6707A05E5}"/>
              </a:ext>
            </a:extLst>
          </p:cNvPr>
          <p:cNvPicPr>
            <a:picLocks noChangeAspect="1"/>
          </p:cNvPicPr>
          <p:nvPr/>
        </p:nvPicPr>
        <p:blipFill>
          <a:blip r:embed="rId4"/>
          <a:stretch>
            <a:fillRect/>
          </a:stretch>
        </p:blipFill>
        <p:spPr>
          <a:xfrm>
            <a:off x="4294908" y="2836144"/>
            <a:ext cx="3661040" cy="1637157"/>
          </a:xfrm>
          <a:prstGeom prst="rect">
            <a:avLst/>
          </a:prstGeom>
          <a:ln>
            <a:solidFill>
              <a:schemeClr val="accent1">
                <a:lumMod val="75000"/>
              </a:schemeClr>
            </a:solidFill>
          </a:ln>
        </p:spPr>
      </p:pic>
    </p:spTree>
    <p:extLst>
      <p:ext uri="{BB962C8B-B14F-4D97-AF65-F5344CB8AC3E}">
        <p14:creationId xmlns:p14="http://schemas.microsoft.com/office/powerpoint/2010/main" val="412919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09D58B-5F0F-4D03-D6A8-B3929EC8D068}"/>
              </a:ext>
            </a:extLst>
          </p:cNvPr>
          <p:cNvSpPr>
            <a:spLocks noGrp="1"/>
          </p:cNvSpPr>
          <p:nvPr>
            <p:ph type="title"/>
          </p:nvPr>
        </p:nvSpPr>
        <p:spPr>
          <a:xfrm>
            <a:off x="339398" y="772073"/>
            <a:ext cx="8625392" cy="889866"/>
          </a:xfrm>
        </p:spPr>
        <p:txBody>
          <a:bodyPr>
            <a:normAutofit fontScale="90000"/>
          </a:bodyPr>
          <a:lstStyle/>
          <a:p>
            <a:r>
              <a:rPr lang="pt-BR" sz="2700" b="1" dirty="0"/>
              <a:t>PICO 1 (ELETRODIAGNOSTICO)</a:t>
            </a:r>
            <a:r>
              <a:rPr lang="pt-BR" sz="2800" kern="1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pt-BR" sz="2700" kern="100" dirty="0">
                <a:solidFill>
                  <a:srgbClr val="FF0000"/>
                </a:solidFill>
                <a:latin typeface="Arial" panose="020B0604020202020204" pitchFamily="34" charset="0"/>
                <a:ea typeface="Calibri" panose="020F0502020204030204" pitchFamily="34" charset="0"/>
                <a:cs typeface="Arial" panose="020B0604020202020204" pitchFamily="34" charset="0"/>
              </a:rPr>
              <a:t>r</a:t>
            </a:r>
            <a:r>
              <a:rPr lang="pt-BR" sz="27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ecomendado fortemente </a:t>
            </a:r>
            <a:br>
              <a:rPr lang="pt-BR" sz="2800" dirty="0">
                <a:effectLst/>
                <a:latin typeface="Arial" panose="020B0604020202020204" pitchFamily="34" charset="0"/>
                <a:ea typeface="Calibri" panose="020F0502020204030204" pitchFamily="34" charset="0"/>
                <a:cs typeface="Arial" panose="020B0604020202020204" pitchFamily="34" charset="0"/>
              </a:rPr>
            </a:br>
            <a:endParaRPr lang="pt-BR" sz="2700" b="1" dirty="0"/>
          </a:p>
        </p:txBody>
      </p:sp>
      <p:sp>
        <p:nvSpPr>
          <p:cNvPr id="3" name="Espaço Reservado para Conteúdo 2">
            <a:extLst>
              <a:ext uri="{FF2B5EF4-FFF2-40B4-BE49-F238E27FC236}">
                <a16:creationId xmlns:a16="http://schemas.microsoft.com/office/drawing/2014/main" id="{E65BFBE1-1EBC-64E9-2491-9C77801C7FE0}"/>
              </a:ext>
            </a:extLst>
          </p:cNvPr>
          <p:cNvSpPr>
            <a:spLocks noGrp="1"/>
          </p:cNvSpPr>
          <p:nvPr>
            <p:ph idx="1"/>
          </p:nvPr>
        </p:nvSpPr>
        <p:spPr>
          <a:xfrm>
            <a:off x="755465" y="2135824"/>
            <a:ext cx="7886700" cy="1902219"/>
          </a:xfrm>
        </p:spPr>
        <p:txBody>
          <a:bodyPr>
            <a:normAutofit/>
          </a:bodyPr>
          <a:lstStyle/>
          <a:p>
            <a:pPr marL="600075" lvl="1" indent="-257175">
              <a:spcAft>
                <a:spcPts val="600"/>
              </a:spcAft>
              <a:buFont typeface="+mj-lt"/>
              <a:buAutoNum type="alphaUcPeriod"/>
            </a:pPr>
            <a:r>
              <a:rPr lang="pt-BR" sz="1800" kern="100" dirty="0">
                <a:latin typeface="Arial" panose="020B0604020202020204" pitchFamily="34" charset="0"/>
                <a:ea typeface="Calibri" panose="020F0502020204030204" pitchFamily="34" charset="0"/>
                <a:cs typeface="Arial" panose="020B0604020202020204" pitchFamily="34" charset="0"/>
              </a:rPr>
              <a:t>CRITÉRIOS DE </a:t>
            </a:r>
            <a:r>
              <a:rPr lang="pt-BR" sz="1800" b="1" kern="100" dirty="0">
                <a:solidFill>
                  <a:schemeClr val="tx1"/>
                </a:solidFill>
                <a:latin typeface="Arial" panose="020B0604020202020204" pitchFamily="34" charset="0"/>
                <a:ea typeface="Calibri" panose="020F0502020204030204" pitchFamily="34" charset="0"/>
                <a:cs typeface="Arial" panose="020B0604020202020204" pitchFamily="34" charset="0"/>
              </a:rPr>
              <a:t>CONDUÇÃO NERVOSA MOTORA</a:t>
            </a:r>
          </a:p>
          <a:p>
            <a:pPr marL="600075" lvl="1" indent="-257175">
              <a:spcAft>
                <a:spcPts val="600"/>
              </a:spcAft>
              <a:buFont typeface="+mj-lt"/>
              <a:buAutoNum type="alphaUcPeriod"/>
            </a:pPr>
            <a:endParaRPr lang="pt-BR" sz="1800" b="1" kern="100" dirty="0">
              <a:latin typeface="Arial" panose="020B0604020202020204" pitchFamily="34" charset="0"/>
              <a:ea typeface="Calibri" panose="020F0502020204030204" pitchFamily="34" charset="0"/>
              <a:cs typeface="Arial" panose="020B0604020202020204" pitchFamily="34" charset="0"/>
            </a:endParaRPr>
          </a:p>
          <a:p>
            <a:pPr marL="600075" lvl="1" indent="-257175">
              <a:spcAft>
                <a:spcPts val="600"/>
              </a:spcAft>
              <a:buFont typeface="+mj-lt"/>
              <a:buAutoNum type="alphaUcPeriod"/>
            </a:pPr>
            <a:r>
              <a:rPr lang="pt-BR" sz="1800" kern="100" dirty="0">
                <a:latin typeface="Arial" panose="020B0604020202020204" pitchFamily="34" charset="0"/>
                <a:ea typeface="Calibri" panose="020F0502020204030204" pitchFamily="34" charset="0"/>
                <a:cs typeface="Arial" panose="020B0604020202020204" pitchFamily="34" charset="0"/>
              </a:rPr>
              <a:t>CRITÉRIOS DE </a:t>
            </a:r>
            <a:r>
              <a:rPr lang="pt-BR" sz="1800" b="1" kern="100" dirty="0">
                <a:solidFill>
                  <a:schemeClr val="tx1"/>
                </a:solidFill>
                <a:latin typeface="Arial" panose="020B0604020202020204" pitchFamily="34" charset="0"/>
                <a:ea typeface="Calibri" panose="020F0502020204030204" pitchFamily="34" charset="0"/>
                <a:cs typeface="Arial" panose="020B0604020202020204" pitchFamily="34" charset="0"/>
              </a:rPr>
              <a:t>CONDUÇÃO NERVOSA SENSITIVA</a:t>
            </a:r>
          </a:p>
          <a:p>
            <a:pPr>
              <a:spcAft>
                <a:spcPts val="600"/>
              </a:spcAft>
            </a:pP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pt-BR" sz="165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8025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530C666F-DE58-478D-AC89-EE9383C8EE24}"/>
              </a:ext>
            </a:extLst>
          </p:cNvPr>
          <p:cNvSpPr>
            <a:spLocks noGrp="1"/>
          </p:cNvSpPr>
          <p:nvPr>
            <p:ph idx="1"/>
          </p:nvPr>
        </p:nvSpPr>
        <p:spPr>
          <a:xfrm>
            <a:off x="628650" y="350875"/>
            <a:ext cx="7886700" cy="4609214"/>
          </a:xfrm>
          <a:noFill/>
        </p:spPr>
        <p:txBody>
          <a:bodyPr>
            <a:normAutofit fontScale="77500" lnSpcReduction="20000"/>
          </a:bodyPr>
          <a:lstStyle/>
          <a:p>
            <a:pPr marL="0" indent="0">
              <a:spcAft>
                <a:spcPts val="600"/>
              </a:spcAft>
              <a:buNone/>
            </a:pPr>
            <a:r>
              <a:rPr lang="pt-BR" sz="2300" b="1" kern="100" dirty="0">
                <a:latin typeface="Calibri" panose="020F0502020204030204" pitchFamily="34" charset="0"/>
                <a:ea typeface="Calibri" panose="020F0502020204030204" pitchFamily="34" charset="0"/>
                <a:cs typeface="Times New Roman" panose="02020603050405020304" pitchFamily="18" charset="0"/>
              </a:rPr>
              <a:t>CRITÉRIOS DE CONDUÇÃO MOTORA: Evidencias fortes de desmielinização: Pelo menos </a:t>
            </a:r>
            <a:r>
              <a:rPr lang="pt-BR" sz="23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um dos seguintes</a:t>
            </a:r>
            <a:r>
              <a:rPr lang="pt-BR" sz="2300" b="1" kern="100" dirty="0">
                <a:latin typeface="Calibri" panose="020F0502020204030204" pitchFamily="34" charset="0"/>
                <a:ea typeface="Calibri" panose="020F0502020204030204" pitchFamily="34" charset="0"/>
                <a:cs typeface="Times New Roman" panose="02020603050405020304" pitchFamily="18" charset="0"/>
              </a:rPr>
              <a:t>:</a:t>
            </a:r>
          </a:p>
          <a:p>
            <a:pPr marL="0" indent="0">
              <a:spcAft>
                <a:spcPts val="600"/>
              </a:spcAft>
              <a:buNone/>
            </a:pPr>
            <a:endParaRPr lang="pt-BR" b="1" kern="100" dirty="0">
              <a:latin typeface="Calibri" panose="020F0502020204030204" pitchFamily="34" charset="0"/>
              <a:ea typeface="Calibri" panose="020F0502020204030204" pitchFamily="34" charset="0"/>
              <a:cs typeface="Times New Roman" panose="02020603050405020304" pitchFamily="18" charset="0"/>
            </a:endParaRPr>
          </a:p>
          <a:p>
            <a:pPr marL="257175" indent="-257175">
              <a:spcAft>
                <a:spcPts val="600"/>
              </a:spcAft>
              <a:buFont typeface="+mj-lt"/>
              <a:buAutoNum type="arabicPeriod"/>
            </a:pPr>
            <a:r>
              <a:rPr lang="pt-BR" sz="1575" kern="100" dirty="0">
                <a:latin typeface="Arial" panose="020B0604020202020204" pitchFamily="34" charset="0"/>
                <a:ea typeface="Calibri" panose="020F0502020204030204" pitchFamily="34" charset="0"/>
                <a:cs typeface="Arial" panose="020B0604020202020204" pitchFamily="34" charset="0"/>
              </a:rPr>
              <a:t>Aumento  da </a:t>
            </a:r>
            <a:r>
              <a:rPr lang="pt-BR" b="1" kern="100" dirty="0">
                <a:effectLst/>
                <a:latin typeface="Arial" panose="020B0604020202020204" pitchFamily="34" charset="0"/>
                <a:ea typeface="Calibri" panose="020F0502020204030204" pitchFamily="34" charset="0"/>
                <a:cs typeface="Arial" panose="020B0604020202020204" pitchFamily="34" charset="0"/>
              </a:rPr>
              <a:t>LD</a:t>
            </a:r>
            <a:r>
              <a:rPr lang="pt-BR" sz="1575" kern="100" dirty="0">
                <a:latin typeface="Arial" panose="020B0604020202020204" pitchFamily="34" charset="0"/>
                <a:ea typeface="Calibri" panose="020F0502020204030204" pitchFamily="34" charset="0"/>
                <a:cs typeface="Arial" panose="020B0604020202020204" pitchFamily="34" charset="0"/>
              </a:rPr>
              <a:t>  </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≥50% do LSN</a:t>
            </a:r>
            <a:r>
              <a:rPr lang="pt-BR" sz="1575" kern="100" dirty="0">
                <a:latin typeface="Arial" panose="020B0604020202020204" pitchFamily="34" charset="0"/>
                <a:ea typeface="Calibri" panose="020F0502020204030204" pitchFamily="34" charset="0"/>
                <a:cs typeface="Arial" panose="020B0604020202020204" pitchFamily="34" charset="0"/>
              </a:rPr>
              <a:t> em </a:t>
            </a:r>
            <a:r>
              <a:rPr lang="pt-BR" sz="2100" b="1" kern="100" dirty="0">
                <a:solidFill>
                  <a:schemeClr val="tx1"/>
                </a:solidFill>
                <a:latin typeface="Arial" panose="020B0604020202020204" pitchFamily="34" charset="0"/>
                <a:ea typeface="Calibri" panose="020F0502020204030204" pitchFamily="34" charset="0"/>
                <a:cs typeface="Arial" panose="020B0604020202020204" pitchFamily="34" charset="0"/>
              </a:rPr>
              <a:t>2 </a:t>
            </a:r>
            <a:r>
              <a:rPr lang="pt-BR" sz="1575" kern="100" dirty="0">
                <a:solidFill>
                  <a:schemeClr val="tx1"/>
                </a:solidFill>
                <a:latin typeface="Arial" panose="020B0604020202020204" pitchFamily="34" charset="0"/>
                <a:ea typeface="Calibri" panose="020F0502020204030204" pitchFamily="34" charset="0"/>
                <a:cs typeface="Arial" panose="020B0604020202020204" pitchFamily="34" charset="0"/>
              </a:rPr>
              <a:t>nervos </a:t>
            </a:r>
            <a:r>
              <a:rPr lang="pt-BR" sz="1575" kern="100" dirty="0">
                <a:latin typeface="Arial" panose="020B0604020202020204" pitchFamily="34" charset="0"/>
                <a:ea typeface="Calibri" panose="020F0502020204030204" pitchFamily="34" charset="0"/>
                <a:cs typeface="Arial" panose="020B0604020202020204" pitchFamily="34" charset="0"/>
              </a:rPr>
              <a:t>(excluindo o mediano no punho na STC)</a:t>
            </a:r>
          </a:p>
          <a:p>
            <a:pPr marL="257175" indent="-257175">
              <a:spcAft>
                <a:spcPts val="600"/>
              </a:spcAft>
              <a:buFont typeface="+mj-lt"/>
              <a:buAutoNum type="arabicPeriod"/>
            </a:pPr>
            <a:r>
              <a:rPr lang="pt-BR" sz="2475" kern="100" dirty="0">
                <a:latin typeface="Arial" panose="020B0604020202020204" pitchFamily="34" charset="0"/>
                <a:ea typeface="Calibri" panose="020F0502020204030204" pitchFamily="34" charset="0"/>
                <a:cs typeface="Arial" panose="020B0604020202020204" pitchFamily="34" charset="0"/>
              </a:rPr>
              <a:t>↓</a:t>
            </a:r>
            <a:r>
              <a:rPr lang="pt-BR" sz="1575" kern="100" dirty="0">
                <a:latin typeface="Arial" panose="020B0604020202020204" pitchFamily="34" charset="0"/>
                <a:ea typeface="Calibri" panose="020F0502020204030204" pitchFamily="34" charset="0"/>
                <a:cs typeface="Arial" panose="020B0604020202020204" pitchFamily="34" charset="0"/>
              </a:rPr>
              <a:t> da </a:t>
            </a:r>
            <a:r>
              <a:rPr lang="pt-BR" sz="2475" b="1" kern="100" dirty="0">
                <a:latin typeface="Arial" panose="020B0604020202020204" pitchFamily="34" charset="0"/>
                <a:ea typeface="Calibri" panose="020F0502020204030204" pitchFamily="34" charset="0"/>
                <a:cs typeface="Arial" panose="020B0604020202020204" pitchFamily="34" charset="0"/>
              </a:rPr>
              <a:t>VC</a:t>
            </a:r>
            <a:r>
              <a:rPr lang="pt-BR" sz="1575" kern="100" dirty="0">
                <a:latin typeface="Arial" panose="020B0604020202020204" pitchFamily="34" charset="0"/>
                <a:ea typeface="Calibri" panose="020F0502020204030204" pitchFamily="34" charset="0"/>
                <a:cs typeface="Arial" panose="020B0604020202020204" pitchFamily="34" charset="0"/>
              </a:rPr>
              <a:t> motora </a:t>
            </a:r>
            <a:r>
              <a:rPr lang="pt-BR" sz="1575" b="1" kern="100" dirty="0">
                <a:solidFill>
                  <a:srgbClr val="FF0000"/>
                </a:solidFill>
                <a:latin typeface="Arial" panose="020B0604020202020204" pitchFamily="34" charset="0"/>
                <a:ea typeface="Calibri" panose="020F0502020204030204" pitchFamily="34" charset="0"/>
                <a:cs typeface="Arial" panose="020B0604020202020204" pitchFamily="34" charset="0"/>
              </a:rPr>
              <a:t>≥30% </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abaixo do LIN </a:t>
            </a:r>
            <a:r>
              <a:rPr lang="pt-BR" sz="1575" kern="100" dirty="0">
                <a:latin typeface="Arial" panose="020B0604020202020204" pitchFamily="34" charset="0"/>
                <a:ea typeface="Calibri" panose="020F0502020204030204" pitchFamily="34" charset="0"/>
                <a:cs typeface="Arial" panose="020B0604020202020204" pitchFamily="34" charset="0"/>
              </a:rPr>
              <a:t>em </a:t>
            </a:r>
            <a:r>
              <a:rPr lang="pt-BR" sz="2100" b="1" kern="100" dirty="0">
                <a:solidFill>
                  <a:schemeClr val="tx1"/>
                </a:solidFill>
                <a:latin typeface="Arial" panose="020B0604020202020204" pitchFamily="34" charset="0"/>
                <a:ea typeface="Calibri" panose="020F0502020204030204" pitchFamily="34" charset="0"/>
                <a:cs typeface="Arial" panose="020B0604020202020204" pitchFamily="34" charset="0"/>
              </a:rPr>
              <a:t>2</a:t>
            </a:r>
            <a:r>
              <a:rPr lang="pt-BR" sz="2100" kern="100" dirty="0">
                <a:latin typeface="Arial" panose="020B0604020202020204" pitchFamily="34" charset="0"/>
                <a:ea typeface="Calibri" panose="020F0502020204030204" pitchFamily="34" charset="0"/>
                <a:cs typeface="Arial" panose="020B0604020202020204" pitchFamily="34" charset="0"/>
              </a:rPr>
              <a:t> </a:t>
            </a:r>
            <a:r>
              <a:rPr lang="pt-BR" sz="1575" kern="100" dirty="0">
                <a:latin typeface="Arial" panose="020B0604020202020204" pitchFamily="34" charset="0"/>
                <a:ea typeface="Calibri" panose="020F0502020204030204" pitchFamily="34" charset="0"/>
                <a:cs typeface="Arial" panose="020B0604020202020204" pitchFamily="34" charset="0"/>
              </a:rPr>
              <a:t>nervos</a:t>
            </a:r>
          </a:p>
          <a:p>
            <a:pPr marL="257175" indent="-257175">
              <a:spcAft>
                <a:spcPts val="600"/>
              </a:spcAft>
              <a:buFont typeface="+mj-lt"/>
              <a:buAutoNum type="arabicPeriod"/>
            </a:pPr>
            <a:r>
              <a:rPr lang="pt-BR" sz="1575" kern="100" dirty="0">
                <a:latin typeface="Arial" panose="020B0604020202020204" pitchFamily="34" charset="0"/>
                <a:ea typeface="Calibri" panose="020F0502020204030204" pitchFamily="34" charset="0"/>
                <a:cs typeface="Arial" panose="020B0604020202020204" pitchFamily="34" charset="0"/>
              </a:rPr>
              <a:t>Aumento da latência da </a:t>
            </a:r>
            <a:r>
              <a:rPr lang="pt-BR" b="1" kern="100" dirty="0">
                <a:effectLst/>
                <a:latin typeface="Arial" panose="020B0604020202020204" pitchFamily="34" charset="0"/>
                <a:ea typeface="Calibri" panose="020F0502020204030204" pitchFamily="34" charset="0"/>
                <a:cs typeface="Arial" panose="020B0604020202020204" pitchFamily="34" charset="0"/>
              </a:rPr>
              <a:t>Onda F</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 ≥20%  do LSN </a:t>
            </a:r>
            <a:r>
              <a:rPr lang="pt-BR" sz="1575" kern="100" dirty="0">
                <a:latin typeface="Arial" panose="020B0604020202020204" pitchFamily="34" charset="0"/>
                <a:ea typeface="Calibri" panose="020F0502020204030204" pitchFamily="34" charset="0"/>
                <a:cs typeface="Arial" panose="020B0604020202020204" pitchFamily="34" charset="0"/>
              </a:rPr>
              <a:t>em 2 nervos (</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≥50% se amplitude do </a:t>
            </a:r>
            <a:r>
              <a:rPr lang="pt-BR" sz="1575" b="1" kern="100" dirty="0">
                <a:latin typeface="Arial" panose="020B0604020202020204" pitchFamily="34" charset="0"/>
                <a:ea typeface="Calibri" panose="020F0502020204030204" pitchFamily="34" charset="0"/>
                <a:cs typeface="Arial" panose="020B0604020202020204" pitchFamily="34" charset="0"/>
              </a:rPr>
              <a:t>pico negativo </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distal CMAP &lt;80% do LIN</a:t>
            </a:r>
            <a:r>
              <a:rPr lang="pt-BR" sz="1575" kern="100" dirty="0">
                <a:latin typeface="Arial" panose="020B0604020202020204" pitchFamily="34" charset="0"/>
                <a:ea typeface="Calibri" panose="020F0502020204030204" pitchFamily="34" charset="0"/>
                <a:cs typeface="Arial" panose="020B0604020202020204" pitchFamily="34" charset="0"/>
              </a:rPr>
              <a:t>), ou</a:t>
            </a:r>
          </a:p>
          <a:p>
            <a:pPr marL="257175" indent="-257175">
              <a:spcAft>
                <a:spcPts val="600"/>
              </a:spcAft>
              <a:buFont typeface="+mj-lt"/>
              <a:buAutoNum type="arabicPeriod"/>
            </a:pP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Ausência </a:t>
            </a:r>
            <a:r>
              <a:rPr lang="pt-BR" sz="1575" kern="100" dirty="0">
                <a:latin typeface="Arial" panose="020B0604020202020204" pitchFamily="34" charset="0"/>
                <a:ea typeface="Calibri" panose="020F0502020204030204" pitchFamily="34" charset="0"/>
                <a:cs typeface="Arial" panose="020B0604020202020204" pitchFamily="34" charset="0"/>
              </a:rPr>
              <a:t>de</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pt-BR" b="1" kern="100" dirty="0">
                <a:effectLst/>
                <a:latin typeface="Arial" panose="020B0604020202020204" pitchFamily="34" charset="0"/>
                <a:ea typeface="Calibri" panose="020F0502020204030204" pitchFamily="34" charset="0"/>
                <a:cs typeface="Arial" panose="020B0604020202020204" pitchFamily="34" charset="0"/>
              </a:rPr>
              <a:t>Ondas F</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 em </a:t>
            </a:r>
            <a:r>
              <a:rPr lang="pt-BR" sz="2100" b="1" kern="100"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 nervos </a:t>
            </a:r>
            <a:r>
              <a:rPr lang="pt-BR" sz="1575" kern="100" dirty="0">
                <a:latin typeface="Arial" panose="020B0604020202020204" pitchFamily="34" charset="0"/>
                <a:ea typeface="Calibri" panose="020F0502020204030204" pitchFamily="34" charset="0"/>
                <a:cs typeface="Arial" panose="020B0604020202020204" pitchFamily="34" charset="0"/>
              </a:rPr>
              <a:t>(se esses nervos tiverem amplitudes de </a:t>
            </a:r>
            <a:r>
              <a:rPr lang="pt-BR" sz="1575" b="1" kern="100" dirty="0">
                <a:latin typeface="Arial" panose="020B0604020202020204" pitchFamily="34" charset="0"/>
                <a:ea typeface="Calibri" panose="020F0502020204030204" pitchFamily="34" charset="0"/>
                <a:cs typeface="Arial" panose="020B0604020202020204" pitchFamily="34" charset="0"/>
              </a:rPr>
              <a:t>pico negativo </a:t>
            </a:r>
            <a:r>
              <a:rPr lang="pt-BR" sz="1575" kern="100" dirty="0">
                <a:latin typeface="Arial" panose="020B0604020202020204" pitchFamily="34" charset="0"/>
                <a:ea typeface="Calibri" panose="020F0502020204030204" pitchFamily="34" charset="0"/>
                <a:cs typeface="Arial" panose="020B0604020202020204" pitchFamily="34" charset="0"/>
              </a:rPr>
              <a:t>distal do </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CMAP ≥20% do LIN</a:t>
            </a:r>
            <a:r>
              <a:rPr lang="pt-BR" sz="1575" kern="100" dirty="0">
                <a:latin typeface="Arial" panose="020B0604020202020204" pitchFamily="34" charset="0"/>
                <a:ea typeface="Calibri" panose="020F0502020204030204" pitchFamily="34" charset="0"/>
                <a:cs typeface="Arial" panose="020B0604020202020204" pitchFamily="34" charset="0"/>
              </a:rPr>
              <a:t>) + </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≥1 outro parâmetro</a:t>
            </a:r>
            <a:r>
              <a:rPr lang="pt-BR" sz="1575" kern="100" dirty="0">
                <a:latin typeface="Arial" panose="020B0604020202020204" pitchFamily="34" charset="0"/>
                <a:ea typeface="Calibri" panose="020F0502020204030204" pitchFamily="34" charset="0"/>
                <a:cs typeface="Arial" panose="020B0604020202020204" pitchFamily="34" charset="0"/>
              </a:rPr>
              <a:t> </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desmielinizante </a:t>
            </a:r>
            <a:r>
              <a:rPr lang="pt-BR" sz="1575" kern="100" dirty="0">
                <a:latin typeface="Arial" panose="020B0604020202020204" pitchFamily="34" charset="0"/>
                <a:ea typeface="Calibri" panose="020F0502020204030204" pitchFamily="34" charset="0"/>
                <a:cs typeface="Arial" panose="020B0604020202020204" pitchFamily="34" charset="0"/>
              </a:rPr>
              <a:t>em ≥1 outro nervo = </a:t>
            </a:r>
            <a:r>
              <a:rPr lang="pt-BR" b="1" kern="100" dirty="0">
                <a:solidFill>
                  <a:schemeClr val="tx1"/>
                </a:solidFill>
                <a:latin typeface="Arial" panose="020B0604020202020204" pitchFamily="34" charset="0"/>
                <a:ea typeface="Calibri" panose="020F0502020204030204" pitchFamily="34" charset="0"/>
                <a:cs typeface="Arial" panose="020B0604020202020204" pitchFamily="34" charset="0"/>
              </a:rPr>
              <a:t>2</a:t>
            </a:r>
            <a:r>
              <a:rPr lang="pt-BR" sz="1575" kern="100" dirty="0">
                <a:latin typeface="Arial" panose="020B0604020202020204" pitchFamily="34" charset="0"/>
                <a:ea typeface="Calibri" panose="020F0502020204030204" pitchFamily="34" charset="0"/>
                <a:cs typeface="Arial" panose="020B0604020202020204" pitchFamily="34" charset="0"/>
              </a:rPr>
              <a:t> nervos</a:t>
            </a:r>
          </a:p>
          <a:p>
            <a:pPr marL="257175" indent="-257175">
              <a:spcAft>
                <a:spcPts val="600"/>
              </a:spcAft>
              <a:buFont typeface="+mj-lt"/>
              <a:buAutoNum type="arabicPeriod"/>
            </a:pPr>
            <a:r>
              <a:rPr lang="pt-BR" b="1" kern="100" dirty="0">
                <a:effectLst/>
                <a:latin typeface="Arial" panose="020B0604020202020204" pitchFamily="34" charset="0"/>
                <a:ea typeface="Calibri" panose="020F0502020204030204" pitchFamily="34" charset="0"/>
                <a:cs typeface="Arial" panose="020B0604020202020204" pitchFamily="34" charset="0"/>
              </a:rPr>
              <a:t>BC</a:t>
            </a:r>
            <a:r>
              <a:rPr lang="pt-BR" sz="1575" b="1" kern="100" dirty="0">
                <a:latin typeface="Arial" panose="020B0604020202020204" pitchFamily="34" charset="0"/>
                <a:ea typeface="Calibri" panose="020F0502020204030204" pitchFamily="34" charset="0"/>
                <a:cs typeface="Arial" panose="020B0604020202020204" pitchFamily="34" charset="0"/>
              </a:rPr>
              <a:t> </a:t>
            </a:r>
            <a:r>
              <a:rPr lang="pt-BR" sz="1575" kern="100" dirty="0">
                <a:latin typeface="Arial" panose="020B0604020202020204" pitchFamily="34" charset="0"/>
                <a:ea typeface="Calibri" panose="020F0502020204030204" pitchFamily="34" charset="0"/>
                <a:cs typeface="Arial" panose="020B0604020202020204" pitchFamily="34" charset="0"/>
              </a:rPr>
              <a:t>motor: </a:t>
            </a:r>
            <a:r>
              <a:rPr lang="pt-BR" sz="2475" kern="100" dirty="0">
                <a:latin typeface="Arial" panose="020B0604020202020204" pitchFamily="34" charset="0"/>
                <a:ea typeface="Calibri" panose="020F0502020204030204" pitchFamily="34" charset="0"/>
                <a:cs typeface="Arial" panose="020B0604020202020204" pitchFamily="34" charset="0"/>
              </a:rPr>
              <a:t>↓</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pt-BR" sz="1575" b="1" kern="100" dirty="0">
                <a:solidFill>
                  <a:srgbClr val="FF0000"/>
                </a:solidFill>
                <a:latin typeface="Arial" panose="020B0604020202020204" pitchFamily="34" charset="0"/>
                <a:ea typeface="Calibri" panose="020F0502020204030204" pitchFamily="34" charset="0"/>
                <a:cs typeface="Arial" panose="020B0604020202020204" pitchFamily="34" charset="0"/>
              </a:rPr>
              <a:t>≥30% </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da amplitude proximal </a:t>
            </a:r>
            <a:r>
              <a:rPr lang="pt-BR" sz="1575" kern="100" dirty="0">
                <a:latin typeface="Arial" panose="020B0604020202020204" pitchFamily="34" charset="0"/>
                <a:ea typeface="Calibri" panose="020F0502020204030204" pitchFamily="34" charset="0"/>
                <a:cs typeface="Arial" panose="020B0604020202020204" pitchFamily="34" charset="0"/>
              </a:rPr>
              <a:t>em relação a amplitude do CMAP distal, </a:t>
            </a:r>
            <a:r>
              <a:rPr lang="pt-BR" sz="1575" b="1" kern="100" dirty="0">
                <a:latin typeface="Arial" panose="020B0604020202020204" pitchFamily="34" charset="0"/>
                <a:ea typeface="Calibri" panose="020F0502020204030204" pitchFamily="34" charset="0"/>
                <a:cs typeface="Arial" panose="020B0604020202020204" pitchFamily="34" charset="0"/>
              </a:rPr>
              <a:t>excluindo o nervo tibial</a:t>
            </a:r>
            <a:r>
              <a:rPr lang="pt-BR" sz="1575" kern="100" dirty="0">
                <a:latin typeface="Arial" panose="020B0604020202020204" pitchFamily="34" charset="0"/>
                <a:ea typeface="Calibri" panose="020F0502020204030204" pitchFamily="34" charset="0"/>
                <a:cs typeface="Arial" panose="020B0604020202020204" pitchFamily="34" charset="0"/>
              </a:rPr>
              <a:t>, e </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amplitude de </a:t>
            </a:r>
            <a:r>
              <a:rPr lang="pt-BR" sz="1575" b="1" kern="100" dirty="0">
                <a:latin typeface="Arial" panose="020B0604020202020204" pitchFamily="34" charset="0"/>
                <a:ea typeface="Calibri" panose="020F0502020204030204" pitchFamily="34" charset="0"/>
                <a:cs typeface="Arial" panose="020B0604020202020204" pitchFamily="34" charset="0"/>
              </a:rPr>
              <a:t>pico negativo </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distal do CMAP ≥20% do LIN</a:t>
            </a:r>
            <a:r>
              <a:rPr lang="pt-BR" sz="1575" kern="100"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pt-BR" sz="1575" kern="100" dirty="0">
                <a:latin typeface="Arial" panose="020B0604020202020204" pitchFamily="34" charset="0"/>
                <a:ea typeface="Calibri" panose="020F0502020204030204" pitchFamily="34" charset="0"/>
                <a:cs typeface="Arial" panose="020B0604020202020204" pitchFamily="34" charset="0"/>
              </a:rPr>
              <a:t>em </a:t>
            </a:r>
            <a:r>
              <a:rPr lang="pt-BR" sz="2000" b="1" kern="100" dirty="0">
                <a:solidFill>
                  <a:schemeClr val="tx1"/>
                </a:solidFill>
                <a:latin typeface="Arial" panose="020B0604020202020204" pitchFamily="34" charset="0"/>
                <a:ea typeface="Calibri" panose="020F0502020204030204" pitchFamily="34" charset="0"/>
                <a:cs typeface="Arial" panose="020B0604020202020204" pitchFamily="34" charset="0"/>
              </a:rPr>
              <a:t>2</a:t>
            </a:r>
            <a:r>
              <a:rPr lang="pt-BR" sz="2000" kern="100" dirty="0">
                <a:latin typeface="Arial" panose="020B0604020202020204" pitchFamily="34" charset="0"/>
                <a:ea typeface="Calibri" panose="020F0502020204030204" pitchFamily="34" charset="0"/>
                <a:cs typeface="Arial" panose="020B0604020202020204" pitchFamily="34" charset="0"/>
              </a:rPr>
              <a:t> </a:t>
            </a:r>
            <a:r>
              <a:rPr lang="pt-BR" sz="1575" kern="100" dirty="0">
                <a:latin typeface="Arial" panose="020B0604020202020204" pitchFamily="34" charset="0"/>
                <a:ea typeface="Calibri" panose="020F0502020204030204" pitchFamily="34" charset="0"/>
                <a:cs typeface="Arial" panose="020B0604020202020204" pitchFamily="34" charset="0"/>
              </a:rPr>
              <a:t>nervos; ou em um nervo + ≥ 1 outro parâmetro desmielinizante </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exceto ausência de Ondas F </a:t>
            </a:r>
            <a:r>
              <a:rPr lang="pt-BR" sz="1575" kern="100" dirty="0">
                <a:latin typeface="Arial" panose="020B0604020202020204" pitchFamily="34" charset="0"/>
                <a:ea typeface="Calibri" panose="020F0502020204030204" pitchFamily="34" charset="0"/>
                <a:cs typeface="Arial" panose="020B0604020202020204" pitchFamily="34" charset="0"/>
              </a:rPr>
              <a:t>em ≥1 outro nervo</a:t>
            </a:r>
          </a:p>
          <a:p>
            <a:pPr marL="257175" indent="-257175">
              <a:spcAft>
                <a:spcPts val="600"/>
              </a:spcAft>
              <a:buFont typeface="+mj-lt"/>
              <a:buAutoNum type="arabicPeriod"/>
            </a:pPr>
            <a:r>
              <a:rPr lang="pt-BR" b="1" kern="100" dirty="0">
                <a:latin typeface="Arial" panose="020B0604020202020204" pitchFamily="34" charset="0"/>
                <a:ea typeface="Calibri" panose="020F0502020204030204" pitchFamily="34" charset="0"/>
                <a:cs typeface="Arial" panose="020B0604020202020204" pitchFamily="34" charset="0"/>
              </a:rPr>
              <a:t>DISPERSÃO TEMPORAL </a:t>
            </a:r>
            <a:r>
              <a:rPr lang="pt-BR" sz="1575" kern="100" dirty="0">
                <a:latin typeface="Arial" panose="020B0604020202020204" pitchFamily="34" charset="0"/>
                <a:ea typeface="Calibri" panose="020F0502020204030204" pitchFamily="34" charset="0"/>
                <a:cs typeface="Arial" panose="020B0604020202020204" pitchFamily="34" charset="0"/>
              </a:rPr>
              <a:t>anormal: Aumento </a:t>
            </a:r>
            <a:r>
              <a:rPr lang="pt-BR" sz="1575" b="1" kern="100" dirty="0">
                <a:solidFill>
                  <a:srgbClr val="FF0000"/>
                </a:solidFill>
                <a:latin typeface="Arial" panose="020B0604020202020204" pitchFamily="34" charset="0"/>
                <a:ea typeface="Calibri" panose="020F0502020204030204" pitchFamily="34" charset="0"/>
                <a:cs typeface="Arial" panose="020B0604020202020204" pitchFamily="34" charset="0"/>
              </a:rPr>
              <a:t>&gt;30% </a:t>
            </a:r>
            <a:r>
              <a:rPr lang="pt-BR" sz="1575" kern="100" dirty="0">
                <a:latin typeface="Arial" panose="020B0604020202020204" pitchFamily="34" charset="0"/>
                <a:ea typeface="Calibri" panose="020F0502020204030204" pitchFamily="34" charset="0"/>
                <a:cs typeface="Arial" panose="020B0604020202020204" pitchFamily="34" charset="0"/>
              </a:rPr>
              <a:t>na duração entre o </a:t>
            </a:r>
            <a:r>
              <a:rPr lang="pt-BR" sz="1575" b="1" kern="100" dirty="0">
                <a:latin typeface="Arial" panose="020B0604020202020204" pitchFamily="34" charset="0"/>
                <a:ea typeface="Calibri" panose="020F0502020204030204" pitchFamily="34" charset="0"/>
                <a:cs typeface="Arial" panose="020B0604020202020204" pitchFamily="34" charset="0"/>
              </a:rPr>
              <a:t>pico negativo </a:t>
            </a:r>
            <a:r>
              <a:rPr lang="pt-BR" sz="1575" kern="100" dirty="0">
                <a:latin typeface="Arial" panose="020B0604020202020204" pitchFamily="34" charset="0"/>
                <a:ea typeface="Calibri" panose="020F0502020204030204" pitchFamily="34" charset="0"/>
                <a:cs typeface="Arial" panose="020B0604020202020204" pitchFamily="34" charset="0"/>
              </a:rPr>
              <a:t>proximal e distal do CMAP (</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pelo menos </a:t>
            </a:r>
            <a:r>
              <a:rPr lang="pt-BR" sz="1575" b="1" kern="100" dirty="0">
                <a:solidFill>
                  <a:srgbClr val="FF0000"/>
                </a:solidFill>
                <a:latin typeface="Arial" panose="020B0604020202020204" pitchFamily="34" charset="0"/>
                <a:ea typeface="Calibri" panose="020F0502020204030204" pitchFamily="34" charset="0"/>
                <a:cs typeface="Arial" panose="020B0604020202020204" pitchFamily="34" charset="0"/>
              </a:rPr>
              <a:t>100% </a:t>
            </a:r>
            <a:r>
              <a:rPr lang="pt-BR" sz="1575" kern="100" dirty="0">
                <a:solidFill>
                  <a:srgbClr val="FF0000"/>
                </a:solidFill>
                <a:latin typeface="Arial" panose="020B0604020202020204" pitchFamily="34" charset="0"/>
                <a:ea typeface="Calibri" panose="020F0502020204030204" pitchFamily="34" charset="0"/>
                <a:cs typeface="Arial" panose="020B0604020202020204" pitchFamily="34" charset="0"/>
              </a:rPr>
              <a:t>no tibial nervo</a:t>
            </a:r>
            <a:r>
              <a:rPr lang="pt-BR" sz="1575" kern="100" dirty="0">
                <a:latin typeface="Arial" panose="020B0604020202020204" pitchFamily="34" charset="0"/>
                <a:ea typeface="Calibri" panose="020F0502020204030204" pitchFamily="34" charset="0"/>
                <a:cs typeface="Arial" panose="020B0604020202020204" pitchFamily="34" charset="0"/>
              </a:rPr>
              <a:t>) em ≥ </a:t>
            </a:r>
            <a:r>
              <a:rPr lang="pt-BR" sz="2000" b="1" kern="100" dirty="0">
                <a:solidFill>
                  <a:schemeClr val="tx1"/>
                </a:solidFill>
                <a:latin typeface="Arial" panose="020B0604020202020204" pitchFamily="34" charset="0"/>
                <a:ea typeface="Calibri" panose="020F0502020204030204" pitchFamily="34" charset="0"/>
                <a:cs typeface="Arial" panose="020B0604020202020204" pitchFamily="34" charset="0"/>
              </a:rPr>
              <a:t>2</a:t>
            </a:r>
            <a:r>
              <a:rPr lang="pt-BR" sz="2000" kern="100" dirty="0">
                <a:latin typeface="Arial" panose="020B0604020202020204" pitchFamily="34" charset="0"/>
                <a:ea typeface="Calibri" panose="020F0502020204030204" pitchFamily="34" charset="0"/>
                <a:cs typeface="Arial" panose="020B0604020202020204" pitchFamily="34" charset="0"/>
              </a:rPr>
              <a:t> </a:t>
            </a:r>
            <a:r>
              <a:rPr lang="pt-BR" sz="1575" kern="100" dirty="0">
                <a:latin typeface="Arial" panose="020B0604020202020204" pitchFamily="34" charset="0"/>
                <a:ea typeface="Calibri" panose="020F0502020204030204" pitchFamily="34" charset="0"/>
                <a:cs typeface="Arial" panose="020B0604020202020204" pitchFamily="34" charset="0"/>
              </a:rPr>
              <a:t>nervos</a:t>
            </a:r>
          </a:p>
          <a:p>
            <a:pPr marL="0" indent="0">
              <a:spcAft>
                <a:spcPts val="600"/>
              </a:spcAft>
              <a:buNone/>
            </a:pPr>
            <a:endParaRPr lang="pt-BR" sz="1425" b="1" kern="1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pt-BR" sz="1700" b="1" kern="100" dirty="0">
                <a:latin typeface="Arial" panose="020B0604020202020204" pitchFamily="34" charset="0"/>
                <a:ea typeface="Calibri" panose="020F0502020204030204" pitchFamily="34" charset="0"/>
                <a:cs typeface="Arial" panose="020B0604020202020204" pitchFamily="34" charset="0"/>
              </a:rPr>
              <a:t>      Evidencias Fracas de desmielinização: s</a:t>
            </a:r>
            <a:r>
              <a:rPr lang="pt-BR" sz="1700" kern="100" dirty="0">
                <a:latin typeface="Arial" panose="020B0604020202020204" pitchFamily="34" charset="0"/>
                <a:ea typeface="Calibri" panose="020F0502020204030204" pitchFamily="34" charset="0"/>
                <a:cs typeface="Arial" panose="020B0604020202020204" pitchFamily="34" charset="0"/>
              </a:rPr>
              <a:t>e forem em </a:t>
            </a:r>
            <a:r>
              <a:rPr lang="pt-BR" sz="2300" b="1" kern="100" dirty="0">
                <a:solidFill>
                  <a:schemeClr val="tx1"/>
                </a:solidFill>
                <a:latin typeface="Arial" panose="020B0604020202020204" pitchFamily="34" charset="0"/>
                <a:ea typeface="Calibri" panose="020F0502020204030204" pitchFamily="34" charset="0"/>
                <a:cs typeface="Arial" panose="020B0604020202020204" pitchFamily="34" charset="0"/>
              </a:rPr>
              <a:t>1</a:t>
            </a:r>
            <a:r>
              <a:rPr lang="pt-BR" sz="1700" kern="100" dirty="0">
                <a:latin typeface="Arial" panose="020B0604020202020204" pitchFamily="34" charset="0"/>
                <a:ea typeface="Calibri" panose="020F0502020204030204" pitchFamily="34" charset="0"/>
                <a:cs typeface="Arial" panose="020B0604020202020204" pitchFamily="34" charset="0"/>
              </a:rPr>
              <a:t> só nervo</a:t>
            </a:r>
            <a:endParaRPr lang="pt-BR" sz="1050" b="1" kern="100" dirty="0">
              <a:latin typeface="Calibri" panose="020F0502020204030204" pitchFamily="34" charset="0"/>
              <a:ea typeface="Calibri" panose="020F0502020204030204" pitchFamily="34" charset="0"/>
              <a:cs typeface="Times New Roman" panose="02020603050405020304" pitchFamily="18" charset="0"/>
            </a:endParaRPr>
          </a:p>
          <a:p>
            <a:pPr marL="257175" indent="-257175">
              <a:spcAft>
                <a:spcPts val="600"/>
              </a:spcAft>
              <a:buAutoNum type="arabicParenBoth"/>
            </a:pPr>
            <a:endParaRPr lang="pt-BR" sz="1050" b="1" kern="1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pt-BR" sz="1050" b="1" kern="100" dirty="0">
              <a:latin typeface="Calibri" panose="020F0502020204030204" pitchFamily="34" charset="0"/>
              <a:ea typeface="Calibri" panose="020F0502020204030204" pitchFamily="34" charset="0"/>
              <a:cs typeface="Times New Roman" panose="02020603050405020304" pitchFamily="18" charset="0"/>
            </a:endParaRPr>
          </a:p>
          <a:p>
            <a:endParaRPr lang="pt-BR" sz="750" dirty="0"/>
          </a:p>
        </p:txBody>
      </p:sp>
      <p:sp>
        <p:nvSpPr>
          <p:cNvPr id="2" name="Elipse 1">
            <a:extLst>
              <a:ext uri="{FF2B5EF4-FFF2-40B4-BE49-F238E27FC236}">
                <a16:creationId xmlns:a16="http://schemas.microsoft.com/office/drawing/2014/main" id="{A9E6F39E-016F-418A-83A4-CBB449B89BF5}"/>
              </a:ext>
            </a:extLst>
          </p:cNvPr>
          <p:cNvSpPr/>
          <p:nvPr/>
        </p:nvSpPr>
        <p:spPr>
          <a:xfrm>
            <a:off x="4158184" y="193286"/>
            <a:ext cx="3570831" cy="68580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a:p>
        </p:txBody>
      </p:sp>
      <p:sp>
        <p:nvSpPr>
          <p:cNvPr id="3" name="Elipse 2">
            <a:extLst>
              <a:ext uri="{FF2B5EF4-FFF2-40B4-BE49-F238E27FC236}">
                <a16:creationId xmlns:a16="http://schemas.microsoft.com/office/drawing/2014/main" id="{0BBC21B8-354B-DEAB-0FBC-91647AF03A3E}"/>
              </a:ext>
            </a:extLst>
          </p:cNvPr>
          <p:cNvSpPr/>
          <p:nvPr/>
        </p:nvSpPr>
        <p:spPr>
          <a:xfrm>
            <a:off x="881028" y="4418488"/>
            <a:ext cx="3217086" cy="433839"/>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67622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F96FA-6237-0958-6A99-BCBE10A12816}"/>
              </a:ext>
            </a:extLst>
          </p:cNvPr>
          <p:cNvSpPr>
            <a:spLocks noGrp="1"/>
          </p:cNvSpPr>
          <p:nvPr>
            <p:ph type="title"/>
          </p:nvPr>
        </p:nvSpPr>
        <p:spPr>
          <a:xfrm>
            <a:off x="628650" y="167463"/>
            <a:ext cx="7886700" cy="574159"/>
          </a:xfrm>
        </p:spPr>
        <p:txBody>
          <a:bodyPr>
            <a:normAutofit fontScale="90000"/>
          </a:bodyPr>
          <a:lstStyle/>
          <a:p>
            <a:r>
              <a:rPr lang="en-US" sz="2400" dirty="0" err="1">
                <a:latin typeface="Lato-Regular"/>
              </a:rPr>
              <a:t>Estender</a:t>
            </a:r>
            <a:r>
              <a:rPr lang="en-US" sz="2400" dirty="0">
                <a:latin typeface="Lato-Regular"/>
              </a:rPr>
              <a:t> </a:t>
            </a:r>
            <a:r>
              <a:rPr lang="en-US" sz="2400" dirty="0" err="1">
                <a:latin typeface="Lato-Regular"/>
              </a:rPr>
              <a:t>os</a:t>
            </a:r>
            <a:r>
              <a:rPr lang="en-US" sz="2400" dirty="0">
                <a:latin typeface="Lato-Regular"/>
              </a:rPr>
              <a:t> </a:t>
            </a:r>
            <a:r>
              <a:rPr lang="en-US" sz="2400" dirty="0" err="1">
                <a:latin typeface="Lato-Regular"/>
              </a:rPr>
              <a:t>estudos</a:t>
            </a:r>
            <a:r>
              <a:rPr lang="en-US" sz="2400" dirty="0">
                <a:latin typeface="Lato-Regular"/>
              </a:rPr>
              <a:t> de </a:t>
            </a:r>
            <a:r>
              <a:rPr lang="en-US" sz="2400" dirty="0" err="1">
                <a:latin typeface="Lato-Regular"/>
              </a:rPr>
              <a:t>condução</a:t>
            </a:r>
            <a:r>
              <a:rPr lang="en-US" sz="2400" dirty="0">
                <a:latin typeface="Lato-Regular"/>
              </a:rPr>
              <a:t> nervosa:</a:t>
            </a:r>
            <a:br>
              <a:rPr lang="en-US" sz="3000" dirty="0">
                <a:latin typeface="Lato-Regular"/>
              </a:rPr>
            </a:br>
            <a:endParaRPr lang="pt-BR" sz="3000" dirty="0"/>
          </a:p>
        </p:txBody>
      </p:sp>
      <p:sp>
        <p:nvSpPr>
          <p:cNvPr id="3" name="Espaço Reservado para Conteúdo 2">
            <a:extLst>
              <a:ext uri="{FF2B5EF4-FFF2-40B4-BE49-F238E27FC236}">
                <a16:creationId xmlns:a16="http://schemas.microsoft.com/office/drawing/2014/main" id="{9CFAA159-7909-F742-1446-0644074D0EA2}"/>
              </a:ext>
            </a:extLst>
          </p:cNvPr>
          <p:cNvSpPr>
            <a:spLocks noGrp="1"/>
          </p:cNvSpPr>
          <p:nvPr>
            <p:ph idx="1"/>
          </p:nvPr>
        </p:nvSpPr>
        <p:spPr>
          <a:xfrm>
            <a:off x="628650" y="777603"/>
            <a:ext cx="7797653" cy="3588293"/>
          </a:xfrm>
        </p:spPr>
        <p:txBody>
          <a:bodyPr>
            <a:normAutofit fontScale="85000" lnSpcReduction="20000"/>
          </a:bodyPr>
          <a:lstStyle/>
          <a:p>
            <a:pPr algn="l"/>
            <a:r>
              <a:rPr lang="en-US" dirty="0" err="1">
                <a:latin typeface="Lato-Regular"/>
              </a:rPr>
              <a:t>Aplicada</a:t>
            </a:r>
            <a:r>
              <a:rPr lang="en-US" dirty="0">
                <a:latin typeface="Lato-Regular"/>
              </a:rPr>
              <a:t> ao </a:t>
            </a:r>
            <a:r>
              <a:rPr lang="en-US" dirty="0" err="1">
                <a:latin typeface="Lato-Regular"/>
              </a:rPr>
              <a:t>Mediano</a:t>
            </a:r>
            <a:r>
              <a:rPr lang="en-US" dirty="0">
                <a:latin typeface="Lato-Regular"/>
              </a:rPr>
              <a:t>, Ulnar (</a:t>
            </a:r>
            <a:r>
              <a:rPr lang="en-US" dirty="0" err="1">
                <a:latin typeface="Lato-Regular"/>
              </a:rPr>
              <a:t>estimulado</a:t>
            </a:r>
            <a:r>
              <a:rPr lang="en-US" dirty="0">
                <a:latin typeface="Lato-Regular"/>
              </a:rPr>
              <a:t> </a:t>
            </a:r>
            <a:r>
              <a:rPr lang="en-US" dirty="0" err="1">
                <a:latin typeface="Lato-Regular"/>
              </a:rPr>
              <a:t>abaixo</a:t>
            </a:r>
            <a:r>
              <a:rPr lang="en-US" dirty="0">
                <a:latin typeface="Lato-Regular"/>
              </a:rPr>
              <a:t> do </a:t>
            </a:r>
            <a:r>
              <a:rPr lang="en-US" dirty="0" err="1">
                <a:latin typeface="Lato-Regular"/>
              </a:rPr>
              <a:t>cotovelo</a:t>
            </a:r>
            <a:r>
              <a:rPr lang="en-US" dirty="0">
                <a:latin typeface="Lato-Regular"/>
              </a:rPr>
              <a:t>, </a:t>
            </a:r>
            <a:r>
              <a:rPr lang="en-US" dirty="0" err="1">
                <a:latin typeface="Lato-Regular"/>
              </a:rPr>
              <a:t>Peroneiro</a:t>
            </a:r>
            <a:r>
              <a:rPr lang="en-US" dirty="0">
                <a:latin typeface="Lato-Regular"/>
              </a:rPr>
              <a:t>/Fibular </a:t>
            </a:r>
            <a:r>
              <a:rPr lang="en-US" dirty="0" err="1">
                <a:latin typeface="Lato-Regular"/>
              </a:rPr>
              <a:t>estimulado</a:t>
            </a:r>
            <a:r>
              <a:rPr lang="en-US" dirty="0">
                <a:latin typeface="Lato-Regular"/>
              </a:rPr>
              <a:t> </a:t>
            </a:r>
            <a:r>
              <a:rPr lang="en-US" dirty="0" err="1">
                <a:latin typeface="Lato-Regular"/>
              </a:rPr>
              <a:t>na</a:t>
            </a:r>
            <a:r>
              <a:rPr lang="en-US" dirty="0">
                <a:latin typeface="Lato-Regular"/>
              </a:rPr>
              <a:t> </a:t>
            </a:r>
            <a:r>
              <a:rPr lang="en-US" dirty="0" err="1">
                <a:latin typeface="Lato-Regular"/>
              </a:rPr>
              <a:t>cabeça</a:t>
            </a:r>
            <a:r>
              <a:rPr lang="en-US" dirty="0">
                <a:latin typeface="Lato-Regular"/>
              </a:rPr>
              <a:t> da </a:t>
            </a:r>
            <a:r>
              <a:rPr lang="en-US" dirty="0" err="1">
                <a:latin typeface="Lato-Regular"/>
              </a:rPr>
              <a:t>fíbula</a:t>
            </a:r>
            <a:r>
              <a:rPr lang="en-US" dirty="0">
                <a:latin typeface="Lato-Regular"/>
              </a:rPr>
              <a:t>), e </a:t>
            </a:r>
            <a:r>
              <a:rPr lang="en-US" dirty="0" err="1">
                <a:latin typeface="Lato-Regular"/>
              </a:rPr>
              <a:t>nervo</a:t>
            </a:r>
            <a:r>
              <a:rPr lang="en-US" dirty="0">
                <a:latin typeface="Lato-Regular"/>
              </a:rPr>
              <a:t> Tibial </a:t>
            </a:r>
            <a:r>
              <a:rPr lang="en-US" b="1" dirty="0" err="1">
                <a:latin typeface="Lato-Regular"/>
              </a:rPr>
              <a:t>em</a:t>
            </a:r>
            <a:r>
              <a:rPr lang="en-US" b="1" dirty="0">
                <a:latin typeface="Lato-Regular"/>
              </a:rPr>
              <a:t> um </a:t>
            </a:r>
            <a:r>
              <a:rPr lang="en-US" b="1" dirty="0" err="1">
                <a:latin typeface="Lato-Regular"/>
              </a:rPr>
              <a:t>lado</a:t>
            </a:r>
            <a:r>
              <a:rPr lang="en-US" dirty="0">
                <a:latin typeface="Lato-Regular"/>
              </a:rPr>
              <a:t>.</a:t>
            </a:r>
          </a:p>
          <a:p>
            <a:pPr algn="l"/>
            <a:endParaRPr lang="en-US" dirty="0">
              <a:latin typeface="Lato-Regular"/>
            </a:endParaRPr>
          </a:p>
          <a:p>
            <a:r>
              <a:rPr lang="en-US" dirty="0">
                <a:latin typeface="Lato-Regular"/>
              </a:rPr>
              <a:t>Se </a:t>
            </a:r>
            <a:r>
              <a:rPr lang="en-US" dirty="0" err="1">
                <a:latin typeface="Lato-Regular"/>
              </a:rPr>
              <a:t>não</a:t>
            </a:r>
            <a:r>
              <a:rPr lang="en-US" dirty="0">
                <a:latin typeface="Lato-Regular"/>
              </a:rPr>
              <a:t> </a:t>
            </a:r>
            <a:r>
              <a:rPr lang="en-US" dirty="0" err="1">
                <a:latin typeface="Lato-Regular"/>
              </a:rPr>
              <a:t>forem</a:t>
            </a:r>
            <a:r>
              <a:rPr lang="en-US" dirty="0">
                <a:latin typeface="Lato-Regular"/>
              </a:rPr>
              <a:t> </a:t>
            </a:r>
            <a:r>
              <a:rPr lang="en-US" dirty="0" err="1">
                <a:latin typeface="Lato-Regular"/>
              </a:rPr>
              <a:t>preenchidos</a:t>
            </a:r>
            <a:r>
              <a:rPr lang="en-US" dirty="0">
                <a:latin typeface="Lato-Regular"/>
              </a:rPr>
              <a:t> </a:t>
            </a:r>
            <a:r>
              <a:rPr lang="en-US" dirty="0" err="1">
                <a:latin typeface="Lato-Regular"/>
              </a:rPr>
              <a:t>os</a:t>
            </a:r>
            <a:r>
              <a:rPr lang="en-US" dirty="0">
                <a:latin typeface="Lato-Regular"/>
              </a:rPr>
              <a:t> </a:t>
            </a:r>
            <a:r>
              <a:rPr lang="en-US" dirty="0" err="1">
                <a:latin typeface="Lato-Regular"/>
              </a:rPr>
              <a:t>critérios</a:t>
            </a:r>
            <a:r>
              <a:rPr lang="en-US" dirty="0">
                <a:latin typeface="Lato-Regular"/>
              </a:rPr>
              <a:t>, </a:t>
            </a:r>
            <a:r>
              <a:rPr lang="en-US" dirty="0" err="1">
                <a:latin typeface="Lato-Regular"/>
              </a:rPr>
              <a:t>ampliar</a:t>
            </a:r>
            <a:r>
              <a:rPr lang="en-US" dirty="0">
                <a:latin typeface="Lato-Regular"/>
              </a:rPr>
              <a:t> para o </a:t>
            </a:r>
            <a:r>
              <a:rPr lang="en-US" b="1" dirty="0">
                <a:latin typeface="Lato-Regular"/>
              </a:rPr>
              <a:t>outro </a:t>
            </a:r>
            <a:r>
              <a:rPr lang="en-US" b="1" dirty="0" err="1">
                <a:latin typeface="Lato-Regular"/>
              </a:rPr>
              <a:t>lado</a:t>
            </a:r>
            <a:r>
              <a:rPr lang="en-US" b="1" dirty="0">
                <a:latin typeface="Lato-Regular"/>
              </a:rPr>
              <a:t> </a:t>
            </a:r>
            <a:r>
              <a:rPr lang="en-US" dirty="0">
                <a:latin typeface="Lato-Regular"/>
              </a:rPr>
              <a:t>e/</a:t>
            </a:r>
            <a:r>
              <a:rPr lang="en-US" dirty="0" err="1">
                <a:latin typeface="Lato-Regular"/>
              </a:rPr>
              <a:t>ou</a:t>
            </a:r>
            <a:r>
              <a:rPr lang="en-US" dirty="0">
                <a:latin typeface="Lato-Regular"/>
              </a:rPr>
              <a:t>, </a:t>
            </a:r>
            <a:r>
              <a:rPr lang="en-US" dirty="0" err="1">
                <a:latin typeface="Lato-Regular"/>
              </a:rPr>
              <a:t>estimular</a:t>
            </a:r>
            <a:r>
              <a:rPr lang="en-US" dirty="0">
                <a:latin typeface="Lato-Regular"/>
              </a:rPr>
              <a:t> o </a:t>
            </a:r>
            <a:r>
              <a:rPr lang="en-US" dirty="0" err="1">
                <a:latin typeface="Lato-Regular"/>
              </a:rPr>
              <a:t>Mediano</a:t>
            </a:r>
            <a:r>
              <a:rPr lang="en-US" dirty="0">
                <a:latin typeface="Lato-Regular"/>
              </a:rPr>
              <a:t> e Ulnar </a:t>
            </a:r>
            <a:r>
              <a:rPr lang="en-US" dirty="0" err="1">
                <a:latin typeface="Lato-Regular"/>
              </a:rPr>
              <a:t>na</a:t>
            </a:r>
            <a:r>
              <a:rPr lang="en-US" dirty="0">
                <a:solidFill>
                  <a:srgbClr val="FF0000"/>
                </a:solidFill>
                <a:latin typeface="Lato-Regular"/>
              </a:rPr>
              <a:t> </a:t>
            </a:r>
            <a:r>
              <a:rPr lang="en-US" dirty="0" err="1">
                <a:solidFill>
                  <a:srgbClr val="FF0000"/>
                </a:solidFill>
                <a:latin typeface="Lato-Regular"/>
              </a:rPr>
              <a:t>axila</a:t>
            </a:r>
            <a:r>
              <a:rPr lang="en-US" dirty="0">
                <a:solidFill>
                  <a:srgbClr val="FF0000"/>
                </a:solidFill>
                <a:latin typeface="Lato-Regular"/>
              </a:rPr>
              <a:t> </a:t>
            </a:r>
            <a:r>
              <a:rPr lang="en-US" dirty="0">
                <a:latin typeface="Lato-Regular"/>
              </a:rPr>
              <a:t>e</a:t>
            </a:r>
            <a:r>
              <a:rPr lang="en-US" dirty="0">
                <a:solidFill>
                  <a:srgbClr val="FF0000"/>
                </a:solidFill>
                <a:latin typeface="Lato-Regular"/>
              </a:rPr>
              <a:t> </a:t>
            </a:r>
            <a:r>
              <a:rPr lang="en-US" dirty="0" err="1">
                <a:solidFill>
                  <a:srgbClr val="FF0000"/>
                </a:solidFill>
                <a:latin typeface="Lato-Regular"/>
              </a:rPr>
              <a:t>ponto</a:t>
            </a:r>
            <a:r>
              <a:rPr lang="en-US" dirty="0">
                <a:solidFill>
                  <a:srgbClr val="FF0000"/>
                </a:solidFill>
                <a:latin typeface="Lato-Regular"/>
              </a:rPr>
              <a:t> de </a:t>
            </a:r>
            <a:r>
              <a:rPr lang="pt-BR" dirty="0">
                <a:solidFill>
                  <a:srgbClr val="FF0000"/>
                </a:solidFill>
                <a:latin typeface="Lato-Regular"/>
              </a:rPr>
              <a:t>Erb</a:t>
            </a:r>
            <a:r>
              <a:rPr lang="pt-BR" dirty="0">
                <a:latin typeface="Lato-Regular"/>
              </a:rPr>
              <a:t>.</a:t>
            </a:r>
            <a:r>
              <a:rPr lang="en-US" dirty="0">
                <a:latin typeface="Lato-Regular"/>
              </a:rPr>
              <a:t> Entre </a:t>
            </a:r>
            <a:r>
              <a:rPr lang="en-US" dirty="0" err="1">
                <a:latin typeface="Lato-Regular"/>
              </a:rPr>
              <a:t>Erb</a:t>
            </a:r>
            <a:r>
              <a:rPr lang="en-US" dirty="0">
                <a:latin typeface="Lato-Regular"/>
              </a:rPr>
              <a:t> e </a:t>
            </a:r>
            <a:r>
              <a:rPr lang="en-US" dirty="0" err="1">
                <a:latin typeface="Lato-Regular"/>
              </a:rPr>
              <a:t>punho</a:t>
            </a:r>
            <a:r>
              <a:rPr lang="en-US" dirty="0">
                <a:latin typeface="Lato-Regular"/>
              </a:rPr>
              <a:t> </a:t>
            </a:r>
            <a:r>
              <a:rPr lang="en-US" dirty="0" err="1">
                <a:solidFill>
                  <a:srgbClr val="FF0000"/>
                </a:solidFill>
                <a:latin typeface="Lato-Regular"/>
              </a:rPr>
              <a:t>redução</a:t>
            </a:r>
            <a:r>
              <a:rPr lang="en-US" dirty="0">
                <a:solidFill>
                  <a:srgbClr val="FF0000"/>
                </a:solidFill>
                <a:latin typeface="Lato-Regular"/>
              </a:rPr>
              <a:t> de </a:t>
            </a:r>
            <a:r>
              <a:rPr lang="en-US" b="1" dirty="0">
                <a:solidFill>
                  <a:srgbClr val="FF0000"/>
                </a:solidFill>
                <a:latin typeface="Lato-Regular"/>
              </a:rPr>
              <a:t>50%</a:t>
            </a:r>
            <a:r>
              <a:rPr lang="en-US" dirty="0">
                <a:solidFill>
                  <a:srgbClr val="FF0000"/>
                </a:solidFill>
                <a:latin typeface="Lato-Regular"/>
              </a:rPr>
              <a:t> do CMAP </a:t>
            </a:r>
            <a:r>
              <a:rPr lang="en-US" dirty="0">
                <a:latin typeface="Lato-Regular"/>
              </a:rPr>
              <a:t>para </a:t>
            </a:r>
            <a:r>
              <a:rPr lang="en-US" b="1" dirty="0">
                <a:latin typeface="Lato-Regular"/>
              </a:rPr>
              <a:t>BC</a:t>
            </a:r>
          </a:p>
          <a:p>
            <a:pPr algn="l"/>
            <a:endParaRPr lang="en-US" dirty="0">
              <a:latin typeface="Lato-Regular"/>
            </a:endParaRPr>
          </a:p>
          <a:p>
            <a:r>
              <a:rPr lang="en-US" dirty="0" err="1">
                <a:latin typeface="Lato-Regular"/>
              </a:rPr>
              <a:t>Estimulos</a:t>
            </a:r>
            <a:r>
              <a:rPr lang="en-US" dirty="0">
                <a:latin typeface="Lato-Regular"/>
              </a:rPr>
              <a:t> no </a:t>
            </a:r>
            <a:r>
              <a:rPr lang="en-US" sz="1950" b="1" dirty="0" err="1">
                <a:latin typeface="Lato-Regular"/>
              </a:rPr>
              <a:t>Erb</a:t>
            </a:r>
            <a:r>
              <a:rPr lang="en-US" dirty="0">
                <a:latin typeface="Lato-Regular"/>
              </a:rPr>
              <a:t> no </a:t>
            </a:r>
            <a:r>
              <a:rPr lang="en-US" dirty="0" err="1">
                <a:latin typeface="Lato-Regular"/>
              </a:rPr>
              <a:t>Mediano</a:t>
            </a:r>
            <a:r>
              <a:rPr lang="en-US" dirty="0">
                <a:latin typeface="Lato-Regular"/>
              </a:rPr>
              <a:t> </a:t>
            </a:r>
            <a:r>
              <a:rPr lang="en-US" dirty="0" err="1">
                <a:latin typeface="Lato-Regular"/>
              </a:rPr>
              <a:t>requerem</a:t>
            </a:r>
            <a:r>
              <a:rPr lang="en-US" dirty="0">
                <a:latin typeface="Lato-Regular"/>
              </a:rPr>
              <a:t> a </a:t>
            </a:r>
            <a:r>
              <a:rPr lang="en-US" i="1" dirty="0" err="1">
                <a:solidFill>
                  <a:srgbClr val="FF0000"/>
                </a:solidFill>
                <a:latin typeface="Lato-Regular"/>
              </a:rPr>
              <a:t>técnica</a:t>
            </a:r>
            <a:r>
              <a:rPr lang="en-US" i="1" dirty="0">
                <a:solidFill>
                  <a:srgbClr val="FF0000"/>
                </a:solidFill>
                <a:latin typeface="Lato-Regular"/>
              </a:rPr>
              <a:t> de </a:t>
            </a:r>
            <a:r>
              <a:rPr lang="en-US" i="1" dirty="0" err="1">
                <a:solidFill>
                  <a:srgbClr val="FF0000"/>
                </a:solidFill>
                <a:latin typeface="Lato-Regular"/>
              </a:rPr>
              <a:t>colisão</a:t>
            </a:r>
            <a:r>
              <a:rPr lang="en-US" i="1" dirty="0">
                <a:solidFill>
                  <a:srgbClr val="FF0000"/>
                </a:solidFill>
                <a:latin typeface="Lato-Regular"/>
              </a:rPr>
              <a:t> </a:t>
            </a:r>
            <a:r>
              <a:rPr lang="en-US" dirty="0">
                <a:latin typeface="Lato-Regular"/>
              </a:rPr>
              <a:t>(5 </a:t>
            </a:r>
            <a:r>
              <a:rPr lang="en-US" dirty="0" err="1">
                <a:latin typeface="Lato-Regular"/>
              </a:rPr>
              <a:t>referencias</a:t>
            </a:r>
            <a:r>
              <a:rPr lang="en-US" dirty="0">
                <a:latin typeface="Lato-Regular"/>
              </a:rPr>
              <a:t> </a:t>
            </a:r>
            <a:r>
              <a:rPr lang="en-US" dirty="0" err="1">
                <a:latin typeface="Lato-Regular"/>
              </a:rPr>
              <a:t>recomendam</a:t>
            </a:r>
            <a:r>
              <a:rPr lang="en-US" dirty="0">
                <a:latin typeface="Lato-Regular"/>
              </a:rPr>
              <a:t>) </a:t>
            </a:r>
            <a:r>
              <a:rPr lang="en-US" dirty="0" err="1">
                <a:latin typeface="Lato-Regular"/>
              </a:rPr>
              <a:t>evitar</a:t>
            </a:r>
            <a:r>
              <a:rPr lang="en-US" dirty="0">
                <a:latin typeface="Lato-Regular"/>
              </a:rPr>
              <a:t> </a:t>
            </a:r>
            <a:r>
              <a:rPr lang="en-US" dirty="0" err="1">
                <a:latin typeface="Lato-Regular"/>
              </a:rPr>
              <a:t>componentes</a:t>
            </a:r>
            <a:r>
              <a:rPr lang="en-US" dirty="0">
                <a:latin typeface="Lato-Regular"/>
              </a:rPr>
              <a:t> do </a:t>
            </a:r>
            <a:r>
              <a:rPr lang="en-US" dirty="0" err="1">
                <a:latin typeface="Lato-Regular"/>
              </a:rPr>
              <a:t>nervo</a:t>
            </a:r>
            <a:r>
              <a:rPr lang="en-US" dirty="0">
                <a:latin typeface="Lato-Regular"/>
              </a:rPr>
              <a:t> Ulnar no CMAP do </a:t>
            </a:r>
            <a:r>
              <a:rPr lang="en-US" dirty="0" err="1">
                <a:latin typeface="Lato-Regular"/>
              </a:rPr>
              <a:t>Mediano</a:t>
            </a:r>
            <a:r>
              <a:rPr lang="en-US" dirty="0">
                <a:latin typeface="Lato-Regular"/>
              </a:rPr>
              <a:t>.</a:t>
            </a:r>
          </a:p>
          <a:p>
            <a:pPr algn="l"/>
            <a:endParaRPr lang="pt-BR" dirty="0">
              <a:latin typeface="Lato-Regular"/>
            </a:endParaRPr>
          </a:p>
          <a:p>
            <a:pPr algn="l"/>
            <a:r>
              <a:rPr lang="en-US" sz="1950" b="1" dirty="0">
                <a:latin typeface="Lato-Regular"/>
              </a:rPr>
              <a:t>BC</a:t>
            </a:r>
            <a:r>
              <a:rPr lang="en-US" dirty="0">
                <a:solidFill>
                  <a:srgbClr val="FF0000"/>
                </a:solidFill>
                <a:latin typeface="Lato-Regular"/>
              </a:rPr>
              <a:t> </a:t>
            </a:r>
            <a:r>
              <a:rPr lang="en-US" dirty="0" err="1">
                <a:solidFill>
                  <a:srgbClr val="FF0000"/>
                </a:solidFill>
                <a:latin typeface="Lato-Regular"/>
              </a:rPr>
              <a:t>não</a:t>
            </a:r>
            <a:r>
              <a:rPr lang="en-US" dirty="0">
                <a:solidFill>
                  <a:srgbClr val="FF0000"/>
                </a:solidFill>
                <a:latin typeface="Lato-Regular"/>
              </a:rPr>
              <a:t> é </a:t>
            </a:r>
            <a:r>
              <a:rPr lang="en-US" dirty="0" err="1">
                <a:solidFill>
                  <a:srgbClr val="FF0000"/>
                </a:solidFill>
                <a:latin typeface="Lato-Regular"/>
              </a:rPr>
              <a:t>considerado</a:t>
            </a:r>
            <a:r>
              <a:rPr lang="en-US" dirty="0">
                <a:solidFill>
                  <a:srgbClr val="FF0000"/>
                </a:solidFill>
                <a:latin typeface="Lato-Regular"/>
              </a:rPr>
              <a:t> </a:t>
            </a:r>
            <a:r>
              <a:rPr lang="en-US" dirty="0">
                <a:latin typeface="Lato-Regular"/>
              </a:rPr>
              <a:t>no Ulnar </a:t>
            </a:r>
            <a:r>
              <a:rPr lang="en-US" dirty="0" err="1">
                <a:latin typeface="Lato-Regular"/>
              </a:rPr>
              <a:t>através</a:t>
            </a:r>
            <a:r>
              <a:rPr lang="en-US" dirty="0">
                <a:latin typeface="Lato-Regular"/>
              </a:rPr>
              <a:t> do </a:t>
            </a:r>
            <a:r>
              <a:rPr lang="en-US" dirty="0" err="1">
                <a:latin typeface="Lato-Regular"/>
              </a:rPr>
              <a:t>cotovelo</a:t>
            </a:r>
            <a:r>
              <a:rPr lang="en-US" dirty="0">
                <a:latin typeface="Lato-Regular"/>
              </a:rPr>
              <a:t> </a:t>
            </a:r>
            <a:r>
              <a:rPr lang="en-US" dirty="0" err="1">
                <a:latin typeface="Lato-Regular"/>
              </a:rPr>
              <a:t>ou</a:t>
            </a:r>
            <a:r>
              <a:rPr lang="en-US" dirty="0">
                <a:latin typeface="Lato-Regular"/>
              </a:rPr>
              <a:t> do </a:t>
            </a:r>
            <a:r>
              <a:rPr lang="en-US" dirty="0" err="1">
                <a:latin typeface="Lato-Regular"/>
              </a:rPr>
              <a:t>Peroneiro</a:t>
            </a:r>
            <a:r>
              <a:rPr lang="en-US" dirty="0">
                <a:latin typeface="Lato-Regular"/>
              </a:rPr>
              <a:t>/fibular </a:t>
            </a:r>
            <a:r>
              <a:rPr lang="en-US" dirty="0" err="1">
                <a:latin typeface="Lato-Regular"/>
              </a:rPr>
              <a:t>através</a:t>
            </a:r>
            <a:r>
              <a:rPr lang="en-US" dirty="0">
                <a:latin typeface="Lato-Regular"/>
              </a:rPr>
              <a:t> do </a:t>
            </a:r>
            <a:r>
              <a:rPr lang="en-US" dirty="0" err="1">
                <a:latin typeface="Lato-Regular"/>
              </a:rPr>
              <a:t>joelho</a:t>
            </a:r>
            <a:r>
              <a:rPr lang="en-US" dirty="0">
                <a:latin typeface="Lato-Regular"/>
              </a:rPr>
              <a:t>.</a:t>
            </a:r>
          </a:p>
          <a:p>
            <a:pPr algn="l"/>
            <a:endParaRPr lang="en-US" dirty="0">
              <a:latin typeface="Lato-Regular"/>
            </a:endParaRPr>
          </a:p>
          <a:p>
            <a:pPr algn="l"/>
            <a:r>
              <a:rPr lang="en-US" dirty="0">
                <a:latin typeface="Lato-Regular"/>
              </a:rPr>
              <a:t>Para </a:t>
            </a:r>
            <a:r>
              <a:rPr lang="en-US" b="1" dirty="0">
                <a:latin typeface="Lato-Regular"/>
              </a:rPr>
              <a:t>BC</a:t>
            </a:r>
            <a:r>
              <a:rPr lang="en-US" dirty="0">
                <a:latin typeface="Lato-Regular"/>
              </a:rPr>
              <a:t> no Ulnar no </a:t>
            </a:r>
            <a:r>
              <a:rPr lang="en-US" dirty="0" err="1">
                <a:latin typeface="Lato-Regular"/>
              </a:rPr>
              <a:t>antebraço</a:t>
            </a:r>
            <a:r>
              <a:rPr lang="en-US" dirty="0">
                <a:latin typeface="Lato-Regular"/>
              </a:rPr>
              <a:t>, </a:t>
            </a:r>
            <a:r>
              <a:rPr lang="en-US" dirty="0" err="1">
                <a:latin typeface="Lato-Regular"/>
              </a:rPr>
              <a:t>afastar</a:t>
            </a:r>
            <a:r>
              <a:rPr lang="en-US" dirty="0">
                <a:latin typeface="Lato-Regular"/>
              </a:rPr>
              <a:t> </a:t>
            </a:r>
            <a:r>
              <a:rPr lang="en-US" dirty="0">
                <a:solidFill>
                  <a:srgbClr val="FF0000"/>
                </a:solidFill>
                <a:latin typeface="Lato-Regular"/>
              </a:rPr>
              <a:t>Martin-Gruber</a:t>
            </a:r>
            <a:endParaRPr lang="pt-BR" sz="2700" dirty="0"/>
          </a:p>
        </p:txBody>
      </p:sp>
      <p:sp>
        <p:nvSpPr>
          <p:cNvPr id="5" name="CaixaDeTexto 4">
            <a:extLst>
              <a:ext uri="{FF2B5EF4-FFF2-40B4-BE49-F238E27FC236}">
                <a16:creationId xmlns:a16="http://schemas.microsoft.com/office/drawing/2014/main" id="{2D1A7AE7-D8A7-4188-B554-861CE69C75B7}"/>
              </a:ext>
            </a:extLst>
          </p:cNvPr>
          <p:cNvSpPr txBox="1"/>
          <p:nvPr/>
        </p:nvSpPr>
        <p:spPr>
          <a:xfrm>
            <a:off x="354196" y="4352789"/>
            <a:ext cx="8524653" cy="623248"/>
          </a:xfrm>
          <a:prstGeom prst="rect">
            <a:avLst/>
          </a:prstGeom>
          <a:noFill/>
        </p:spPr>
        <p:txBody>
          <a:bodyPr wrap="square" rtlCol="0">
            <a:spAutoFit/>
          </a:bodyPr>
          <a:lstStyle/>
          <a:p>
            <a:r>
              <a:rPr lang="pt-BR" sz="1200" b="1" dirty="0">
                <a:latin typeface="Lato-Regular"/>
              </a:rPr>
              <a:t>Nota</a:t>
            </a:r>
            <a:r>
              <a:rPr lang="pt-BR" sz="1200" dirty="0">
                <a:latin typeface="Lato-Regular"/>
              </a:rPr>
              <a:t>: ADVANTAGES </a:t>
            </a:r>
            <a:r>
              <a:rPr lang="en-US" sz="1200" dirty="0">
                <a:latin typeface="Lato-Regular"/>
              </a:rPr>
              <a:t>of ELECTRODIAGNOSTIC testing include: long history of clinical experience, availability, inexpensiveness, and </a:t>
            </a:r>
            <a:r>
              <a:rPr lang="en-US" sz="1200" dirty="0">
                <a:solidFill>
                  <a:srgbClr val="FF0000"/>
                </a:solidFill>
                <a:latin typeface="Lato-Regular"/>
              </a:rPr>
              <a:t>LOW BURDEN FOR THE PATIENT</a:t>
            </a:r>
          </a:p>
          <a:p>
            <a:endParaRPr lang="pt-BR" sz="1050" dirty="0"/>
          </a:p>
        </p:txBody>
      </p:sp>
    </p:spTree>
    <p:extLst>
      <p:ext uri="{BB962C8B-B14F-4D97-AF65-F5344CB8AC3E}">
        <p14:creationId xmlns:p14="http://schemas.microsoft.com/office/powerpoint/2010/main" val="144157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1177" y="220945"/>
            <a:ext cx="7707386" cy="751599"/>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pt-BR" sz="1800" b="1" dirty="0">
                <a:latin typeface="Arial" pitchFamily="34" charset="0"/>
                <a:cs typeface="Arial" pitchFamily="34" charset="0"/>
              </a:rPr>
              <a:t>Padrão neurofisiológico </a:t>
            </a:r>
            <a:r>
              <a:rPr lang="pt-BR" sz="1800" dirty="0">
                <a:latin typeface="Arial" pitchFamily="34" charset="0"/>
                <a:cs typeface="Arial" pitchFamily="34" charset="0"/>
              </a:rPr>
              <a:t>durante as reações subagudas  -</a:t>
            </a:r>
            <a:r>
              <a:rPr lang="pt-BR" sz="1800" b="1" dirty="0">
                <a:solidFill>
                  <a:srgbClr val="FF0000"/>
                </a:solidFill>
                <a:latin typeface="Arial" pitchFamily="34" charset="0"/>
                <a:cs typeface="Arial" pitchFamily="34" charset="0"/>
              </a:rPr>
              <a:t>neurites MH</a:t>
            </a:r>
            <a:r>
              <a:rPr lang="pt-BR" sz="1800" b="1" dirty="0">
                <a:latin typeface="Arial" pitchFamily="34" charset="0"/>
                <a:cs typeface="Arial" pitchFamily="34" charset="0"/>
              </a:rPr>
              <a:t> –</a:t>
            </a:r>
            <a:r>
              <a:rPr lang="pt-BR" sz="1800" dirty="0">
                <a:latin typeface="Arial" pitchFamily="34" charset="0"/>
                <a:cs typeface="Arial" pitchFamily="34" charset="0"/>
              </a:rPr>
              <a:t> períodos de intensa </a:t>
            </a:r>
            <a:r>
              <a:rPr lang="pt-BR" sz="1800" dirty="0">
                <a:solidFill>
                  <a:srgbClr val="FF0000"/>
                </a:solidFill>
                <a:latin typeface="Arial" pitchFamily="34" charset="0"/>
                <a:cs typeface="Arial" pitchFamily="34" charset="0"/>
              </a:rPr>
              <a:t>inflamação</a:t>
            </a:r>
            <a:r>
              <a:rPr lang="pt-BR" sz="1800" dirty="0">
                <a:latin typeface="Arial" pitchFamily="34" charset="0"/>
                <a:cs typeface="Arial" pitchFamily="34" charset="0"/>
              </a:rPr>
              <a:t> e </a:t>
            </a:r>
            <a:r>
              <a:rPr lang="pt-BR" sz="1800" dirty="0">
                <a:solidFill>
                  <a:srgbClr val="FF0000"/>
                </a:solidFill>
                <a:latin typeface="Arial" pitchFamily="34" charset="0"/>
                <a:cs typeface="Arial" pitchFamily="34" charset="0"/>
              </a:rPr>
              <a:t>desmielinização e entrapments</a:t>
            </a:r>
            <a:r>
              <a:rPr lang="pt-BR" sz="1800" b="1" baseline="30000" dirty="0">
                <a:latin typeface="Arial" panose="020B0604020202020204" pitchFamily="34" charset="0"/>
                <a:cs typeface="Arial" panose="020B0604020202020204" pitchFamily="34" charset="0"/>
              </a:rPr>
              <a:t>1</a:t>
            </a:r>
            <a:endParaRPr lang="pt-BR" sz="1800" dirty="0">
              <a:solidFill>
                <a:srgbClr val="FF0000"/>
              </a:solidFill>
              <a:latin typeface="Arial" panose="020B0604020202020204" pitchFamily="34" charset="0"/>
              <a:cs typeface="Arial" pitchFamily="34" charset="0"/>
            </a:endParaRP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2316" y="1210766"/>
            <a:ext cx="5225668" cy="2478283"/>
          </a:xfrm>
          <a:prstGeom prst="rect">
            <a:avLst/>
          </a:prstGeom>
        </p:spPr>
        <p:style>
          <a:lnRef idx="2">
            <a:schemeClr val="dk1"/>
          </a:lnRef>
          <a:fillRef idx="1">
            <a:schemeClr val="lt1"/>
          </a:fillRef>
          <a:effectRef idx="0">
            <a:schemeClr val="dk1"/>
          </a:effectRef>
          <a:fontRef idx="minor">
            <a:schemeClr val="dk1"/>
          </a:fontRef>
        </p:style>
      </p:pic>
      <p:sp>
        <p:nvSpPr>
          <p:cNvPr id="6" name="CaixaDeTexto 5"/>
          <p:cNvSpPr txBox="1"/>
          <p:nvPr/>
        </p:nvSpPr>
        <p:spPr>
          <a:xfrm>
            <a:off x="496892" y="3911714"/>
            <a:ext cx="8150215" cy="523220"/>
          </a:xfrm>
          <a:prstGeom prst="rect">
            <a:avLst/>
          </a:prstGeom>
          <a:noFill/>
        </p:spPr>
        <p:txBody>
          <a:bodyPr wrap="square" rtlCol="0">
            <a:spAutoFit/>
          </a:bodyPr>
          <a:lstStyle/>
          <a:p>
            <a:r>
              <a:rPr lang="pt-BR" b="1" dirty="0"/>
              <a:t>ULNAR</a:t>
            </a:r>
            <a:r>
              <a:rPr lang="pt-BR" b="1" baseline="30000" dirty="0"/>
              <a:t>1</a:t>
            </a:r>
            <a:r>
              <a:rPr lang="pt-BR" b="1" dirty="0"/>
              <a:t> : </a:t>
            </a:r>
            <a:r>
              <a:rPr lang="pt-BR" dirty="0">
                <a:solidFill>
                  <a:srgbClr val="FF0000"/>
                </a:solidFill>
              </a:rPr>
              <a:t>dispersão temporal  </a:t>
            </a:r>
            <a:r>
              <a:rPr lang="pt-BR" b="1" dirty="0"/>
              <a:t>SÓ</a:t>
            </a:r>
            <a:r>
              <a:rPr lang="pt-BR" dirty="0"/>
              <a:t> acima do Túnel do Cotovelo e acima da cabeça da fíbula, no Ulnar e Fibular, </a:t>
            </a:r>
            <a:r>
              <a:rPr lang="pt-BR" dirty="0">
                <a:solidFill>
                  <a:srgbClr val="FF0000"/>
                </a:solidFill>
              </a:rPr>
              <a:t>não valem, </a:t>
            </a:r>
            <a:r>
              <a:rPr lang="pt-BR" dirty="0">
                <a:solidFill>
                  <a:schemeClr val="tx1"/>
                </a:solidFill>
              </a:rPr>
              <a:t>assim como no </a:t>
            </a:r>
            <a:r>
              <a:rPr lang="pt-BR" b="1" dirty="0">
                <a:solidFill>
                  <a:schemeClr val="tx1"/>
                </a:solidFill>
              </a:rPr>
              <a:t>FIBULAR</a:t>
            </a:r>
            <a:r>
              <a:rPr lang="pt-BR" dirty="0">
                <a:solidFill>
                  <a:schemeClr val="tx1"/>
                </a:solidFill>
              </a:rPr>
              <a:t> acima da cabeça da fíbula</a:t>
            </a:r>
          </a:p>
        </p:txBody>
      </p:sp>
      <p:sp>
        <p:nvSpPr>
          <p:cNvPr id="4" name="CaixaDeTexto 3"/>
          <p:cNvSpPr txBox="1"/>
          <p:nvPr/>
        </p:nvSpPr>
        <p:spPr>
          <a:xfrm>
            <a:off x="643468" y="4584821"/>
            <a:ext cx="7707385" cy="261610"/>
          </a:xfrm>
          <a:prstGeom prst="rect">
            <a:avLst/>
          </a:prstGeom>
          <a:noFill/>
        </p:spPr>
        <p:txBody>
          <a:bodyPr wrap="square" rtlCol="0">
            <a:spAutoFit/>
          </a:bodyPr>
          <a:lstStyle/>
          <a:p>
            <a:pPr eaLnBrk="0" fontAlgn="base" hangingPunct="0">
              <a:spcBef>
                <a:spcPct val="0"/>
              </a:spcBef>
              <a:spcAft>
                <a:spcPct val="0"/>
              </a:spcAft>
            </a:pPr>
            <a:r>
              <a:rPr lang="pt-BR" altLang="pt-BR" sz="1100" dirty="0">
                <a:latin typeface="Arial" panose="020B0604020202020204" pitchFamily="34" charset="0"/>
              </a:rPr>
              <a:t>1.Garbino JA et al. </a:t>
            </a:r>
            <a:r>
              <a:rPr lang="pt-BR" altLang="pt-BR" sz="1100" dirty="0" err="1">
                <a:solidFill>
                  <a:srgbClr val="FF0000"/>
                </a:solidFill>
                <a:latin typeface="Arial" panose="020B0604020202020204" pitchFamily="34" charset="0"/>
              </a:rPr>
              <a:t>Neurophysiological</a:t>
            </a:r>
            <a:r>
              <a:rPr lang="pt-BR" altLang="pt-BR" sz="1100" dirty="0">
                <a:solidFill>
                  <a:srgbClr val="FF0000"/>
                </a:solidFill>
                <a:latin typeface="Arial" panose="020B0604020202020204" pitchFamily="34" charset="0"/>
              </a:rPr>
              <a:t> </a:t>
            </a:r>
            <a:r>
              <a:rPr lang="pt-BR" altLang="pt-BR" sz="1100" dirty="0" err="1">
                <a:solidFill>
                  <a:srgbClr val="FF0000"/>
                </a:solidFill>
                <a:latin typeface="Arial" panose="020B0604020202020204" pitchFamily="34" charset="0"/>
              </a:rPr>
              <a:t>patterns</a:t>
            </a:r>
            <a:r>
              <a:rPr lang="pt-BR" altLang="pt-BR" sz="1100" dirty="0">
                <a:solidFill>
                  <a:srgbClr val="FF0000"/>
                </a:solidFill>
                <a:latin typeface="Arial" panose="020B0604020202020204" pitchFamily="34" charset="0"/>
              </a:rPr>
              <a:t> </a:t>
            </a:r>
            <a:r>
              <a:rPr lang="pt-BR" altLang="pt-BR" sz="1100" dirty="0" err="1">
                <a:latin typeface="Arial" panose="020B0604020202020204" pitchFamily="34" charset="0"/>
              </a:rPr>
              <a:t>of</a:t>
            </a:r>
            <a:r>
              <a:rPr lang="pt-BR" altLang="pt-BR" sz="1100" dirty="0">
                <a:latin typeface="Arial" panose="020B0604020202020204" pitchFamily="34" charset="0"/>
              </a:rPr>
              <a:t> ulnar </a:t>
            </a:r>
            <a:r>
              <a:rPr lang="pt-BR" altLang="pt-BR" sz="1100" dirty="0" err="1">
                <a:latin typeface="Arial" panose="020B0604020202020204" pitchFamily="34" charset="0"/>
              </a:rPr>
              <a:t>nerve</a:t>
            </a:r>
            <a:r>
              <a:rPr lang="pt-BR" altLang="pt-BR" sz="1100" dirty="0">
                <a:latin typeface="Arial" panose="020B0604020202020204" pitchFamily="34" charset="0"/>
              </a:rPr>
              <a:t> </a:t>
            </a:r>
            <a:r>
              <a:rPr lang="pt-BR" altLang="pt-BR" sz="1100" dirty="0" err="1">
                <a:latin typeface="Arial" panose="020B0604020202020204" pitchFamily="34" charset="0"/>
              </a:rPr>
              <a:t>neuropathy</a:t>
            </a:r>
            <a:r>
              <a:rPr lang="pt-BR" altLang="pt-BR" sz="1100" dirty="0">
                <a:latin typeface="Arial" panose="020B0604020202020204" pitchFamily="34" charset="0"/>
              </a:rPr>
              <a:t> in </a:t>
            </a:r>
            <a:r>
              <a:rPr lang="pt-BR" altLang="pt-BR" sz="1100" dirty="0" err="1">
                <a:latin typeface="Arial" panose="020B0604020202020204" pitchFamily="34" charset="0"/>
              </a:rPr>
              <a:t>leprosy</a:t>
            </a:r>
            <a:r>
              <a:rPr lang="pt-BR" altLang="pt-BR" sz="1100" dirty="0">
                <a:latin typeface="Arial" panose="020B0604020202020204" pitchFamily="34" charset="0"/>
              </a:rPr>
              <a:t> </a:t>
            </a:r>
            <a:r>
              <a:rPr lang="pt-BR" altLang="pt-BR" sz="1100" dirty="0" err="1">
                <a:latin typeface="Arial" panose="020B0604020202020204" pitchFamily="34" charset="0"/>
              </a:rPr>
              <a:t>reactions</a:t>
            </a:r>
            <a:r>
              <a:rPr lang="pt-BR" altLang="pt-BR" sz="1100" dirty="0">
                <a:latin typeface="Arial" panose="020B0604020202020204" pitchFamily="34" charset="0"/>
              </a:rPr>
              <a:t>. </a:t>
            </a:r>
            <a:r>
              <a:rPr lang="pt-BR" altLang="pt-BR" sz="1100" dirty="0" err="1">
                <a:latin typeface="Arial" panose="020B0604020202020204" pitchFamily="34" charset="0"/>
              </a:rPr>
              <a:t>Leprosy</a:t>
            </a:r>
            <a:r>
              <a:rPr lang="pt-BR" altLang="pt-BR" sz="1100" dirty="0">
                <a:latin typeface="Arial" panose="020B0604020202020204" pitchFamily="34" charset="0"/>
              </a:rPr>
              <a:t> Review</a:t>
            </a:r>
            <a:r>
              <a:rPr lang="pt-BR" altLang="pt-BR" sz="1100" baseline="30000" dirty="0">
                <a:latin typeface="Arial" panose="020B0604020202020204" pitchFamily="34" charset="0"/>
              </a:rPr>
              <a:t> ,</a:t>
            </a:r>
            <a:r>
              <a:rPr lang="pt-BR" altLang="pt-BR" sz="1100" dirty="0">
                <a:latin typeface="Arial" panose="020B0604020202020204" pitchFamily="34" charset="0"/>
              </a:rPr>
              <a:t> 2010</a:t>
            </a:r>
          </a:p>
        </p:txBody>
      </p:sp>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3338" y="1004241"/>
            <a:ext cx="788847" cy="176453"/>
          </a:xfrm>
          <a:prstGeom prst="rect">
            <a:avLst/>
          </a:prstGeom>
        </p:spPr>
      </p:pic>
      <p:cxnSp>
        <p:nvCxnSpPr>
          <p:cNvPr id="14" name="Conector de Seta Reta 13">
            <a:extLst>
              <a:ext uri="{FF2B5EF4-FFF2-40B4-BE49-F238E27FC236}">
                <a16:creationId xmlns:a16="http://schemas.microsoft.com/office/drawing/2014/main" id="{80D1BC43-1B3F-46B0-B063-5BB40D1AB475}"/>
              </a:ext>
            </a:extLst>
          </p:cNvPr>
          <p:cNvCxnSpPr/>
          <p:nvPr/>
        </p:nvCxnSpPr>
        <p:spPr>
          <a:xfrm>
            <a:off x="2403602" y="3009070"/>
            <a:ext cx="3429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3AE3241B-2F2D-D243-8B7C-7C82FB76CFD5}"/>
              </a:ext>
            </a:extLst>
          </p:cNvPr>
          <p:cNvCxnSpPr/>
          <p:nvPr/>
        </p:nvCxnSpPr>
        <p:spPr>
          <a:xfrm>
            <a:off x="4055070" y="2757538"/>
            <a:ext cx="824219" cy="528506"/>
          </a:xfrm>
          <a:prstGeom prst="line">
            <a:avLst/>
          </a:prstGeom>
          <a:ln w="12700">
            <a:solidFill>
              <a:srgbClr val="FF0000"/>
            </a:solidFill>
          </a:ln>
        </p:spPr>
        <p:style>
          <a:lnRef idx="1">
            <a:schemeClr val="accent5"/>
          </a:lnRef>
          <a:fillRef idx="0">
            <a:schemeClr val="accent5"/>
          </a:fillRef>
          <a:effectRef idx="0">
            <a:schemeClr val="accent5"/>
          </a:effectRef>
          <a:fontRef idx="minor">
            <a:schemeClr val="tx1"/>
          </a:fontRef>
        </p:style>
      </p:cxnSp>
      <p:cxnSp>
        <p:nvCxnSpPr>
          <p:cNvPr id="11" name="Conector reto 10">
            <a:extLst>
              <a:ext uri="{FF2B5EF4-FFF2-40B4-BE49-F238E27FC236}">
                <a16:creationId xmlns:a16="http://schemas.microsoft.com/office/drawing/2014/main" id="{1160CB7F-1FF6-B292-9E25-F0A40322105A}"/>
              </a:ext>
            </a:extLst>
          </p:cNvPr>
          <p:cNvCxnSpPr/>
          <p:nvPr/>
        </p:nvCxnSpPr>
        <p:spPr>
          <a:xfrm flipV="1">
            <a:off x="4224448" y="2830390"/>
            <a:ext cx="830504" cy="534798"/>
          </a:xfrm>
          <a:prstGeom prst="line">
            <a:avLst/>
          </a:prstGeom>
          <a:ln w="12700">
            <a:solidFill>
              <a:srgbClr val="FF0000"/>
            </a:solidFill>
          </a:ln>
        </p:spPr>
        <p:style>
          <a:lnRef idx="1">
            <a:schemeClr val="accent5"/>
          </a:lnRef>
          <a:fillRef idx="0">
            <a:schemeClr val="accent5"/>
          </a:fillRef>
          <a:effectRef idx="0">
            <a:schemeClr val="accent5"/>
          </a:effectRef>
          <a:fontRef idx="minor">
            <a:schemeClr val="tx1"/>
          </a:fontRef>
        </p:style>
      </p:cxnSp>
      <p:sp>
        <p:nvSpPr>
          <p:cNvPr id="16" name="Elipse 15">
            <a:extLst>
              <a:ext uri="{FF2B5EF4-FFF2-40B4-BE49-F238E27FC236}">
                <a16:creationId xmlns:a16="http://schemas.microsoft.com/office/drawing/2014/main" id="{4964E638-98EB-4573-9EBD-94BED39F6F3D}"/>
              </a:ext>
            </a:extLst>
          </p:cNvPr>
          <p:cNvSpPr/>
          <p:nvPr/>
        </p:nvSpPr>
        <p:spPr>
          <a:xfrm>
            <a:off x="3489157" y="2242262"/>
            <a:ext cx="2310514" cy="40023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a:p>
        </p:txBody>
      </p:sp>
      <p:sp>
        <p:nvSpPr>
          <p:cNvPr id="7" name="CaixaDeTexto 6">
            <a:extLst>
              <a:ext uri="{FF2B5EF4-FFF2-40B4-BE49-F238E27FC236}">
                <a16:creationId xmlns:a16="http://schemas.microsoft.com/office/drawing/2014/main" id="{496B19F1-3A72-48A3-8BE9-E7CE207D07BC}"/>
              </a:ext>
            </a:extLst>
          </p:cNvPr>
          <p:cNvSpPr txBox="1"/>
          <p:nvPr/>
        </p:nvSpPr>
        <p:spPr>
          <a:xfrm>
            <a:off x="950982" y="2290841"/>
            <a:ext cx="1219200" cy="1169551"/>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r>
              <a:rPr lang="pt-BR" dirty="0"/>
              <a:t>DT e BC só aqui não é considerado, pode ser </a:t>
            </a:r>
            <a:r>
              <a:rPr lang="pt-BR" i="1" dirty="0" err="1"/>
              <a:t>entrapment</a:t>
            </a:r>
            <a:endParaRPr lang="pt-BR"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E893A9-2713-A684-88D0-94BF6D338C9E}"/>
              </a:ext>
            </a:extLst>
          </p:cNvPr>
          <p:cNvSpPr>
            <a:spLocks noGrp="1"/>
          </p:cNvSpPr>
          <p:nvPr>
            <p:ph type="title"/>
          </p:nvPr>
        </p:nvSpPr>
        <p:spPr>
          <a:xfrm>
            <a:off x="560917" y="215893"/>
            <a:ext cx="7886700" cy="707092"/>
          </a:xfrm>
        </p:spPr>
        <p:txBody>
          <a:bodyPr/>
          <a:lstStyle/>
          <a:p>
            <a:r>
              <a:rPr lang="pt-BR" sz="3300" kern="100" dirty="0">
                <a:latin typeface="Calibri" panose="020F0502020204030204" pitchFamily="34" charset="0"/>
                <a:ea typeface="Calibri" panose="020F0502020204030204" pitchFamily="34" charset="0"/>
                <a:cs typeface="Times New Roman" panose="02020603050405020304" pitchFamily="18" charset="0"/>
              </a:rPr>
              <a:t>Critérios de condução nervosa sensitiva</a:t>
            </a:r>
            <a:endParaRPr lang="pt-BR" dirty="0"/>
          </a:p>
        </p:txBody>
      </p:sp>
      <p:sp>
        <p:nvSpPr>
          <p:cNvPr id="19" name="Espaço Reservado para Conteúdo 2">
            <a:extLst>
              <a:ext uri="{FF2B5EF4-FFF2-40B4-BE49-F238E27FC236}">
                <a16:creationId xmlns:a16="http://schemas.microsoft.com/office/drawing/2014/main" id="{8125CAE5-42C4-7C43-2328-E81216C00594}"/>
              </a:ext>
            </a:extLst>
          </p:cNvPr>
          <p:cNvSpPr>
            <a:spLocks noGrp="1"/>
          </p:cNvSpPr>
          <p:nvPr>
            <p:ph idx="1"/>
          </p:nvPr>
        </p:nvSpPr>
        <p:spPr>
          <a:xfrm>
            <a:off x="374359" y="1093141"/>
            <a:ext cx="7886700" cy="3281770"/>
          </a:xfrm>
        </p:spPr>
        <p:txBody>
          <a:bodyPr anchor="ctr">
            <a:normAutofit fontScale="92500" lnSpcReduction="10000"/>
          </a:bodyPr>
          <a:lstStyle/>
          <a:p>
            <a:pPr>
              <a:spcAft>
                <a:spcPts val="600"/>
              </a:spcAft>
            </a:pPr>
            <a:r>
              <a:rPr lang="pt-BR" sz="1950" b="1" kern="100" dirty="0">
                <a:latin typeface="Calibri" panose="020F0502020204030204" pitchFamily="34" charset="0"/>
                <a:ea typeface="Calibri" panose="020F0502020204030204" pitchFamily="34" charset="0"/>
                <a:cs typeface="Times New Roman" panose="02020603050405020304" pitchFamily="18" charset="0"/>
              </a:rPr>
              <a:t>CIDP/PIDC típica</a:t>
            </a:r>
            <a:r>
              <a:rPr lang="pt-BR" kern="100" dirty="0">
                <a:latin typeface="Calibri" panose="020F0502020204030204" pitchFamily="34" charset="0"/>
                <a:ea typeface="Calibri" panose="020F0502020204030204" pitchFamily="34" charset="0"/>
                <a:cs typeface="Times New Roman" panose="02020603050405020304" pitchFamily="18" charset="0"/>
              </a:rPr>
              <a:t>: Anormalidades de condução sensitiva (latência distal prolongada, ou amplitude </a:t>
            </a:r>
            <a:r>
              <a:rPr lang="pt-BR" b="1" kern="100" dirty="0">
                <a:effectLst/>
                <a:latin typeface="Calibri" panose="020F0502020204030204" pitchFamily="34" charset="0"/>
                <a:ea typeface="Calibri" panose="020F0502020204030204" pitchFamily="34" charset="0"/>
                <a:cs typeface="Times New Roman" panose="02020603050405020304" pitchFamily="18" charset="0"/>
              </a:rPr>
              <a:t>PAS </a:t>
            </a:r>
            <a:r>
              <a:rPr lang="pt-BR" kern="100" dirty="0">
                <a:latin typeface="Calibri" panose="020F0502020204030204" pitchFamily="34" charset="0"/>
                <a:ea typeface="Calibri" panose="020F0502020204030204" pitchFamily="34" charset="0"/>
                <a:cs typeface="Times New Roman" panose="02020603050405020304" pitchFamily="18" charset="0"/>
              </a:rPr>
              <a:t>reduzida ou velocidade de condução lenta fora dos limites normais) </a:t>
            </a:r>
            <a:r>
              <a:rPr lang="pt-BR"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em dois nervos</a:t>
            </a:r>
          </a:p>
          <a:p>
            <a:pPr>
              <a:spcAft>
                <a:spcPts val="600"/>
              </a:spcAft>
            </a:pPr>
            <a:endParaRPr lang="pt-BR"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pt-BR" sz="2400" b="1" kern="100" dirty="0">
                <a:latin typeface="Calibri" panose="020F0502020204030204" pitchFamily="34" charset="0"/>
                <a:ea typeface="Calibri" panose="020F0502020204030204" pitchFamily="34" charset="0"/>
                <a:cs typeface="Times New Roman" panose="02020603050405020304" pitchFamily="18" charset="0"/>
              </a:rPr>
              <a:t>VC</a:t>
            </a:r>
            <a:r>
              <a:rPr lang="pt-BR" kern="100" dirty="0">
                <a:latin typeface="Calibri" panose="020F0502020204030204" pitchFamily="34" charset="0"/>
                <a:ea typeface="Calibri" panose="020F0502020204030204" pitchFamily="34" charset="0"/>
                <a:cs typeface="Times New Roman" panose="02020603050405020304" pitchFamily="18" charset="0"/>
              </a:rPr>
              <a:t> sensitiva </a:t>
            </a:r>
            <a:r>
              <a:rPr lang="pt-BR"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&lt;80% </a:t>
            </a:r>
            <a:r>
              <a:rPr lang="pt-BR" kern="100" dirty="0">
                <a:latin typeface="Calibri" panose="020F0502020204030204" pitchFamily="34" charset="0"/>
                <a:ea typeface="Calibri" panose="020F0502020204030204" pitchFamily="34" charset="0"/>
                <a:cs typeface="Times New Roman" panose="02020603050405020304" pitchFamily="18" charset="0"/>
              </a:rPr>
              <a:t>do LIN (para amplitude do </a:t>
            </a:r>
            <a:r>
              <a:rPr lang="pt-BR" b="1" kern="100" dirty="0">
                <a:latin typeface="Calibri" panose="020F0502020204030204" pitchFamily="34" charset="0"/>
                <a:ea typeface="Calibri" panose="020F0502020204030204" pitchFamily="34" charset="0"/>
                <a:cs typeface="Times New Roman" panose="02020603050405020304" pitchFamily="18" charset="0"/>
              </a:rPr>
              <a:t>PAS</a:t>
            </a:r>
            <a:r>
              <a:rPr lang="pt-BR" kern="100" dirty="0">
                <a:latin typeface="Calibri" panose="020F0502020204030204" pitchFamily="34" charset="0"/>
                <a:ea typeface="Calibri" panose="020F0502020204030204" pitchFamily="34" charset="0"/>
                <a:cs typeface="Times New Roman" panose="02020603050405020304" pitchFamily="18" charset="0"/>
              </a:rPr>
              <a:t> &gt;80% do LIN) ou </a:t>
            </a:r>
            <a:r>
              <a:rPr lang="pt-BR" b="1" kern="100" dirty="0">
                <a:latin typeface="Calibri" panose="020F0502020204030204" pitchFamily="34" charset="0"/>
                <a:ea typeface="Calibri" panose="020F0502020204030204" pitchFamily="34" charset="0"/>
                <a:cs typeface="Times New Roman" panose="02020603050405020304" pitchFamily="18" charset="0"/>
              </a:rPr>
              <a:t>VC</a:t>
            </a:r>
            <a:r>
              <a:rPr lang="pt-BR" kern="100" dirty="0">
                <a:latin typeface="Calibri" panose="020F0502020204030204" pitchFamily="34" charset="0"/>
                <a:ea typeface="Calibri" panose="020F0502020204030204" pitchFamily="34" charset="0"/>
                <a:cs typeface="Times New Roman" panose="02020603050405020304" pitchFamily="18" charset="0"/>
              </a:rPr>
              <a:t> </a:t>
            </a:r>
            <a:r>
              <a:rPr lang="pt-BR"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&lt;70% </a:t>
            </a:r>
            <a:r>
              <a:rPr lang="pt-BR" kern="100" dirty="0">
                <a:latin typeface="Calibri" panose="020F0502020204030204" pitchFamily="34" charset="0"/>
                <a:ea typeface="Calibri" panose="020F0502020204030204" pitchFamily="34" charset="0"/>
                <a:cs typeface="Times New Roman" panose="02020603050405020304" pitchFamily="18" charset="0"/>
              </a:rPr>
              <a:t>do LIN (para amplitude </a:t>
            </a:r>
            <a:r>
              <a:rPr lang="pt-BR" b="1" kern="100" dirty="0">
                <a:latin typeface="Calibri" panose="020F0502020204030204" pitchFamily="34" charset="0"/>
                <a:ea typeface="Calibri" panose="020F0502020204030204" pitchFamily="34" charset="0"/>
                <a:cs typeface="Times New Roman" panose="02020603050405020304" pitchFamily="18" charset="0"/>
              </a:rPr>
              <a:t>PAS</a:t>
            </a:r>
            <a:r>
              <a:rPr lang="pt-BR" kern="100" dirty="0">
                <a:latin typeface="Calibri" panose="020F0502020204030204" pitchFamily="34" charset="0"/>
                <a:ea typeface="Calibri" panose="020F0502020204030204" pitchFamily="34" charset="0"/>
                <a:cs typeface="Times New Roman" panose="02020603050405020304" pitchFamily="18" charset="0"/>
              </a:rPr>
              <a:t> </a:t>
            </a:r>
            <a:r>
              <a:rPr lang="pt-BR" b="1" kern="100" dirty="0">
                <a:latin typeface="Calibri" panose="020F0502020204030204" pitchFamily="34" charset="0"/>
                <a:ea typeface="Calibri" panose="020F0502020204030204" pitchFamily="34" charset="0"/>
                <a:cs typeface="Times New Roman" panose="02020603050405020304" pitchFamily="18" charset="0"/>
              </a:rPr>
              <a:t>&lt;80% do LIN</a:t>
            </a:r>
            <a:r>
              <a:rPr lang="pt-BR" kern="100" dirty="0">
                <a:latin typeface="Calibri" panose="020F0502020204030204" pitchFamily="34" charset="0"/>
                <a:ea typeface="Calibri" panose="020F0502020204030204" pitchFamily="34" charset="0"/>
                <a:cs typeface="Times New Roman" panose="02020603050405020304" pitchFamily="18" charset="0"/>
              </a:rPr>
              <a:t>) em pelo menos </a:t>
            </a:r>
            <a:r>
              <a:rPr lang="pt-BR" b="1" kern="100" dirty="0">
                <a:latin typeface="Calibri" panose="020F0502020204030204" pitchFamily="34" charset="0"/>
                <a:ea typeface="Calibri" panose="020F0502020204030204" pitchFamily="34" charset="0"/>
                <a:cs typeface="Times New Roman" panose="02020603050405020304" pitchFamily="18" charset="0"/>
              </a:rPr>
              <a:t>2</a:t>
            </a:r>
            <a:r>
              <a:rPr lang="pt-BR" kern="100" dirty="0">
                <a:latin typeface="Calibri" panose="020F0502020204030204" pitchFamily="34" charset="0"/>
                <a:ea typeface="Calibri" panose="020F0502020204030204" pitchFamily="34" charset="0"/>
                <a:cs typeface="Times New Roman" panose="02020603050405020304" pitchFamily="18" charset="0"/>
              </a:rPr>
              <a:t>  nervos (nervo </a:t>
            </a:r>
            <a:r>
              <a:rPr lang="pt-BR"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mediano, ulnar, radial, </a:t>
            </a:r>
            <a:r>
              <a:rPr lang="pt-BR"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sural</a:t>
            </a:r>
            <a:r>
              <a:rPr lang="pt-BR" kern="1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endParaRPr lang="pt-BR" kern="1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pt-BR" sz="1950" b="1" kern="100" dirty="0">
                <a:latin typeface="Calibri" panose="020F0502020204030204" pitchFamily="34" charset="0"/>
                <a:ea typeface="Calibri" panose="020F0502020204030204" pitchFamily="34" charset="0"/>
                <a:cs typeface="Times New Roman" panose="02020603050405020304" pitchFamily="18" charset="0"/>
              </a:rPr>
              <a:t>CIDP/PIDC possível</a:t>
            </a:r>
            <a:r>
              <a:rPr lang="pt-BR" kern="100" dirty="0">
                <a:latin typeface="Calibri" panose="020F0502020204030204" pitchFamily="34" charset="0"/>
                <a:ea typeface="Calibri" panose="020F0502020204030204" pitchFamily="34" charset="0"/>
                <a:cs typeface="Times New Roman" panose="02020603050405020304" pitchFamily="18" charset="0"/>
              </a:rPr>
              <a:t>: Alteração em um nervo</a:t>
            </a:r>
          </a:p>
        </p:txBody>
      </p:sp>
      <p:sp>
        <p:nvSpPr>
          <p:cNvPr id="3" name="CaixaDeTexto 2">
            <a:extLst>
              <a:ext uri="{FF2B5EF4-FFF2-40B4-BE49-F238E27FC236}">
                <a16:creationId xmlns:a16="http://schemas.microsoft.com/office/drawing/2014/main" id="{79611CDF-98D7-0EC8-42FC-01BF979B2FC0}"/>
              </a:ext>
            </a:extLst>
          </p:cNvPr>
          <p:cNvSpPr txBox="1"/>
          <p:nvPr/>
        </p:nvSpPr>
        <p:spPr>
          <a:xfrm>
            <a:off x="628650" y="4304359"/>
            <a:ext cx="7550616" cy="623248"/>
          </a:xfrm>
          <a:prstGeom prst="rect">
            <a:avLst/>
          </a:prstGeom>
          <a:noFill/>
        </p:spPr>
        <p:txBody>
          <a:bodyPr wrap="square" rtlCol="0">
            <a:spAutoFit/>
          </a:bodyPr>
          <a:lstStyle/>
          <a:p>
            <a:pPr algn="r"/>
            <a:endParaRPr lang="en-US" sz="1200" b="1" dirty="0">
              <a:latin typeface="Lato-Regular"/>
            </a:endParaRPr>
          </a:p>
          <a:p>
            <a:pPr algn="r"/>
            <a:r>
              <a:rPr lang="en-US" sz="1200" b="1" dirty="0">
                <a:latin typeface="Lato-Regular"/>
              </a:rPr>
              <a:t>Note:</a:t>
            </a:r>
            <a:r>
              <a:rPr lang="en-US" sz="1200" dirty="0">
                <a:latin typeface="Lato-Regular"/>
              </a:rPr>
              <a:t> </a:t>
            </a:r>
            <a:r>
              <a:rPr lang="en-US" sz="1200" dirty="0">
                <a:solidFill>
                  <a:srgbClr val="FF0000"/>
                </a:solidFill>
                <a:latin typeface="Lato-Regular"/>
              </a:rPr>
              <a:t>Skin temperature should be maintained to at least </a:t>
            </a:r>
            <a:r>
              <a:rPr lang="en-US" sz="1200" b="1" dirty="0">
                <a:solidFill>
                  <a:srgbClr val="FF0000"/>
                </a:solidFill>
                <a:latin typeface="Lato-Regular"/>
              </a:rPr>
              <a:t>33°C</a:t>
            </a:r>
            <a:r>
              <a:rPr lang="en-US" sz="1200" dirty="0">
                <a:solidFill>
                  <a:srgbClr val="FF0000"/>
                </a:solidFill>
                <a:latin typeface="Lato-Regular"/>
              </a:rPr>
              <a:t> at the</a:t>
            </a:r>
            <a:endParaRPr lang="pt-BR" sz="1200" dirty="0">
              <a:solidFill>
                <a:srgbClr val="FF0000"/>
              </a:solidFill>
            </a:endParaRPr>
          </a:p>
          <a:p>
            <a:endParaRPr lang="pt-BR" sz="1050" dirty="0"/>
          </a:p>
        </p:txBody>
      </p:sp>
    </p:spTree>
    <p:extLst>
      <p:ext uri="{BB962C8B-B14F-4D97-AF65-F5344CB8AC3E}">
        <p14:creationId xmlns:p14="http://schemas.microsoft.com/office/powerpoint/2010/main" val="332742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Interface gráfica do usuário, Texto&#10;&#10;Descrição gerada automaticamente">
            <a:extLst>
              <a:ext uri="{FF2B5EF4-FFF2-40B4-BE49-F238E27FC236}">
                <a16:creationId xmlns:a16="http://schemas.microsoft.com/office/drawing/2014/main" id="{196B1DF9-11EB-63D4-45D7-D062D514D753}"/>
              </a:ext>
            </a:extLst>
          </p:cNvPr>
          <p:cNvPicPr>
            <a:picLocks noGrp="1" noChangeAspect="1"/>
          </p:cNvPicPr>
          <p:nvPr>
            <p:ph idx="1"/>
          </p:nvPr>
        </p:nvPicPr>
        <p:blipFill rotWithShape="1">
          <a:blip r:embed="rId2"/>
          <a:srcRect l="35336" t="18605" r="15536" b="34418"/>
          <a:stretch/>
        </p:blipFill>
        <p:spPr>
          <a:xfrm>
            <a:off x="739277" y="1192166"/>
            <a:ext cx="7405382" cy="1824942"/>
          </a:xfrm>
          <a:prstGeom prst="rect">
            <a:avLst/>
          </a:prstGeom>
          <a:ln w="19050">
            <a:solidFill>
              <a:srgbClr val="FF0000"/>
            </a:solidFill>
          </a:ln>
        </p:spPr>
        <p:style>
          <a:lnRef idx="2">
            <a:schemeClr val="accent5"/>
          </a:lnRef>
          <a:fillRef idx="1">
            <a:schemeClr val="lt1"/>
          </a:fillRef>
          <a:effectRef idx="0">
            <a:schemeClr val="accent5"/>
          </a:effectRef>
          <a:fontRef idx="minor">
            <a:schemeClr val="dk1"/>
          </a:fontRef>
        </p:style>
      </p:pic>
      <p:sp>
        <p:nvSpPr>
          <p:cNvPr id="4" name="Título 1">
            <a:extLst>
              <a:ext uri="{FF2B5EF4-FFF2-40B4-BE49-F238E27FC236}">
                <a16:creationId xmlns:a16="http://schemas.microsoft.com/office/drawing/2014/main" id="{4E1B3260-6553-1876-3D8D-56C4546E18AA}"/>
              </a:ext>
            </a:extLst>
          </p:cNvPr>
          <p:cNvSpPr>
            <a:spLocks noGrp="1"/>
          </p:cNvSpPr>
          <p:nvPr>
            <p:ph type="title"/>
          </p:nvPr>
        </p:nvSpPr>
        <p:spPr>
          <a:xfrm>
            <a:off x="628650" y="273844"/>
            <a:ext cx="7676452" cy="676210"/>
          </a:xfrm>
        </p:spPr>
        <p:txBody>
          <a:bodyPr>
            <a:normAutofit fontScale="90000"/>
          </a:bodyPr>
          <a:lstStyle/>
          <a:p>
            <a:r>
              <a:rPr lang="en-US" sz="3300" dirty="0"/>
              <a:t>Guideline </a:t>
            </a:r>
            <a:r>
              <a:rPr lang="en-US" sz="3300" dirty="0" err="1"/>
              <a:t>Europeu</a:t>
            </a:r>
            <a:r>
              <a:rPr lang="en-US" sz="3300" dirty="0"/>
              <a:t>:</a:t>
            </a:r>
            <a:r>
              <a:rPr lang="en-US" sz="2800" dirty="0"/>
              <a:t> </a:t>
            </a:r>
            <a:r>
              <a:rPr lang="en-US" sz="2800" dirty="0" err="1"/>
              <a:t>primeiro</a:t>
            </a:r>
            <a:r>
              <a:rPr lang="en-US" sz="2800" dirty="0"/>
              <a:t> </a:t>
            </a:r>
            <a:r>
              <a:rPr lang="en-US" sz="2800" dirty="0" err="1"/>
              <a:t>conselho</a:t>
            </a:r>
            <a:r>
              <a:rPr lang="en-US" sz="2800" dirty="0"/>
              <a:t> </a:t>
            </a:r>
            <a:endParaRPr lang="pt-BR" dirty="0"/>
          </a:p>
        </p:txBody>
      </p:sp>
      <p:sp>
        <p:nvSpPr>
          <p:cNvPr id="6" name="Espaço Reservado para Conteúdo 3">
            <a:extLst>
              <a:ext uri="{FF2B5EF4-FFF2-40B4-BE49-F238E27FC236}">
                <a16:creationId xmlns:a16="http://schemas.microsoft.com/office/drawing/2014/main" id="{C9FDB4B0-718B-0230-9E52-51DC04C4D9B0}"/>
              </a:ext>
            </a:extLst>
          </p:cNvPr>
          <p:cNvSpPr txBox="1">
            <a:spLocks/>
          </p:cNvSpPr>
          <p:nvPr/>
        </p:nvSpPr>
        <p:spPr>
          <a:xfrm>
            <a:off x="352335" y="3351025"/>
            <a:ext cx="8179267" cy="1315745"/>
          </a:xfrm>
          <a:prstGeom prst="rect">
            <a:avLst/>
          </a:prstGeom>
          <a:ln w="19050"/>
        </p:spPr>
        <p:style>
          <a:lnRef idx="2">
            <a:schemeClr val="dk1"/>
          </a:lnRef>
          <a:fillRef idx="1">
            <a:schemeClr val="lt1"/>
          </a:fillRef>
          <a:effectRef idx="0">
            <a:schemeClr val="dk1"/>
          </a:effectRef>
          <a:fontRef idx="minor">
            <a:schemeClr val="dk1"/>
          </a:fontRef>
        </p:style>
        <p:txBody>
          <a:bodyPr vert="horz" wrap="square" lIns="68580" tIns="34290" rIns="68580" bIns="3429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err="1">
                <a:latin typeface="Lato-Regular"/>
              </a:rPr>
              <a:t>Considerar</a:t>
            </a:r>
            <a:r>
              <a:rPr lang="en-US" sz="1800" dirty="0">
                <a:latin typeface="Lato-Regular"/>
              </a:rPr>
              <a:t> </a:t>
            </a:r>
            <a:r>
              <a:rPr lang="en-US" sz="1800" dirty="0" err="1">
                <a:latin typeface="Lato-Regular"/>
              </a:rPr>
              <a:t>qualquer</a:t>
            </a:r>
            <a:r>
              <a:rPr lang="en-US" sz="1800" dirty="0">
                <a:latin typeface="Lato-Regular"/>
              </a:rPr>
              <a:t> </a:t>
            </a:r>
            <a:r>
              <a:rPr lang="en-US" sz="1800" dirty="0" err="1">
                <a:latin typeface="Lato-Regular"/>
              </a:rPr>
              <a:t>paciente</a:t>
            </a:r>
            <a:r>
              <a:rPr lang="en-US" sz="1800" dirty="0">
                <a:latin typeface="Lato-Regular"/>
              </a:rPr>
              <a:t> com </a:t>
            </a:r>
            <a:r>
              <a:rPr lang="en-US" sz="1800" dirty="0" err="1">
                <a:latin typeface="Lato-Regular"/>
              </a:rPr>
              <a:t>polirradiculoneuropatia</a:t>
            </a:r>
            <a:r>
              <a:rPr lang="en-US" sz="1800" dirty="0">
                <a:latin typeface="Lato-Regular"/>
              </a:rPr>
              <a:t> </a:t>
            </a:r>
            <a:r>
              <a:rPr lang="en-US" sz="1800" dirty="0" err="1">
                <a:latin typeface="Lato-Regular"/>
              </a:rPr>
              <a:t>simétrica</a:t>
            </a:r>
            <a:r>
              <a:rPr lang="en-US" sz="1800" dirty="0">
                <a:latin typeface="Lato-Regular"/>
              </a:rPr>
              <a:t> </a:t>
            </a:r>
            <a:r>
              <a:rPr lang="en-US" sz="1800" dirty="0" err="1">
                <a:latin typeface="Lato-Regular"/>
              </a:rPr>
              <a:t>ou</a:t>
            </a:r>
            <a:r>
              <a:rPr lang="en-US" sz="1800" dirty="0">
                <a:latin typeface="Lato-Regular"/>
              </a:rPr>
              <a:t> multifocal com </a:t>
            </a:r>
            <a:r>
              <a:rPr lang="en-US" sz="1800" dirty="0" err="1">
                <a:latin typeface="Lato-Regular"/>
              </a:rPr>
              <a:t>curso</a:t>
            </a:r>
            <a:r>
              <a:rPr lang="en-US" sz="1800" dirty="0">
                <a:latin typeface="Lato-Regular"/>
              </a:rPr>
              <a:t> </a:t>
            </a:r>
            <a:r>
              <a:rPr lang="en-US" sz="1800" dirty="0" err="1">
                <a:latin typeface="Lato-Regular"/>
              </a:rPr>
              <a:t>recorrente</a:t>
            </a:r>
            <a:r>
              <a:rPr lang="en-US" sz="1800" dirty="0">
                <a:latin typeface="Lato-Regular"/>
              </a:rPr>
              <a:t>, </a:t>
            </a:r>
            <a:r>
              <a:rPr lang="en-US" sz="1800" dirty="0" err="1">
                <a:latin typeface="Lato-Regular"/>
              </a:rPr>
              <a:t>remitente</a:t>
            </a:r>
            <a:r>
              <a:rPr lang="en-US" sz="1800" dirty="0">
                <a:latin typeface="Lato-Regular"/>
              </a:rPr>
              <a:t> </a:t>
            </a:r>
            <a:r>
              <a:rPr lang="en-US" sz="1800" dirty="0" err="1">
                <a:latin typeface="Lato-Regular"/>
              </a:rPr>
              <a:t>ou</a:t>
            </a:r>
            <a:r>
              <a:rPr lang="en-US" sz="1800" dirty="0">
                <a:latin typeface="Lato-Regular"/>
              </a:rPr>
              <a:t> </a:t>
            </a:r>
            <a:r>
              <a:rPr lang="en-US" sz="1800" dirty="0" err="1">
                <a:latin typeface="Lato-Regular"/>
              </a:rPr>
              <a:t>progressivo</a:t>
            </a:r>
            <a:r>
              <a:rPr lang="en-US" sz="1800" dirty="0">
                <a:latin typeface="Lato-Regular"/>
              </a:rPr>
              <a:t> </a:t>
            </a:r>
            <a:r>
              <a:rPr lang="en-US" sz="1800" dirty="0" err="1">
                <a:latin typeface="Lato-Regular"/>
              </a:rPr>
              <a:t>por</a:t>
            </a:r>
            <a:r>
              <a:rPr lang="en-US" sz="1800" dirty="0">
                <a:latin typeface="Lato-Regular"/>
              </a:rPr>
              <a:t> </a:t>
            </a:r>
            <a:r>
              <a:rPr lang="en-US" sz="1800" dirty="0" err="1">
                <a:solidFill>
                  <a:srgbClr val="FF0000"/>
                </a:solidFill>
                <a:latin typeface="Lato-Regular"/>
              </a:rPr>
              <a:t>mais</a:t>
            </a:r>
            <a:r>
              <a:rPr lang="en-US" sz="1800" dirty="0">
                <a:solidFill>
                  <a:srgbClr val="FF0000"/>
                </a:solidFill>
                <a:latin typeface="Lato-Regular"/>
              </a:rPr>
              <a:t> de 8 </a:t>
            </a:r>
            <a:r>
              <a:rPr lang="en-US" sz="1800" dirty="0" err="1">
                <a:solidFill>
                  <a:srgbClr val="FF0000"/>
                </a:solidFill>
                <a:latin typeface="Lato-Regular"/>
              </a:rPr>
              <a:t>semanas</a:t>
            </a:r>
            <a:r>
              <a:rPr lang="en-US" sz="1800" dirty="0">
                <a:latin typeface="Lato-Regular"/>
              </a:rPr>
              <a:t>, </a:t>
            </a:r>
            <a:r>
              <a:rPr lang="en-US" sz="1800" dirty="0" err="1">
                <a:latin typeface="Lato-Regular"/>
              </a:rPr>
              <a:t>especialmente</a:t>
            </a:r>
            <a:r>
              <a:rPr lang="en-US" sz="1800" dirty="0">
                <a:latin typeface="Lato-Regular"/>
              </a:rPr>
              <a:t> com </a:t>
            </a:r>
            <a:r>
              <a:rPr lang="en-US" sz="1800" dirty="0" err="1">
                <a:latin typeface="Lato-Regular"/>
              </a:rPr>
              <a:t>sintomas</a:t>
            </a:r>
            <a:r>
              <a:rPr lang="en-US" sz="1800" dirty="0">
                <a:latin typeface="Lato-Regular"/>
              </a:rPr>
              <a:t> </a:t>
            </a:r>
            <a:r>
              <a:rPr lang="en-US" sz="1800" dirty="0" err="1">
                <a:latin typeface="Lato-Regular"/>
              </a:rPr>
              <a:t>sensitivos</a:t>
            </a:r>
            <a:r>
              <a:rPr lang="en-US" sz="1800" dirty="0">
                <a:latin typeface="Lato-Regular"/>
              </a:rPr>
              <a:t>, </a:t>
            </a:r>
            <a:r>
              <a:rPr lang="en-US" sz="1800" dirty="0" err="1">
                <a:latin typeface="Lato-Regular"/>
              </a:rPr>
              <a:t>fraqueza</a:t>
            </a:r>
            <a:r>
              <a:rPr lang="en-US" sz="1800" dirty="0">
                <a:latin typeface="Lato-Regular"/>
              </a:rPr>
              <a:t> proximal, </a:t>
            </a:r>
            <a:r>
              <a:rPr lang="en-US" sz="1800" dirty="0" err="1">
                <a:solidFill>
                  <a:srgbClr val="FF0000"/>
                </a:solidFill>
                <a:latin typeface="Lato-Regular"/>
              </a:rPr>
              <a:t>arreflexia</a:t>
            </a:r>
            <a:r>
              <a:rPr lang="en-US" sz="1800" dirty="0">
                <a:solidFill>
                  <a:srgbClr val="FF0000"/>
                </a:solidFill>
                <a:latin typeface="Lato-Regular"/>
              </a:rPr>
              <a:t> </a:t>
            </a:r>
            <a:r>
              <a:rPr lang="en-US" sz="1800" dirty="0" err="1">
                <a:solidFill>
                  <a:srgbClr val="FF0000"/>
                </a:solidFill>
                <a:latin typeface="Lato-Regular"/>
              </a:rPr>
              <a:t>sem</a:t>
            </a:r>
            <a:r>
              <a:rPr lang="en-US" sz="1800" dirty="0">
                <a:solidFill>
                  <a:srgbClr val="FF0000"/>
                </a:solidFill>
                <a:latin typeface="Lato-Regular"/>
              </a:rPr>
              <a:t>  </a:t>
            </a:r>
            <a:r>
              <a:rPr lang="en-US" sz="1800" dirty="0" err="1">
                <a:solidFill>
                  <a:srgbClr val="FF0000"/>
                </a:solidFill>
                <a:latin typeface="Lato-Regular"/>
              </a:rPr>
              <a:t>atrofia</a:t>
            </a:r>
            <a:r>
              <a:rPr lang="en-US" sz="1800" dirty="0">
                <a:latin typeface="Lato-Regular"/>
              </a:rPr>
              <a:t>, </a:t>
            </a:r>
            <a:r>
              <a:rPr lang="en-US" sz="1800" dirty="0" err="1">
                <a:latin typeface="Lato-Regular"/>
              </a:rPr>
              <a:t>perda</a:t>
            </a:r>
            <a:r>
              <a:rPr lang="en-US" sz="1800" dirty="0">
                <a:latin typeface="Lato-Regular"/>
              </a:rPr>
              <a:t> da  </a:t>
            </a:r>
            <a:r>
              <a:rPr lang="en-US" sz="1800" dirty="0" err="1">
                <a:latin typeface="Lato-Regular"/>
              </a:rPr>
              <a:t>sensibilidade</a:t>
            </a:r>
            <a:r>
              <a:rPr lang="en-US" sz="1800" dirty="0">
                <a:latin typeface="Lato-Regular"/>
              </a:rPr>
              <a:t> </a:t>
            </a:r>
            <a:r>
              <a:rPr lang="en-US" sz="1800" dirty="0" err="1">
                <a:latin typeface="Lato-Regular"/>
              </a:rPr>
              <a:t>vibratoria</a:t>
            </a:r>
            <a:r>
              <a:rPr lang="en-US" sz="1800" dirty="0">
                <a:latin typeface="Lato-Regular"/>
              </a:rPr>
              <a:t> </a:t>
            </a:r>
            <a:r>
              <a:rPr lang="en-US" sz="1800" dirty="0" err="1">
                <a:latin typeface="Lato-Regular"/>
              </a:rPr>
              <a:t>ou</a:t>
            </a:r>
            <a:r>
              <a:rPr lang="en-US" sz="1800" dirty="0">
                <a:latin typeface="Lato-Regular"/>
              </a:rPr>
              <a:t> </a:t>
            </a:r>
            <a:r>
              <a:rPr lang="en-US" sz="1800" dirty="0" err="1">
                <a:latin typeface="Lato-Regular"/>
              </a:rPr>
              <a:t>perda</a:t>
            </a:r>
            <a:r>
              <a:rPr lang="en-US" sz="1800" dirty="0">
                <a:latin typeface="Lato-Regular"/>
              </a:rPr>
              <a:t> da </a:t>
            </a:r>
            <a:r>
              <a:rPr lang="en-US" sz="1800" dirty="0" err="1">
                <a:latin typeface="Lato-Regular"/>
              </a:rPr>
              <a:t>sensação</a:t>
            </a:r>
            <a:r>
              <a:rPr lang="en-US" sz="1800" dirty="0">
                <a:latin typeface="Lato-Regular"/>
              </a:rPr>
              <a:t> de </a:t>
            </a:r>
            <a:r>
              <a:rPr lang="pt-BR" sz="1800" dirty="0">
                <a:latin typeface="Lato-Regular"/>
              </a:rPr>
              <a:t>posição articular</a:t>
            </a:r>
            <a:endParaRPr lang="pt-BR" sz="1800" dirty="0"/>
          </a:p>
        </p:txBody>
      </p:sp>
    </p:spTree>
    <p:extLst>
      <p:ext uri="{BB962C8B-B14F-4D97-AF65-F5344CB8AC3E}">
        <p14:creationId xmlns:p14="http://schemas.microsoft.com/office/powerpoint/2010/main" val="2755591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E41EA-7C02-C570-0423-F190F3FABEAD}"/>
              </a:ext>
            </a:extLst>
          </p:cNvPr>
          <p:cNvSpPr>
            <a:spLocks noGrp="1"/>
          </p:cNvSpPr>
          <p:nvPr>
            <p:ph type="title"/>
          </p:nvPr>
        </p:nvSpPr>
        <p:spPr>
          <a:xfrm>
            <a:off x="628650" y="394087"/>
            <a:ext cx="7886700" cy="733091"/>
          </a:xfrm>
        </p:spPr>
        <p:txBody>
          <a:bodyPr>
            <a:normAutofit/>
          </a:bodyPr>
          <a:lstStyle/>
          <a:p>
            <a:r>
              <a:rPr lang="pt-BR" sz="2700" b="1" dirty="0"/>
              <a:t>PICO 2 (RESPOSTA AO TRATAMENTO)</a:t>
            </a:r>
          </a:p>
        </p:txBody>
      </p:sp>
      <p:sp>
        <p:nvSpPr>
          <p:cNvPr id="3" name="Espaço Reservado para Conteúdo 2">
            <a:extLst>
              <a:ext uri="{FF2B5EF4-FFF2-40B4-BE49-F238E27FC236}">
                <a16:creationId xmlns:a16="http://schemas.microsoft.com/office/drawing/2014/main" id="{83B9A105-2317-FA51-2C72-37B190D3E02B}"/>
              </a:ext>
            </a:extLst>
          </p:cNvPr>
          <p:cNvSpPr>
            <a:spLocks noGrp="1"/>
          </p:cNvSpPr>
          <p:nvPr>
            <p:ph idx="1"/>
          </p:nvPr>
        </p:nvSpPr>
        <p:spPr>
          <a:xfrm>
            <a:off x="584608" y="1127179"/>
            <a:ext cx="7886700" cy="3227663"/>
          </a:xfrm>
        </p:spPr>
        <p:txBody>
          <a:bodyPr>
            <a:normAutofit fontScale="92500" lnSpcReduction="10000"/>
          </a:bodyPr>
          <a:lstStyle/>
          <a:p>
            <a:pPr>
              <a:spcAft>
                <a:spcPts val="600"/>
              </a:spcAft>
            </a:pPr>
            <a:r>
              <a:rPr lang="pt-BR" sz="1425" kern="100" dirty="0">
                <a:latin typeface="Calibri" panose="020F0502020204030204" pitchFamily="34" charset="0"/>
                <a:ea typeface="Calibri" panose="020F0502020204030204" pitchFamily="34" charset="0"/>
                <a:cs typeface="Times New Roman" panose="02020603050405020304" pitchFamily="18" charset="0"/>
              </a:rPr>
              <a:t>Considerou </a:t>
            </a:r>
            <a:r>
              <a:rPr lang="pt-BR" sz="1425"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boas práticas </a:t>
            </a:r>
            <a:r>
              <a:rPr lang="pt-BR" sz="1425" kern="100" dirty="0">
                <a:latin typeface="Calibri" panose="020F0502020204030204" pitchFamily="34" charset="0"/>
                <a:ea typeface="Calibri" panose="020F0502020204030204" pitchFamily="34" charset="0"/>
                <a:cs typeface="Times New Roman" panose="02020603050405020304" pitchFamily="18" charset="0"/>
              </a:rPr>
              <a:t>resposta objetiva ao tratamento com agentes imunomoduladores (</a:t>
            </a:r>
            <a:r>
              <a:rPr lang="pt-BR" sz="1425" kern="100" dirty="0" err="1">
                <a:latin typeface="Calibri" panose="020F0502020204030204" pitchFamily="34" charset="0"/>
                <a:ea typeface="Calibri" panose="020F0502020204030204" pitchFamily="34" charset="0"/>
                <a:cs typeface="Times New Roman" panose="02020603050405020304" pitchFamily="18" charset="0"/>
              </a:rPr>
              <a:t>IVIg</a:t>
            </a:r>
            <a:r>
              <a:rPr lang="pt-BR" sz="1425" kern="100" dirty="0">
                <a:latin typeface="Calibri" panose="020F0502020204030204" pitchFamily="34" charset="0"/>
                <a:ea typeface="Calibri" panose="020F0502020204030204" pitchFamily="34" charset="0"/>
                <a:cs typeface="Times New Roman" panose="02020603050405020304" pitchFamily="18" charset="0"/>
              </a:rPr>
              <a:t>*, </a:t>
            </a:r>
            <a:r>
              <a:rPr lang="pt-BR" sz="1425" kern="100" dirty="0" err="1">
                <a:latin typeface="Calibri" panose="020F0502020204030204" pitchFamily="34" charset="0"/>
                <a:ea typeface="Calibri" panose="020F0502020204030204" pitchFamily="34" charset="0"/>
                <a:cs typeface="Times New Roman" panose="02020603050405020304" pitchFamily="18" charset="0"/>
              </a:rPr>
              <a:t>plasmaférese</a:t>
            </a:r>
            <a:r>
              <a:rPr lang="pt-BR" sz="1425" kern="100" dirty="0">
                <a:latin typeface="Calibri" panose="020F0502020204030204" pitchFamily="34" charset="0"/>
                <a:ea typeface="Calibri" panose="020F0502020204030204" pitchFamily="34" charset="0"/>
                <a:cs typeface="Times New Roman" panose="02020603050405020304" pitchFamily="18" charset="0"/>
              </a:rPr>
              <a:t>, </a:t>
            </a:r>
            <a:r>
              <a:rPr lang="pt-BR" sz="1425" kern="100" dirty="0" err="1">
                <a:latin typeface="Calibri" panose="020F0502020204030204" pitchFamily="34" charset="0"/>
                <a:ea typeface="Calibri" panose="020F0502020204030204" pitchFamily="34" charset="0"/>
                <a:cs typeface="Times New Roman" panose="02020603050405020304" pitchFamily="18" charset="0"/>
              </a:rPr>
              <a:t>corticosteróides</a:t>
            </a:r>
            <a:r>
              <a:rPr lang="pt-BR" sz="1425" kern="100" dirty="0">
                <a:latin typeface="Calibri" panose="020F0502020204030204" pitchFamily="34" charset="0"/>
                <a:ea typeface="Calibri" panose="020F0502020204030204" pitchFamily="34" charset="0"/>
                <a:cs typeface="Times New Roman" panose="02020603050405020304" pitchFamily="18" charset="0"/>
              </a:rPr>
              <a:t>) apoiam o diagnóstico clínico de CIPD/PIDC em pacientes  </a:t>
            </a:r>
            <a:r>
              <a:rPr lang="pt-BR" sz="1425"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CIDP possível </a:t>
            </a:r>
          </a:p>
          <a:p>
            <a:pPr>
              <a:spcAft>
                <a:spcPts val="600"/>
              </a:spcAft>
            </a:pPr>
            <a:endParaRPr lang="pt-BR" sz="1425" kern="1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pt-BR" sz="1425" kern="100" dirty="0">
                <a:latin typeface="Calibri" panose="020F0502020204030204" pitchFamily="34" charset="0"/>
                <a:ea typeface="Calibri" panose="020F0502020204030204" pitchFamily="34" charset="0"/>
                <a:cs typeface="Times New Roman" panose="02020603050405020304" pitchFamily="18" charset="0"/>
              </a:rPr>
              <a:t>A resposta ao tratamento em </a:t>
            </a:r>
            <a:r>
              <a:rPr lang="pt-BR" sz="1425"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pelo menos  uma </a:t>
            </a:r>
            <a:r>
              <a:rPr lang="pt-BR" sz="1425" kern="100" dirty="0">
                <a:latin typeface="Calibri" panose="020F0502020204030204" pitchFamily="34" charset="0"/>
                <a:ea typeface="Calibri" panose="020F0502020204030204" pitchFamily="34" charset="0"/>
                <a:cs typeface="Times New Roman" panose="02020603050405020304" pitchFamily="18" charset="0"/>
              </a:rPr>
              <a:t>escala ABAIXO: </a:t>
            </a:r>
          </a:p>
          <a:p>
            <a:pPr>
              <a:lnSpc>
                <a:spcPct val="100000"/>
              </a:lnSpc>
              <a:spcBef>
                <a:spcPts val="450"/>
              </a:spcBef>
              <a:spcAft>
                <a:spcPts val="450"/>
              </a:spcAft>
              <a:buFont typeface="Wingdings" panose="05000000000000000000" pitchFamily="2" charset="2"/>
              <a:buChar char="ü"/>
            </a:pPr>
            <a:r>
              <a:rPr lang="en-US" sz="1500" dirty="0"/>
              <a:t>Rasch-built Overall Disability Scale (I-RODS), Neurology, 2011</a:t>
            </a:r>
          </a:p>
          <a:p>
            <a:pPr>
              <a:lnSpc>
                <a:spcPct val="100000"/>
              </a:lnSpc>
              <a:spcBef>
                <a:spcPts val="450"/>
              </a:spcBef>
              <a:spcAft>
                <a:spcPts val="450"/>
              </a:spcAft>
              <a:buFont typeface="Wingdings" panose="05000000000000000000" pitchFamily="2" charset="2"/>
              <a:buChar char="ü"/>
            </a:pPr>
            <a:r>
              <a:rPr lang="pt-BR" sz="1425" kern="100" dirty="0">
                <a:latin typeface="Calibri" panose="020F0502020204030204" pitchFamily="34" charset="0"/>
                <a:ea typeface="Calibri" panose="020F0502020204030204" pitchFamily="34" charset="0"/>
                <a:cs typeface="Times New Roman" panose="02020603050405020304" pitchFamily="18" charset="0"/>
              </a:rPr>
              <a:t>Escala de incapacidade INCAT;</a:t>
            </a:r>
          </a:p>
          <a:p>
            <a:pPr>
              <a:lnSpc>
                <a:spcPct val="100000"/>
              </a:lnSpc>
              <a:spcBef>
                <a:spcPts val="450"/>
              </a:spcBef>
              <a:spcAft>
                <a:spcPts val="450"/>
              </a:spcAft>
              <a:buFont typeface="Wingdings" panose="05000000000000000000" pitchFamily="2" charset="2"/>
              <a:buChar char="ü"/>
            </a:pPr>
            <a:r>
              <a:rPr lang="pt-BR" sz="1425" kern="100" dirty="0">
                <a:latin typeface="Calibri" panose="020F0502020204030204" pitchFamily="34" charset="0"/>
                <a:ea typeface="Calibri" panose="020F0502020204030204" pitchFamily="34" charset="0"/>
                <a:cs typeface="Times New Roman" panose="02020603050405020304" pitchFamily="18" charset="0"/>
              </a:rPr>
              <a:t>Pontuação da soma MRC;</a:t>
            </a:r>
          </a:p>
          <a:p>
            <a:pPr>
              <a:lnSpc>
                <a:spcPct val="100000"/>
              </a:lnSpc>
              <a:spcBef>
                <a:spcPts val="450"/>
              </a:spcBef>
              <a:spcAft>
                <a:spcPts val="450"/>
              </a:spcAft>
              <a:buFont typeface="Wingdings" panose="05000000000000000000" pitchFamily="2" charset="2"/>
              <a:buChar char="ü"/>
            </a:pPr>
            <a:r>
              <a:rPr lang="pt-BR" sz="1425" kern="100" dirty="0">
                <a:latin typeface="Calibri" panose="020F0502020204030204" pitchFamily="34" charset="0"/>
                <a:ea typeface="Calibri" panose="020F0502020204030204" pitchFamily="34" charset="0"/>
                <a:cs typeface="Times New Roman" panose="02020603050405020304" pitchFamily="18" charset="0"/>
              </a:rPr>
              <a:t>Força de preensão: (Vigorímetro Martin/ Dinamômetro de </a:t>
            </a:r>
          </a:p>
          <a:p>
            <a:pPr marL="0" indent="0">
              <a:lnSpc>
                <a:spcPct val="100000"/>
              </a:lnSpc>
              <a:spcBef>
                <a:spcPts val="450"/>
              </a:spcBef>
              <a:spcAft>
                <a:spcPts val="450"/>
              </a:spcAft>
              <a:buNone/>
            </a:pPr>
            <a:r>
              <a:rPr lang="pt-BR" sz="1425" kern="100" dirty="0">
                <a:latin typeface="Calibri" panose="020F0502020204030204" pitchFamily="34" charset="0"/>
                <a:ea typeface="Calibri" panose="020F0502020204030204" pitchFamily="34" charset="0"/>
                <a:cs typeface="Times New Roman" panose="02020603050405020304" pitchFamily="18" charset="0"/>
              </a:rPr>
              <a:t>preensão manual Jamar)</a:t>
            </a:r>
          </a:p>
          <a:p>
            <a:pPr>
              <a:spcAft>
                <a:spcPts val="600"/>
              </a:spcAft>
            </a:pPr>
            <a:r>
              <a:rPr lang="pt-BR" sz="1425"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 falta de melhora após o tratamento não exclui a CIDP/ PIDC</a:t>
            </a:r>
          </a:p>
          <a:p>
            <a:pPr marL="0" indent="0">
              <a:buNone/>
            </a:pPr>
            <a:endParaRPr lang="pt-BR" sz="1425" dirty="0"/>
          </a:p>
        </p:txBody>
      </p:sp>
      <p:pic>
        <p:nvPicPr>
          <p:cNvPr id="5" name="Imagem 4">
            <a:extLst>
              <a:ext uri="{FF2B5EF4-FFF2-40B4-BE49-F238E27FC236}">
                <a16:creationId xmlns:a16="http://schemas.microsoft.com/office/drawing/2014/main" id="{1C5A2229-0FCE-5B2C-B9BA-AC8E89469ECF}"/>
              </a:ext>
            </a:extLst>
          </p:cNvPr>
          <p:cNvPicPr>
            <a:picLocks noChangeAspect="1"/>
          </p:cNvPicPr>
          <p:nvPr/>
        </p:nvPicPr>
        <p:blipFill rotWithShape="1">
          <a:blip r:embed="rId2"/>
          <a:srcRect l="38670" t="43039" r="16466" b="14486"/>
          <a:stretch/>
        </p:blipFill>
        <p:spPr>
          <a:xfrm>
            <a:off x="5813352" y="1671480"/>
            <a:ext cx="2701999" cy="2391746"/>
          </a:xfrm>
          <a:prstGeom prst="rect">
            <a:avLst/>
          </a:prstGeom>
        </p:spPr>
      </p:pic>
      <p:sp>
        <p:nvSpPr>
          <p:cNvPr id="4" name="CaixaDeTexto 3">
            <a:extLst>
              <a:ext uri="{FF2B5EF4-FFF2-40B4-BE49-F238E27FC236}">
                <a16:creationId xmlns:a16="http://schemas.microsoft.com/office/drawing/2014/main" id="{C59452F5-1CF9-AC7A-8901-91B5E408B20D}"/>
              </a:ext>
            </a:extLst>
          </p:cNvPr>
          <p:cNvSpPr txBox="1"/>
          <p:nvPr/>
        </p:nvSpPr>
        <p:spPr>
          <a:xfrm>
            <a:off x="584608" y="4354842"/>
            <a:ext cx="8085259" cy="461665"/>
          </a:xfrm>
          <a:prstGeom prst="rect">
            <a:avLst/>
          </a:prstGeom>
          <a:noFill/>
        </p:spPr>
        <p:txBody>
          <a:bodyPr wrap="square" rtlCol="0">
            <a:spAutoFit/>
          </a:bodyPr>
          <a:lstStyle/>
          <a:p>
            <a:r>
              <a:rPr lang="pt-BR" sz="1350" dirty="0"/>
              <a:t>Em </a:t>
            </a:r>
            <a:r>
              <a:rPr lang="pt-BR" sz="1350" dirty="0">
                <a:solidFill>
                  <a:srgbClr val="FF0000"/>
                </a:solidFill>
              </a:rPr>
              <a:t>MH</a:t>
            </a:r>
            <a:r>
              <a:rPr lang="pt-BR" sz="1350" dirty="0"/>
              <a:t>: Lehman et </a:t>
            </a:r>
            <a:r>
              <a:rPr lang="pt-BR" sz="1350" dirty="0" err="1"/>
              <a:t>all</a:t>
            </a:r>
            <a:r>
              <a:rPr lang="pt-BR" sz="1350" dirty="0"/>
              <a:t>. Avaliação Neurológica Simplificada. Belo Horizonte, ALM </a:t>
            </a:r>
            <a:r>
              <a:rPr lang="pt-BR" sz="1350" dirty="0" err="1"/>
              <a:t>International</a:t>
            </a:r>
            <a:r>
              <a:rPr lang="pt-BR" sz="1350" dirty="0"/>
              <a:t>, 1997 </a:t>
            </a:r>
            <a:endParaRPr lang="pt-BR" sz="1350" b="1" dirty="0"/>
          </a:p>
          <a:p>
            <a:endParaRPr lang="pt-BR" sz="1050" dirty="0"/>
          </a:p>
        </p:txBody>
      </p:sp>
    </p:spTree>
    <p:extLst>
      <p:ext uri="{BB962C8B-B14F-4D97-AF65-F5344CB8AC3E}">
        <p14:creationId xmlns:p14="http://schemas.microsoft.com/office/powerpoint/2010/main" val="2394775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E097E5-6686-07EC-2382-1C5F286D1429}"/>
              </a:ext>
            </a:extLst>
          </p:cNvPr>
          <p:cNvSpPr>
            <a:spLocks noGrp="1"/>
          </p:cNvSpPr>
          <p:nvPr>
            <p:ph type="title"/>
          </p:nvPr>
        </p:nvSpPr>
        <p:spPr>
          <a:xfrm>
            <a:off x="628650" y="435403"/>
            <a:ext cx="7886700" cy="504143"/>
          </a:xfrm>
        </p:spPr>
        <p:txBody>
          <a:bodyPr>
            <a:normAutofit fontScale="90000"/>
          </a:bodyPr>
          <a:lstStyle/>
          <a:p>
            <a:r>
              <a:rPr lang="pt-BR" sz="2700" b="1" dirty="0"/>
              <a:t>PICO 3 (IMAGEM) - ultrassom</a:t>
            </a:r>
          </a:p>
        </p:txBody>
      </p:sp>
      <p:sp>
        <p:nvSpPr>
          <p:cNvPr id="3" name="Espaço Reservado para Conteúdo 2">
            <a:extLst>
              <a:ext uri="{FF2B5EF4-FFF2-40B4-BE49-F238E27FC236}">
                <a16:creationId xmlns:a16="http://schemas.microsoft.com/office/drawing/2014/main" id="{25F7EF75-15AF-1BD9-3800-5FF55A99BB0C}"/>
              </a:ext>
            </a:extLst>
          </p:cNvPr>
          <p:cNvSpPr>
            <a:spLocks noGrp="1"/>
          </p:cNvSpPr>
          <p:nvPr>
            <p:ph idx="1"/>
          </p:nvPr>
        </p:nvSpPr>
        <p:spPr>
          <a:xfrm>
            <a:off x="767483" y="1145097"/>
            <a:ext cx="7886700" cy="3539805"/>
          </a:xfrm>
        </p:spPr>
        <p:txBody>
          <a:bodyPr>
            <a:normAutofit fontScale="92500" lnSpcReduction="10000"/>
          </a:bodyPr>
          <a:lstStyle/>
          <a:p>
            <a:pPr>
              <a:spcAft>
                <a:spcPts val="600"/>
              </a:spcAft>
            </a:pPr>
            <a:r>
              <a:rPr lang="pt-BR" sz="20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Boa prática</a:t>
            </a:r>
            <a:r>
              <a:rPr lang="pt-BR" sz="20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pt-BR" sz="2000" kern="100" dirty="0">
                <a:latin typeface="Calibri" panose="020F0502020204030204" pitchFamily="34" charset="0"/>
                <a:ea typeface="Calibri" panose="020F0502020204030204" pitchFamily="34" charset="0"/>
                <a:cs typeface="Times New Roman" panose="02020603050405020304" pitchFamily="18" charset="0"/>
              </a:rPr>
              <a:t>não usar US em pacientes adultos para CIDP/PIDC típica, exceto em </a:t>
            </a:r>
            <a:r>
              <a:rPr lang="pt-BR" sz="20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CIDP possível</a:t>
            </a:r>
            <a:r>
              <a:rPr lang="pt-BR" sz="2000" kern="100" dirty="0">
                <a:latin typeface="Calibri" panose="020F0502020204030204" pitchFamily="34" charset="0"/>
                <a:ea typeface="Calibri" panose="020F0502020204030204" pitchFamily="34" charset="0"/>
                <a:cs typeface="Times New Roman" panose="02020603050405020304" pitchFamily="18" charset="0"/>
              </a:rPr>
              <a:t> </a:t>
            </a:r>
          </a:p>
          <a:p>
            <a:pPr>
              <a:spcAft>
                <a:spcPts val="600"/>
              </a:spcAft>
            </a:pPr>
            <a:r>
              <a:rPr lang="pt-BR" sz="2000" kern="100" dirty="0">
                <a:latin typeface="Calibri" panose="020F0502020204030204" pitchFamily="34" charset="0"/>
                <a:ea typeface="Calibri" panose="020F0502020204030204" pitchFamily="34" charset="0"/>
                <a:cs typeface="Times New Roman" panose="02020603050405020304" pitchFamily="18" charset="0"/>
              </a:rPr>
              <a:t>O diagnóstico de CIDP/PIDC pode ser mais provável se houver aumento do nervo em pelo menos </a:t>
            </a:r>
            <a:r>
              <a:rPr lang="pt-BR" sz="20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dois locais no segmentos </a:t>
            </a:r>
            <a:r>
              <a:rPr lang="pt-BR" sz="2000" kern="100" dirty="0">
                <a:latin typeface="Calibri" panose="020F0502020204030204" pitchFamily="34" charset="0"/>
                <a:ea typeface="Calibri" panose="020F0502020204030204" pitchFamily="34" charset="0"/>
                <a:cs typeface="Times New Roman" panose="02020603050405020304" pitchFamily="18" charset="0"/>
              </a:rPr>
              <a:t>do nervo MEDIANO </a:t>
            </a:r>
            <a:r>
              <a:rPr lang="pt-BR" sz="20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proximal e/ou plexo braquial </a:t>
            </a:r>
          </a:p>
          <a:p>
            <a:pPr>
              <a:spcAft>
                <a:spcPts val="600"/>
              </a:spcAft>
            </a:pPr>
            <a:r>
              <a:rPr lang="pt-BR" sz="1600" kern="100" dirty="0">
                <a:latin typeface="Calibri" panose="020F0502020204030204" pitchFamily="34" charset="0"/>
                <a:ea typeface="Calibri" panose="020F0502020204030204" pitchFamily="34" charset="0"/>
                <a:cs typeface="Times New Roman" panose="02020603050405020304" pitchFamily="18" charset="0"/>
              </a:rPr>
              <a:t> </a:t>
            </a:r>
            <a:r>
              <a:rPr lang="pt-BR" sz="2000" kern="100" dirty="0">
                <a:latin typeface="Calibri" panose="020F0502020204030204" pitchFamily="34" charset="0"/>
                <a:ea typeface="Calibri" panose="020F0502020204030204" pitchFamily="34" charset="0"/>
                <a:cs typeface="Times New Roman" panose="02020603050405020304" pitchFamily="18" charset="0"/>
              </a:rPr>
              <a:t>Atualmente não há evidências que apoiem a ultrassonografia em pediatria. </a:t>
            </a:r>
          </a:p>
          <a:p>
            <a:pPr marL="0" indent="0">
              <a:spcAft>
                <a:spcPts val="600"/>
              </a:spcAft>
              <a:buNone/>
            </a:pPr>
            <a:endParaRPr lang="en-US" sz="1725" dirty="0">
              <a:solidFill>
                <a:srgbClr val="FF0000"/>
              </a:solidFill>
            </a:endParaRPr>
          </a:p>
          <a:p>
            <a:pPr marL="0" indent="0">
              <a:spcAft>
                <a:spcPts val="600"/>
              </a:spcAft>
              <a:buNone/>
            </a:pPr>
            <a:r>
              <a:rPr lang="en-US" sz="1725" dirty="0">
                <a:solidFill>
                  <a:schemeClr val="tx1"/>
                </a:solidFill>
              </a:rPr>
              <a:t>Ultrasound is a</a:t>
            </a:r>
            <a:r>
              <a:rPr lang="en-US" sz="1725" dirty="0">
                <a:solidFill>
                  <a:srgbClr val="FF0000"/>
                </a:solidFill>
              </a:rPr>
              <a:t> low-cost, widely available</a:t>
            </a:r>
            <a:r>
              <a:rPr lang="en-US" sz="1725" dirty="0"/>
              <a:t>, non-invasive procedure with </a:t>
            </a:r>
            <a:r>
              <a:rPr lang="en-US" sz="1725" dirty="0">
                <a:solidFill>
                  <a:srgbClr val="FF0000"/>
                </a:solidFill>
              </a:rPr>
              <a:t>moderate diagnostic accuracy</a:t>
            </a:r>
            <a:endParaRPr lang="pt-BR" sz="1725"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pt-BR" sz="1425" dirty="0"/>
          </a:p>
        </p:txBody>
      </p:sp>
      <p:sp>
        <p:nvSpPr>
          <p:cNvPr id="4" name="Elipse 3">
            <a:extLst>
              <a:ext uri="{FF2B5EF4-FFF2-40B4-BE49-F238E27FC236}">
                <a16:creationId xmlns:a16="http://schemas.microsoft.com/office/drawing/2014/main" id="{3BD4ED99-B456-395E-A9E9-6FAF32CACD26}"/>
              </a:ext>
            </a:extLst>
          </p:cNvPr>
          <p:cNvSpPr/>
          <p:nvPr/>
        </p:nvSpPr>
        <p:spPr>
          <a:xfrm>
            <a:off x="2446867" y="1255628"/>
            <a:ext cx="440266" cy="293772"/>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050"/>
          </a:p>
        </p:txBody>
      </p:sp>
    </p:spTree>
    <p:extLst>
      <p:ext uri="{BB962C8B-B14F-4D97-AF65-F5344CB8AC3E}">
        <p14:creationId xmlns:p14="http://schemas.microsoft.com/office/powerpoint/2010/main" val="3043393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746B1A-E416-4306-903F-559D489342F6}"/>
              </a:ext>
            </a:extLst>
          </p:cNvPr>
          <p:cNvSpPr>
            <a:spLocks noGrp="1"/>
          </p:cNvSpPr>
          <p:nvPr>
            <p:ph type="title"/>
          </p:nvPr>
        </p:nvSpPr>
        <p:spPr/>
        <p:txBody>
          <a:bodyPr>
            <a:normAutofit fontScale="90000"/>
          </a:bodyPr>
          <a:lstStyle/>
          <a:p>
            <a:pPr algn="ctr"/>
            <a:r>
              <a:rPr lang="pt-BR" dirty="0"/>
              <a:t>Nervo espessado focal ou assimetricamente a ao US de alta resolução</a:t>
            </a:r>
          </a:p>
        </p:txBody>
      </p:sp>
      <p:sp>
        <p:nvSpPr>
          <p:cNvPr id="3" name="CaixaDeTexto 2">
            <a:extLst>
              <a:ext uri="{FF2B5EF4-FFF2-40B4-BE49-F238E27FC236}">
                <a16:creationId xmlns:a16="http://schemas.microsoft.com/office/drawing/2014/main" id="{F400A2E2-16C1-41BC-9D15-2CB97C0DBB52}"/>
              </a:ext>
            </a:extLst>
          </p:cNvPr>
          <p:cNvSpPr txBox="1"/>
          <p:nvPr/>
        </p:nvSpPr>
        <p:spPr>
          <a:xfrm>
            <a:off x="388855" y="3537174"/>
            <a:ext cx="2828042" cy="877163"/>
          </a:xfrm>
          <a:prstGeom prst="rect">
            <a:avLst/>
          </a:prstGeom>
          <a:noFill/>
        </p:spPr>
        <p:txBody>
          <a:bodyPr wrap="square" rtlCol="0">
            <a:spAutoFit/>
          </a:bodyPr>
          <a:lstStyle/>
          <a:p>
            <a:r>
              <a:rPr lang="pt-BR" sz="1800" dirty="0">
                <a:latin typeface="Arial" panose="020B0604020202020204" pitchFamily="34" charset="0"/>
                <a:cs typeface="Arial" panose="020B0604020202020204" pitchFamily="34" charset="0"/>
              </a:rPr>
              <a:t>nervo digital espessado 5X &gt; no lado radial</a:t>
            </a:r>
          </a:p>
          <a:p>
            <a:r>
              <a:rPr lang="pt-BR" sz="1500" dirty="0">
                <a:latin typeface="Arial" panose="020B0604020202020204" pitchFamily="34" charset="0"/>
                <a:ea typeface="Calibri" panose="020F0502020204030204" pitchFamily="34" charset="0"/>
                <a:cs typeface="Arial" panose="020B0604020202020204" pitchFamily="34" charset="0"/>
              </a:rPr>
              <a:t>(</a:t>
            </a:r>
            <a:r>
              <a:rPr lang="pt-BR" sz="1500" dirty="0">
                <a:solidFill>
                  <a:srgbClr val="0070C0"/>
                </a:solidFill>
                <a:latin typeface="Arial" panose="020B0604020202020204" pitchFamily="34" charset="0"/>
                <a:ea typeface="Calibri" panose="020F0502020204030204" pitchFamily="34" charset="0"/>
                <a:cs typeface="Arial" panose="020B0604020202020204" pitchFamily="34" charset="0"/>
              </a:rPr>
              <a:t>Moreira AL. 2021</a:t>
            </a:r>
            <a:r>
              <a:rPr lang="pt-BR" sz="1500" dirty="0">
                <a:latin typeface="Arial" panose="020B0604020202020204" pitchFamily="34" charset="0"/>
                <a:ea typeface="Calibri" panose="020F0502020204030204" pitchFamily="34" charset="0"/>
                <a:cs typeface="Arial" panose="020B0604020202020204" pitchFamily="34" charset="0"/>
              </a:rPr>
              <a:t>)</a:t>
            </a:r>
            <a:endParaRPr lang="pt-BR" sz="1800" dirty="0">
              <a:latin typeface="Arial" panose="020B06040202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C7F3412C-4216-4D45-8319-1F70C9468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004" y="1436552"/>
            <a:ext cx="2126489" cy="1895478"/>
          </a:xfrm>
          <a:prstGeom prst="rect">
            <a:avLst/>
          </a:prstGeom>
        </p:spPr>
      </p:pic>
      <p:pic>
        <p:nvPicPr>
          <p:cNvPr id="10" name="Imagem 9">
            <a:extLst>
              <a:ext uri="{FF2B5EF4-FFF2-40B4-BE49-F238E27FC236}">
                <a16:creationId xmlns:a16="http://schemas.microsoft.com/office/drawing/2014/main" id="{0D87A15D-69A8-4798-A27F-09CDDE2B5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024" y="1436552"/>
            <a:ext cx="1992789" cy="1895478"/>
          </a:xfrm>
          <a:prstGeom prst="rect">
            <a:avLst/>
          </a:prstGeom>
        </p:spPr>
      </p:pic>
      <p:sp>
        <p:nvSpPr>
          <p:cNvPr id="11" name="CaixaDeTexto 10">
            <a:extLst>
              <a:ext uri="{FF2B5EF4-FFF2-40B4-BE49-F238E27FC236}">
                <a16:creationId xmlns:a16="http://schemas.microsoft.com/office/drawing/2014/main" id="{70BB3159-69EB-43FF-BCE5-AE298C5F438C}"/>
              </a:ext>
            </a:extLst>
          </p:cNvPr>
          <p:cNvSpPr txBox="1"/>
          <p:nvPr/>
        </p:nvSpPr>
        <p:spPr>
          <a:xfrm>
            <a:off x="3872004" y="3500566"/>
            <a:ext cx="2503603" cy="646331"/>
          </a:xfrm>
          <a:prstGeom prst="rect">
            <a:avLst/>
          </a:prstGeom>
          <a:noFill/>
        </p:spPr>
        <p:txBody>
          <a:bodyPr wrap="square" rtlCol="0">
            <a:spAutoFit/>
          </a:bodyPr>
          <a:lstStyle/>
          <a:p>
            <a:r>
              <a:rPr lang="pt-BR" sz="1800" dirty="0">
                <a:latin typeface="Arial" panose="020B0604020202020204" pitchFamily="34" charset="0"/>
                <a:cs typeface="Arial" panose="020B0604020202020204" pitchFamily="34" charset="0"/>
              </a:rPr>
              <a:t>Ulnar E: </a:t>
            </a:r>
            <a:r>
              <a:rPr lang="pt-BR" sz="1800" dirty="0">
                <a:solidFill>
                  <a:srgbClr val="FF0000"/>
                </a:solidFill>
                <a:latin typeface="Arial" panose="020B0604020202020204" pitchFamily="34" charset="0"/>
                <a:cs typeface="Arial" panose="020B0604020202020204" pitchFamily="34" charset="0"/>
              </a:rPr>
              <a:t>0,20 cm</a:t>
            </a:r>
            <a:r>
              <a:rPr lang="pt-BR" sz="1800" baseline="30000" dirty="0">
                <a:solidFill>
                  <a:srgbClr val="FF0000"/>
                </a:solidFill>
                <a:latin typeface="Arial" panose="020B0604020202020204" pitchFamily="34" charset="0"/>
                <a:cs typeface="Arial" panose="020B0604020202020204" pitchFamily="34" charset="0"/>
              </a:rPr>
              <a:t>2</a:t>
            </a:r>
          </a:p>
          <a:p>
            <a:r>
              <a:rPr lang="pt-BR" sz="1800" dirty="0">
                <a:latin typeface="Arial" panose="020B0604020202020204" pitchFamily="34" charset="0"/>
                <a:cs typeface="Arial" panose="020B0604020202020204" pitchFamily="34" charset="0"/>
              </a:rPr>
              <a:t>Sem vascularização</a:t>
            </a:r>
            <a:r>
              <a:rPr lang="pt-BR" sz="1050" dirty="0">
                <a:latin typeface="Arial" panose="020B0604020202020204" pitchFamily="34" charset="0"/>
                <a:cs typeface="Arial" panose="020B0604020202020204" pitchFamily="34" charset="0"/>
              </a:rPr>
              <a:t> </a:t>
            </a:r>
          </a:p>
        </p:txBody>
      </p:sp>
      <p:sp>
        <p:nvSpPr>
          <p:cNvPr id="12" name="CaixaDeTexto 11">
            <a:extLst>
              <a:ext uri="{FF2B5EF4-FFF2-40B4-BE49-F238E27FC236}">
                <a16:creationId xmlns:a16="http://schemas.microsoft.com/office/drawing/2014/main" id="{B332EA0F-2597-4DEA-AD49-DA8B88C94017}"/>
              </a:ext>
            </a:extLst>
          </p:cNvPr>
          <p:cNvSpPr txBox="1"/>
          <p:nvPr/>
        </p:nvSpPr>
        <p:spPr>
          <a:xfrm>
            <a:off x="6293025" y="3537173"/>
            <a:ext cx="2478749" cy="369332"/>
          </a:xfrm>
          <a:prstGeom prst="rect">
            <a:avLst/>
          </a:prstGeom>
          <a:noFill/>
        </p:spPr>
        <p:txBody>
          <a:bodyPr wrap="square" rtlCol="0">
            <a:spAutoFit/>
          </a:bodyPr>
          <a:lstStyle/>
          <a:p>
            <a:r>
              <a:rPr lang="pt-BR" sz="1800" dirty="0">
                <a:latin typeface="Arial" panose="020B0604020202020204" pitchFamily="34" charset="0"/>
                <a:cs typeface="Arial" panose="020B0604020202020204" pitchFamily="34" charset="0"/>
              </a:rPr>
              <a:t>Ulnar D: 0,10 cm</a:t>
            </a:r>
            <a:r>
              <a:rPr lang="pt-BR" sz="1800" baseline="30000" dirty="0">
                <a:latin typeface="Arial" panose="020B0604020202020204" pitchFamily="34" charset="0"/>
                <a:cs typeface="Arial" panose="020B0604020202020204" pitchFamily="34" charset="0"/>
              </a:rPr>
              <a:t>2</a:t>
            </a:r>
            <a:r>
              <a:rPr lang="pt-BR" sz="1800" dirty="0">
                <a:latin typeface="Arial" panose="020B0604020202020204" pitchFamily="34" charset="0"/>
                <a:cs typeface="Arial" panose="020B0604020202020204" pitchFamily="34" charset="0"/>
              </a:rPr>
              <a:t> </a:t>
            </a:r>
          </a:p>
        </p:txBody>
      </p:sp>
      <p:pic>
        <p:nvPicPr>
          <p:cNvPr id="5" name="Imagem 4">
            <a:extLst>
              <a:ext uri="{FF2B5EF4-FFF2-40B4-BE49-F238E27FC236}">
                <a16:creationId xmlns:a16="http://schemas.microsoft.com/office/drawing/2014/main" id="{02945414-544F-4A7A-9125-5D818EA62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25" y="1436552"/>
            <a:ext cx="3252248" cy="1932086"/>
          </a:xfrm>
          <a:prstGeom prst="rect">
            <a:avLst/>
          </a:prstGeom>
        </p:spPr>
      </p:pic>
      <p:sp>
        <p:nvSpPr>
          <p:cNvPr id="9" name="CaixaDeTexto 8">
            <a:extLst>
              <a:ext uri="{FF2B5EF4-FFF2-40B4-BE49-F238E27FC236}">
                <a16:creationId xmlns:a16="http://schemas.microsoft.com/office/drawing/2014/main" id="{39A2482C-6633-4B9C-A343-5219B27F2371}"/>
              </a:ext>
            </a:extLst>
          </p:cNvPr>
          <p:cNvSpPr txBox="1"/>
          <p:nvPr/>
        </p:nvSpPr>
        <p:spPr>
          <a:xfrm>
            <a:off x="168472" y="4477241"/>
            <a:ext cx="8660876" cy="415498"/>
          </a:xfrm>
          <a:prstGeom prst="rect">
            <a:avLst/>
          </a:prstGeom>
          <a:noFill/>
        </p:spPr>
        <p:txBody>
          <a:bodyPr wrap="square" rtlCol="0">
            <a:spAutoFit/>
          </a:bodyPr>
          <a:lstStyle/>
          <a:p>
            <a:pPr algn="ctr"/>
            <a:r>
              <a:rPr lang="en-GB" sz="1050" dirty="0">
                <a:latin typeface="Arial" panose="020B0604020202020204" pitchFamily="34" charset="0"/>
                <a:cs typeface="Arial" panose="020B0604020202020204" pitchFamily="34" charset="0"/>
              </a:rPr>
              <a:t>Moreira AL. </a:t>
            </a:r>
            <a:r>
              <a:rPr lang="en-GB" sz="1050" dirty="0" err="1">
                <a:latin typeface="Arial" panose="020B0604020202020204" pitchFamily="34" charset="0"/>
                <a:cs typeface="Arial" panose="020B0604020202020204" pitchFamily="34" charset="0"/>
              </a:rPr>
              <a:t>Eletroneuromiografia</a:t>
            </a:r>
            <a:r>
              <a:rPr lang="en-GB" sz="1050" dirty="0">
                <a:latin typeface="Arial" panose="020B0604020202020204" pitchFamily="34" charset="0"/>
                <a:cs typeface="Arial" panose="020B0604020202020204" pitchFamily="34" charset="0"/>
              </a:rPr>
              <a:t> e </a:t>
            </a:r>
            <a:r>
              <a:rPr lang="en-GB" sz="1050" dirty="0" err="1">
                <a:latin typeface="Arial" panose="020B0604020202020204" pitchFamily="34" charset="0"/>
                <a:cs typeface="Arial" panose="020B0604020202020204" pitchFamily="34" charset="0"/>
              </a:rPr>
              <a:t>Ultrassonografia</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na</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Hanseníase</a:t>
            </a:r>
            <a:r>
              <a:rPr lang="en-GB" sz="1050" dirty="0">
                <a:latin typeface="Arial" panose="020B0604020202020204" pitchFamily="34" charset="0"/>
                <a:cs typeface="Arial" panose="020B0604020202020204" pitchFamily="34" charset="0"/>
              </a:rPr>
              <a:t>. </a:t>
            </a:r>
            <a:r>
              <a:rPr lang="en-GB" sz="1050" b="1" i="1" dirty="0">
                <a:solidFill>
                  <a:srgbClr val="0070C0"/>
                </a:solidFill>
                <a:latin typeface="Arial" panose="020B0604020202020204" pitchFamily="34" charset="0"/>
                <a:cs typeface="Arial" panose="020B0604020202020204" pitchFamily="34" charset="0"/>
              </a:rPr>
              <a:t>Info Hansen</a:t>
            </a:r>
            <a:r>
              <a:rPr lang="en-GB" sz="1050" dirty="0">
                <a:latin typeface="Arial" panose="020B0604020202020204" pitchFamily="34" charset="0"/>
                <a:cs typeface="Arial" panose="020B0604020202020204" pitchFamily="34" charset="0"/>
              </a:rPr>
              <a:t>, Centro de </a:t>
            </a:r>
            <a:r>
              <a:rPr lang="en-GB" sz="1050" dirty="0" err="1">
                <a:latin typeface="Arial" panose="020B0604020202020204" pitchFamily="34" charset="0"/>
                <a:cs typeface="Arial" panose="020B0604020202020204" pitchFamily="34" charset="0"/>
              </a:rPr>
              <a:t>informações</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sobre</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hanseníase</a:t>
            </a:r>
            <a:r>
              <a:rPr lang="en-GB" sz="1050" dirty="0">
                <a:latin typeface="Arial" panose="020B0604020202020204" pitchFamily="34" charset="0"/>
                <a:cs typeface="Arial" panose="020B0604020202020204" pitchFamily="34" charset="0"/>
              </a:rPr>
              <a:t>, 2021 </a:t>
            </a:r>
            <a:r>
              <a:rPr lang="en-GB" sz="1050" dirty="0">
                <a:latin typeface="Arial" panose="020B0604020202020204" pitchFamily="34" charset="0"/>
                <a:cs typeface="Arial" panose="020B0604020202020204" pitchFamily="34" charset="0"/>
                <a:hlinkClick r:id="rId5"/>
              </a:rPr>
              <a:t>https://youtu.be/Tf9QppOhGnI</a:t>
            </a:r>
            <a:endParaRPr lang="pt-BR"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924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3B370F-8B31-416E-9BBA-578B4B605E25}"/>
              </a:ext>
            </a:extLst>
          </p:cNvPr>
          <p:cNvSpPr>
            <a:spLocks noGrp="1"/>
          </p:cNvSpPr>
          <p:nvPr>
            <p:ph type="title"/>
          </p:nvPr>
        </p:nvSpPr>
        <p:spPr>
          <a:xfrm>
            <a:off x="1067373" y="209431"/>
            <a:ext cx="6369721" cy="661764"/>
          </a:xfrm>
          <a:ln>
            <a:solidFill>
              <a:srgbClr val="FF0000"/>
            </a:solidFill>
          </a:ln>
        </p:spPr>
        <p:style>
          <a:lnRef idx="2">
            <a:schemeClr val="dk1"/>
          </a:lnRef>
          <a:fillRef idx="1">
            <a:schemeClr val="lt1"/>
          </a:fillRef>
          <a:effectRef idx="0">
            <a:schemeClr val="dk1"/>
          </a:effectRef>
          <a:fontRef idx="minor">
            <a:schemeClr val="dk1"/>
          </a:fontRef>
        </p:style>
        <p:txBody>
          <a:bodyPr>
            <a:normAutofit/>
          </a:bodyPr>
          <a:lstStyle/>
          <a:p>
            <a:pPr algn="ctr"/>
            <a:r>
              <a:rPr lang="pt-BR" sz="2100" dirty="0">
                <a:solidFill>
                  <a:schemeClr val="tx1"/>
                </a:solidFill>
              </a:rPr>
              <a:t>NCS</a:t>
            </a:r>
            <a:r>
              <a:rPr lang="pt-BR" sz="2100" dirty="0">
                <a:solidFill>
                  <a:srgbClr val="FF0000"/>
                </a:solidFill>
              </a:rPr>
              <a:t> Temporal </a:t>
            </a:r>
            <a:r>
              <a:rPr lang="pt-BR" sz="2100" dirty="0" err="1">
                <a:solidFill>
                  <a:srgbClr val="FF0000"/>
                </a:solidFill>
              </a:rPr>
              <a:t>Dispersion</a:t>
            </a:r>
            <a:r>
              <a:rPr lang="pt-BR" sz="2100" dirty="0">
                <a:solidFill>
                  <a:srgbClr val="FF0000"/>
                </a:solidFill>
              </a:rPr>
              <a:t> </a:t>
            </a:r>
            <a:r>
              <a:rPr lang="pt-BR" sz="2100" dirty="0"/>
              <a:t>X </a:t>
            </a:r>
            <a:r>
              <a:rPr lang="pt-BR" sz="2100" b="1" dirty="0">
                <a:solidFill>
                  <a:schemeClr val="tx1"/>
                </a:solidFill>
              </a:rPr>
              <a:t>US</a:t>
            </a:r>
            <a:r>
              <a:rPr lang="pt-BR" sz="2100" dirty="0"/>
              <a:t>  </a:t>
            </a:r>
            <a:r>
              <a:rPr lang="pt-BR" sz="2100" dirty="0">
                <a:solidFill>
                  <a:srgbClr val="FF0000"/>
                </a:solidFill>
              </a:rPr>
              <a:t>Doppler </a:t>
            </a:r>
            <a:endParaRPr lang="pt-BR" sz="2100" b="1" dirty="0">
              <a:solidFill>
                <a:schemeClr val="tx1"/>
              </a:solidFill>
            </a:endParaRPr>
          </a:p>
        </p:txBody>
      </p:sp>
      <p:pic>
        <p:nvPicPr>
          <p:cNvPr id="14" name="Imagem 13">
            <a:extLst>
              <a:ext uri="{FF2B5EF4-FFF2-40B4-BE49-F238E27FC236}">
                <a16:creationId xmlns:a16="http://schemas.microsoft.com/office/drawing/2014/main" id="{DDC070AD-735A-4EAD-BCE3-0371998D8074}"/>
              </a:ext>
            </a:extLst>
          </p:cNvPr>
          <p:cNvPicPr>
            <a:picLocks noChangeAspect="1"/>
          </p:cNvPicPr>
          <p:nvPr/>
        </p:nvPicPr>
        <p:blipFill rotWithShape="1">
          <a:blip r:embed="rId2">
            <a:alphaModFix/>
            <a:extLst>
              <a:ext uri="{BEBA8EAE-BF5A-486C-A8C5-ECC9F3942E4B}">
                <a14:imgProps xmlns:a14="http://schemas.microsoft.com/office/drawing/2010/main">
                  <a14:imgLayer>
                    <a14:imgEffect>
                      <a14:colorTemperature colorTemp="6329"/>
                    </a14:imgEffect>
                  </a14:imgLayer>
                </a14:imgProps>
              </a:ext>
              <a:ext uri="{28A0092B-C50C-407E-A947-70E740481C1C}">
                <a14:useLocalDpi xmlns:a14="http://schemas.microsoft.com/office/drawing/2010/main" val="0"/>
              </a:ext>
            </a:extLst>
          </a:blip>
          <a:srcRect/>
          <a:stretch/>
        </p:blipFill>
        <p:spPr>
          <a:xfrm>
            <a:off x="5253294" y="1140998"/>
            <a:ext cx="2494330" cy="1345919"/>
          </a:xfrm>
          <a:prstGeom prst="rect">
            <a:avLst/>
          </a:prstGeom>
        </p:spPr>
        <p:style>
          <a:lnRef idx="2">
            <a:schemeClr val="accent2"/>
          </a:lnRef>
          <a:fillRef idx="1">
            <a:schemeClr val="lt1"/>
          </a:fillRef>
          <a:effectRef idx="0">
            <a:schemeClr val="accent2"/>
          </a:effectRef>
          <a:fontRef idx="minor">
            <a:schemeClr val="dk1"/>
          </a:fontRef>
        </p:style>
      </p:pic>
      <p:graphicFrame>
        <p:nvGraphicFramePr>
          <p:cNvPr id="17" name="Gráfico 16">
            <a:extLst>
              <a:ext uri="{FF2B5EF4-FFF2-40B4-BE49-F238E27FC236}">
                <a16:creationId xmlns:a16="http://schemas.microsoft.com/office/drawing/2014/main" id="{DA612DDF-57EA-4D93-B051-0E8E62359B05}"/>
              </a:ext>
            </a:extLst>
          </p:cNvPr>
          <p:cNvGraphicFramePr>
            <a:graphicFrameLocks/>
          </p:cNvGraphicFramePr>
          <p:nvPr>
            <p:extLst>
              <p:ext uri="{D42A27DB-BD31-4B8C-83A1-F6EECF244321}">
                <p14:modId xmlns:p14="http://schemas.microsoft.com/office/powerpoint/2010/main" val="4129806344"/>
              </p:ext>
            </p:extLst>
          </p:nvPr>
        </p:nvGraphicFramePr>
        <p:xfrm>
          <a:off x="1901162" y="2702072"/>
          <a:ext cx="4826687" cy="1642826"/>
        </p:xfrm>
        <a:graphic>
          <a:graphicData uri="http://schemas.openxmlformats.org/drawingml/2006/chart">
            <c:chart xmlns:c="http://schemas.openxmlformats.org/drawingml/2006/chart" xmlns:r="http://schemas.openxmlformats.org/officeDocument/2006/relationships" r:id="rId3"/>
          </a:graphicData>
        </a:graphic>
      </p:graphicFrame>
      <p:sp>
        <p:nvSpPr>
          <p:cNvPr id="3" name="CaixaDeTexto 2">
            <a:extLst>
              <a:ext uri="{FF2B5EF4-FFF2-40B4-BE49-F238E27FC236}">
                <a16:creationId xmlns:a16="http://schemas.microsoft.com/office/drawing/2014/main" id="{996FF8DF-D10A-4F86-9F75-F2172CFBCD49}"/>
              </a:ext>
            </a:extLst>
          </p:cNvPr>
          <p:cNvSpPr txBox="1"/>
          <p:nvPr/>
        </p:nvSpPr>
        <p:spPr>
          <a:xfrm>
            <a:off x="650838" y="4508746"/>
            <a:ext cx="7842325" cy="346249"/>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defRPr sz="3700"/>
            </a:pPr>
            <a:r>
              <a:rPr lang="pt-BR" sz="825" dirty="0"/>
              <a:t>Akita J, Miller LHG, De Mello FMC, Barreto JA, Moreira AL, Kirchner DR; Garbino JA.</a:t>
            </a:r>
            <a:r>
              <a:rPr lang="en-US" sz="825" dirty="0"/>
              <a:t> </a:t>
            </a:r>
            <a:r>
              <a:rPr lang="en-US" sz="825" dirty="0">
                <a:solidFill>
                  <a:srgbClr val="FF0000"/>
                </a:solidFill>
              </a:rPr>
              <a:t>Neurophysiologic and ultrasonographic study with doppler in </a:t>
            </a:r>
            <a:r>
              <a:rPr lang="en-US" sz="825" b="1" dirty="0">
                <a:solidFill>
                  <a:srgbClr val="FF0000"/>
                </a:solidFill>
              </a:rPr>
              <a:t>leprosy neuropathy</a:t>
            </a:r>
            <a:r>
              <a:rPr lang="en-US" sz="825" dirty="0"/>
              <a:t>. In: </a:t>
            </a:r>
            <a:r>
              <a:rPr lang="pt-BR" sz="825" dirty="0"/>
              <a:t>XXVIII Congresso Brasileiro de Neurologia</a:t>
            </a:r>
            <a:r>
              <a:rPr lang="en-US" sz="825" dirty="0"/>
              <a:t>, São Paulo/SP, 2018</a:t>
            </a:r>
            <a:endParaRPr lang="pt-BR" sz="2775" dirty="0"/>
          </a:p>
        </p:txBody>
      </p:sp>
      <p:sp>
        <p:nvSpPr>
          <p:cNvPr id="5" name="CaixaDeTexto 4">
            <a:extLst>
              <a:ext uri="{FF2B5EF4-FFF2-40B4-BE49-F238E27FC236}">
                <a16:creationId xmlns:a16="http://schemas.microsoft.com/office/drawing/2014/main" id="{CE5E3F83-AC31-475F-9036-9C56158660C2}"/>
              </a:ext>
            </a:extLst>
          </p:cNvPr>
          <p:cNvSpPr txBox="1"/>
          <p:nvPr/>
        </p:nvSpPr>
        <p:spPr>
          <a:xfrm>
            <a:off x="4459278" y="1637057"/>
            <a:ext cx="274740" cy="253916"/>
          </a:xfrm>
          <a:prstGeom prst="rect">
            <a:avLst/>
          </a:prstGeom>
          <a:noFill/>
        </p:spPr>
        <p:txBody>
          <a:bodyPr wrap="square" rtlCol="0">
            <a:spAutoFit/>
          </a:bodyPr>
          <a:lstStyle/>
          <a:p>
            <a:r>
              <a:rPr lang="pt-BR" sz="1050" dirty="0"/>
              <a:t>X</a:t>
            </a:r>
          </a:p>
        </p:txBody>
      </p:sp>
      <p:pic>
        <p:nvPicPr>
          <p:cNvPr id="8" name="Imagem 7">
            <a:extLst>
              <a:ext uri="{FF2B5EF4-FFF2-40B4-BE49-F238E27FC236}">
                <a16:creationId xmlns:a16="http://schemas.microsoft.com/office/drawing/2014/main" id="{75F2974C-D558-4D99-BC80-239ECFEF6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271" y="1135631"/>
            <a:ext cx="2423682" cy="1345919"/>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93222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AE5FC5B-D542-CE59-E9B1-EDB9FA93BFA6}"/>
              </a:ext>
            </a:extLst>
          </p:cNvPr>
          <p:cNvSpPr>
            <a:spLocks noGrp="1"/>
          </p:cNvSpPr>
          <p:nvPr>
            <p:ph idx="1"/>
          </p:nvPr>
        </p:nvSpPr>
        <p:spPr>
          <a:xfrm>
            <a:off x="279105" y="782730"/>
            <a:ext cx="5460923" cy="3766200"/>
          </a:xfrm>
        </p:spPr>
        <p:txBody>
          <a:bodyPr>
            <a:normAutofit lnSpcReduction="10000"/>
          </a:bodyPr>
          <a:lstStyle/>
          <a:p>
            <a:pPr marL="0" indent="0">
              <a:buNone/>
            </a:pPr>
            <a:endParaRPr lang="pt-BR" sz="1125" b="1" kern="1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pt-BR" sz="1350" b="1" kern="1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lang="pt-BR" sz="1500" b="1" kern="100" dirty="0">
                <a:solidFill>
                  <a:schemeClr val="tx1"/>
                </a:solidFill>
                <a:latin typeface="Arial" panose="020B0604020202020204" pitchFamily="34" charset="0"/>
                <a:ea typeface="Calibri" panose="020F0502020204030204" pitchFamily="34" charset="0"/>
                <a:cs typeface="Arial" panose="020B0604020202020204" pitchFamily="34" charset="0"/>
              </a:rPr>
              <a:t>oas práticas</a:t>
            </a:r>
            <a:r>
              <a:rPr lang="pt-BR" sz="1350" b="1" kern="1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pt-BR" sz="1350" kern="100" dirty="0">
                <a:latin typeface="Arial" panose="020B0604020202020204" pitchFamily="34" charset="0"/>
                <a:ea typeface="Calibri" panose="020F0502020204030204" pitchFamily="34" charset="0"/>
                <a:cs typeface="Arial" panose="020B0604020202020204" pitchFamily="34" charset="0"/>
              </a:rPr>
              <a:t>não </a:t>
            </a:r>
            <a:r>
              <a:rPr lang="pt-BR" sz="1400" kern="100" dirty="0">
                <a:latin typeface="Calibri" panose="020F0502020204030204" pitchFamily="34" charset="0"/>
                <a:ea typeface="Calibri" panose="020F0502020204030204" pitchFamily="34" charset="0"/>
                <a:cs typeface="Times New Roman" panose="02020603050405020304" pitchFamily="18" charset="0"/>
              </a:rPr>
              <a:t>em CIDP/PIDC típica, exceto em </a:t>
            </a:r>
            <a:r>
              <a:rPr lang="pt-BR" sz="14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CIDP possível</a:t>
            </a:r>
            <a:r>
              <a:rPr lang="pt-BR" sz="1400" kern="100" dirty="0">
                <a:latin typeface="Calibri" panose="020F0502020204030204" pitchFamily="34" charset="0"/>
                <a:ea typeface="Calibri" panose="020F0502020204030204" pitchFamily="34" charset="0"/>
                <a:cs typeface="Times New Roman" panose="02020603050405020304" pitchFamily="18" charset="0"/>
              </a:rPr>
              <a:t> </a:t>
            </a:r>
            <a:endParaRPr lang="pt-BR" sz="1350" kern="100" dirty="0">
              <a:latin typeface="Arial" panose="020B0604020202020204" pitchFamily="34" charset="0"/>
              <a:ea typeface="Calibri" panose="020F0502020204030204" pitchFamily="34" charset="0"/>
              <a:cs typeface="Arial" panose="020B0604020202020204" pitchFamily="34" charset="0"/>
            </a:endParaRPr>
          </a:p>
          <a:p>
            <a:pPr>
              <a:spcAft>
                <a:spcPts val="600"/>
              </a:spcAft>
            </a:pPr>
            <a:endParaRPr lang="pt-BR" sz="1350" kern="100" dirty="0">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pt-BR" sz="1400" kern="100" dirty="0">
                <a:solidFill>
                  <a:schemeClr val="tx1"/>
                </a:solidFill>
                <a:latin typeface="Arial" panose="020B0604020202020204" pitchFamily="34" charset="0"/>
                <a:ea typeface="Calibri" panose="020F0502020204030204" pitchFamily="34" charset="0"/>
                <a:cs typeface="Arial" panose="020B0604020202020204" pitchFamily="34" charset="0"/>
              </a:rPr>
              <a:t>A</a:t>
            </a:r>
            <a:r>
              <a:rPr lang="pt-BR" sz="1400" b="1" kern="1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pt-BR" sz="14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CIDP/PIDC</a:t>
            </a:r>
            <a:r>
              <a:rPr lang="pt-BR" sz="1400" b="1" kern="1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pt-BR" sz="1350" kern="100" dirty="0">
                <a:solidFill>
                  <a:schemeClr val="tx1"/>
                </a:solidFill>
                <a:latin typeface="Arial" panose="020B0604020202020204" pitchFamily="34" charset="0"/>
                <a:ea typeface="Calibri" panose="020F0502020204030204" pitchFamily="34" charset="0"/>
                <a:cs typeface="Arial" panose="020B0604020202020204" pitchFamily="34" charset="0"/>
              </a:rPr>
              <a:t>pode ser mais provável se houver aumento e/ou aumento da intensidade do sinal da(s) </a:t>
            </a:r>
            <a:r>
              <a:rPr lang="pt-BR" sz="1350" kern="100" dirty="0">
                <a:solidFill>
                  <a:srgbClr val="FF0000"/>
                </a:solidFill>
                <a:latin typeface="Arial" panose="020B0604020202020204" pitchFamily="34" charset="0"/>
                <a:ea typeface="Calibri" panose="020F0502020204030204" pitchFamily="34" charset="0"/>
                <a:cs typeface="Arial" panose="020B0604020202020204" pitchFamily="34" charset="0"/>
              </a:rPr>
              <a:t>raiz(es) nervosa(s)</a:t>
            </a:r>
          </a:p>
          <a:p>
            <a:pPr>
              <a:spcAft>
                <a:spcPts val="600"/>
              </a:spcAft>
            </a:pPr>
            <a:endParaRPr lang="pt-BR" sz="1350" kern="100" dirty="0">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pt-BR" sz="1350" kern="100" dirty="0">
                <a:latin typeface="Arial" panose="020B0604020202020204" pitchFamily="34" charset="0"/>
                <a:ea typeface="Calibri" panose="020F0502020204030204" pitchFamily="34" charset="0"/>
                <a:cs typeface="Arial" panose="020B0604020202020204" pitchFamily="34" charset="0"/>
              </a:rPr>
              <a:t>Atualmente não há evidências que apoiem a RNM em pediatria pacientes.</a:t>
            </a:r>
          </a:p>
          <a:p>
            <a:pPr>
              <a:spcAft>
                <a:spcPts val="600"/>
              </a:spcAft>
            </a:pPr>
            <a:endParaRPr lang="pt-BR" sz="1125" kern="100" dirty="0">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pt-BR" sz="1200" kern="100" dirty="0">
                <a:solidFill>
                  <a:schemeClr val="tx1"/>
                </a:solidFill>
                <a:latin typeface="Arial" panose="020B0604020202020204" pitchFamily="34" charset="0"/>
                <a:ea typeface="Calibri" panose="020F0502020204030204" pitchFamily="34" charset="0"/>
                <a:cs typeface="Arial" panose="020B0604020202020204" pitchFamily="34" charset="0"/>
              </a:rPr>
              <a:t>Sem características </a:t>
            </a:r>
            <a:r>
              <a:rPr lang="pt-BR" sz="1200" kern="100" dirty="0">
                <a:solidFill>
                  <a:srgbClr val="FF0000"/>
                </a:solidFill>
                <a:latin typeface="Arial" panose="020B0604020202020204" pitchFamily="34" charset="0"/>
                <a:ea typeface="Calibri" panose="020F0502020204030204" pitchFamily="34" charset="0"/>
                <a:cs typeface="Arial" panose="020B0604020202020204" pitchFamily="34" charset="0"/>
              </a:rPr>
              <a:t>laboratoriais/clínicas que sugiram outras doenças</a:t>
            </a:r>
            <a:r>
              <a:rPr lang="pt-BR" sz="1200" kern="100" dirty="0">
                <a:latin typeface="Arial" panose="020B0604020202020204" pitchFamily="34" charset="0"/>
                <a:ea typeface="Calibri" panose="020F0502020204030204" pitchFamily="34" charset="0"/>
                <a:cs typeface="Arial" panose="020B0604020202020204" pitchFamily="34" charset="0"/>
              </a:rPr>
              <a:t>, </a:t>
            </a:r>
            <a:r>
              <a:rPr lang="pt-BR" sz="1200" kern="100" dirty="0">
                <a:solidFill>
                  <a:schemeClr val="tx1"/>
                </a:solidFill>
                <a:latin typeface="Arial" panose="020B0604020202020204" pitchFamily="34" charset="0"/>
                <a:ea typeface="Calibri" panose="020F0502020204030204" pitchFamily="34" charset="0"/>
                <a:cs typeface="Arial" panose="020B0604020202020204" pitchFamily="34" charset="0"/>
              </a:rPr>
              <a:t>como neuropatia paraproteinêmica IgM (especialmente com anticorpos </a:t>
            </a:r>
            <a:r>
              <a:rPr lang="pt-BR" sz="1200" kern="100" dirty="0" err="1">
                <a:solidFill>
                  <a:schemeClr val="tx1"/>
                </a:solidFill>
                <a:latin typeface="Arial" panose="020B0604020202020204" pitchFamily="34" charset="0"/>
                <a:ea typeface="Calibri" panose="020F0502020204030204" pitchFamily="34" charset="0"/>
                <a:cs typeface="Arial" panose="020B0604020202020204" pitchFamily="34" charset="0"/>
              </a:rPr>
              <a:t>anti-MAG</a:t>
            </a:r>
            <a:r>
              <a:rPr lang="pt-BR" sz="1200" kern="100" dirty="0">
                <a:solidFill>
                  <a:schemeClr val="tx1"/>
                </a:solidFill>
                <a:latin typeface="Arial" panose="020B0604020202020204" pitchFamily="34" charset="0"/>
                <a:ea typeface="Calibri" panose="020F0502020204030204" pitchFamily="34" charset="0"/>
                <a:cs typeface="Arial" panose="020B0604020202020204" pitchFamily="34" charset="0"/>
              </a:rPr>
              <a:t>,  proteína M (POEMS), </a:t>
            </a:r>
            <a:r>
              <a:rPr lang="pt-BR" sz="1200" kern="100" dirty="0" err="1">
                <a:solidFill>
                  <a:schemeClr val="tx1"/>
                </a:solidFill>
                <a:latin typeface="Arial" panose="020B0604020202020204" pitchFamily="34" charset="0"/>
                <a:ea typeface="Calibri" panose="020F0502020204030204" pitchFamily="34" charset="0"/>
                <a:cs typeface="Arial" panose="020B0604020202020204" pitchFamily="34" charset="0"/>
              </a:rPr>
              <a:t>radiculoplexopatia</a:t>
            </a:r>
            <a:r>
              <a:rPr lang="pt-BR" sz="1200" kern="100" dirty="0">
                <a:solidFill>
                  <a:schemeClr val="tx1"/>
                </a:solidFill>
                <a:latin typeface="Arial" panose="020B0604020202020204" pitchFamily="34" charset="0"/>
                <a:ea typeface="Calibri" panose="020F0502020204030204" pitchFamily="34" charset="0"/>
                <a:cs typeface="Arial" panose="020B0604020202020204" pitchFamily="34" charset="0"/>
              </a:rPr>
              <a:t> diabética, neuropatia amilóide, amiotrofia nevrálgic</a:t>
            </a:r>
            <a:r>
              <a:rPr lang="pt-BR" sz="1200" kern="100" dirty="0">
                <a:latin typeface="Arial" panose="020B0604020202020204" pitchFamily="34" charset="0"/>
                <a:ea typeface="Calibri" panose="020F0502020204030204" pitchFamily="34" charset="0"/>
                <a:cs typeface="Arial" panose="020B0604020202020204" pitchFamily="34" charset="0"/>
              </a:rPr>
              <a:t>a</a:t>
            </a:r>
            <a:r>
              <a:rPr lang="pt-BR" sz="1200" kern="100" dirty="0">
                <a:solidFill>
                  <a:srgbClr val="FF0000"/>
                </a:solidFill>
                <a:latin typeface="Arial" panose="020B0604020202020204" pitchFamily="34" charset="0"/>
                <a:ea typeface="Calibri" panose="020F0502020204030204" pitchFamily="34" charset="0"/>
                <a:cs typeface="Arial" panose="020B0604020202020204" pitchFamily="34" charset="0"/>
              </a:rPr>
              <a:t>, lepra</a:t>
            </a:r>
            <a:r>
              <a:rPr lang="pt-BR" sz="1200" kern="100" dirty="0">
                <a:latin typeface="Arial" panose="020B0604020202020204" pitchFamily="34" charset="0"/>
                <a:ea typeface="Calibri" panose="020F0502020204030204" pitchFamily="34" charset="0"/>
                <a:cs typeface="Arial" panose="020B0604020202020204" pitchFamily="34" charset="0"/>
              </a:rPr>
              <a:t>, </a:t>
            </a:r>
            <a:r>
              <a:rPr lang="pt-BR" sz="1200" kern="100" dirty="0">
                <a:solidFill>
                  <a:schemeClr val="tx1"/>
                </a:solidFill>
                <a:latin typeface="Arial" panose="020B0604020202020204" pitchFamily="34" charset="0"/>
                <a:ea typeface="Calibri" panose="020F0502020204030204" pitchFamily="34" charset="0"/>
                <a:cs typeface="Arial" panose="020B0604020202020204" pitchFamily="34" charset="0"/>
              </a:rPr>
              <a:t>neurofibromatose ou </a:t>
            </a:r>
            <a:r>
              <a:rPr lang="pt-BR" sz="1200" kern="100" dirty="0" err="1">
                <a:solidFill>
                  <a:schemeClr val="tx1"/>
                </a:solidFill>
                <a:latin typeface="Arial" panose="020B0604020202020204" pitchFamily="34" charset="0"/>
                <a:ea typeface="Calibri" panose="020F0502020204030204" pitchFamily="34" charset="0"/>
                <a:cs typeface="Arial" panose="020B0604020202020204" pitchFamily="34" charset="0"/>
              </a:rPr>
              <a:t>neurolinfomatose</a:t>
            </a:r>
            <a:endParaRPr lang="pt-BR" sz="1200" kern="100" dirty="0">
              <a:latin typeface="Arial" panose="020B0604020202020204" pitchFamily="34" charset="0"/>
              <a:ea typeface="Calibri" panose="020F0502020204030204" pitchFamily="34" charset="0"/>
              <a:cs typeface="Arial" panose="020B0604020202020204" pitchFamily="34" charset="0"/>
            </a:endParaRPr>
          </a:p>
          <a:p>
            <a:pPr>
              <a:spcAft>
                <a:spcPts val="600"/>
              </a:spcAft>
            </a:pPr>
            <a:endParaRPr lang="pt-BR" sz="1125" kern="100" dirty="0">
              <a:latin typeface="Arial" panose="020B0604020202020204" pitchFamily="34" charset="0"/>
              <a:ea typeface="Calibri" panose="020F0502020204030204" pitchFamily="34" charset="0"/>
              <a:cs typeface="Arial" panose="020B0604020202020204" pitchFamily="34" charset="0"/>
            </a:endParaRPr>
          </a:p>
          <a:p>
            <a:pPr>
              <a:spcAft>
                <a:spcPts val="600"/>
              </a:spcAft>
            </a:pPr>
            <a:endParaRPr lang="pt-BR" sz="1125" dirty="0"/>
          </a:p>
        </p:txBody>
      </p:sp>
      <p:sp>
        <p:nvSpPr>
          <p:cNvPr id="2" name="Elipse 1">
            <a:extLst>
              <a:ext uri="{FF2B5EF4-FFF2-40B4-BE49-F238E27FC236}">
                <a16:creationId xmlns:a16="http://schemas.microsoft.com/office/drawing/2014/main" id="{6A5065E3-9D02-1BCC-4512-39CFB9BF033A}"/>
              </a:ext>
            </a:extLst>
          </p:cNvPr>
          <p:cNvSpPr/>
          <p:nvPr/>
        </p:nvSpPr>
        <p:spPr>
          <a:xfrm>
            <a:off x="1563774" y="1045417"/>
            <a:ext cx="438593" cy="300723"/>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050"/>
          </a:p>
        </p:txBody>
      </p:sp>
      <p:sp>
        <p:nvSpPr>
          <p:cNvPr id="4" name="Título 1">
            <a:extLst>
              <a:ext uri="{FF2B5EF4-FFF2-40B4-BE49-F238E27FC236}">
                <a16:creationId xmlns:a16="http://schemas.microsoft.com/office/drawing/2014/main" id="{82D90BA0-CA6B-6304-7E61-C26DCC2909B8}"/>
              </a:ext>
            </a:extLst>
          </p:cNvPr>
          <p:cNvSpPr>
            <a:spLocks noGrp="1"/>
          </p:cNvSpPr>
          <p:nvPr>
            <p:ph type="title"/>
          </p:nvPr>
        </p:nvSpPr>
        <p:spPr>
          <a:xfrm>
            <a:off x="628650" y="278587"/>
            <a:ext cx="7886700" cy="504143"/>
          </a:xfrm>
        </p:spPr>
        <p:txBody>
          <a:bodyPr>
            <a:normAutofit fontScale="90000"/>
          </a:bodyPr>
          <a:lstStyle/>
          <a:p>
            <a:r>
              <a:rPr lang="pt-BR" sz="2700" b="1" dirty="0"/>
              <a:t>PICO 3 (IMAGEM) - RNM</a:t>
            </a:r>
          </a:p>
        </p:txBody>
      </p:sp>
      <p:pic>
        <p:nvPicPr>
          <p:cNvPr id="5" name="Picture 4">
            <a:extLst>
              <a:ext uri="{FF2B5EF4-FFF2-40B4-BE49-F238E27FC236}">
                <a16:creationId xmlns:a16="http://schemas.microsoft.com/office/drawing/2014/main" id="{644AC26E-DBC5-6116-5A0C-74D829E08258}"/>
              </a:ext>
            </a:extLst>
          </p:cNvPr>
          <p:cNvPicPr>
            <a:picLocks noChangeAspect="1"/>
          </p:cNvPicPr>
          <p:nvPr/>
        </p:nvPicPr>
        <p:blipFill rotWithShape="1">
          <a:blip r:embed="rId2"/>
          <a:srcRect l="37335" t="31958" r="30570" b="21274"/>
          <a:stretch/>
        </p:blipFill>
        <p:spPr>
          <a:xfrm>
            <a:off x="5901654" y="546460"/>
            <a:ext cx="2540342" cy="2025290"/>
          </a:xfrm>
          <a:prstGeom prst="rect">
            <a:avLst/>
          </a:prstGeom>
        </p:spPr>
      </p:pic>
      <p:pic>
        <p:nvPicPr>
          <p:cNvPr id="6" name="Picture 6">
            <a:extLst>
              <a:ext uri="{FF2B5EF4-FFF2-40B4-BE49-F238E27FC236}">
                <a16:creationId xmlns:a16="http://schemas.microsoft.com/office/drawing/2014/main" id="{5AF89B53-3B08-589D-84E6-2A1A390260E1}"/>
              </a:ext>
            </a:extLst>
          </p:cNvPr>
          <p:cNvPicPr>
            <a:picLocks noChangeAspect="1"/>
          </p:cNvPicPr>
          <p:nvPr/>
        </p:nvPicPr>
        <p:blipFill rotWithShape="1">
          <a:blip r:embed="rId3"/>
          <a:srcRect l="36342" t="23087" r="31563" b="24500"/>
          <a:stretch/>
        </p:blipFill>
        <p:spPr>
          <a:xfrm>
            <a:off x="5894213" y="2678915"/>
            <a:ext cx="2540341" cy="2126528"/>
          </a:xfrm>
          <a:prstGeom prst="rect">
            <a:avLst/>
          </a:prstGeom>
        </p:spPr>
      </p:pic>
    </p:spTree>
    <p:extLst>
      <p:ext uri="{BB962C8B-B14F-4D97-AF65-F5344CB8AC3E}">
        <p14:creationId xmlns:p14="http://schemas.microsoft.com/office/powerpoint/2010/main" val="2775623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A501B-3DBA-E098-4E45-F7527B6AEB53}"/>
              </a:ext>
            </a:extLst>
          </p:cNvPr>
          <p:cNvSpPr>
            <a:spLocks noGrp="1"/>
          </p:cNvSpPr>
          <p:nvPr>
            <p:ph type="title"/>
          </p:nvPr>
        </p:nvSpPr>
        <p:spPr>
          <a:xfrm>
            <a:off x="421989" y="399525"/>
            <a:ext cx="8161604" cy="695468"/>
          </a:xfrm>
        </p:spPr>
        <p:txBody>
          <a:bodyPr>
            <a:normAutofit fontScale="90000"/>
          </a:bodyPr>
          <a:lstStyle/>
          <a:p>
            <a:r>
              <a:rPr lang="pt-BR" sz="3000" b="1" dirty="0"/>
              <a:t>PICO 4 (</a:t>
            </a:r>
            <a:r>
              <a:rPr lang="pt-BR" sz="3000" kern="100" dirty="0">
                <a:latin typeface="Calibri" panose="020F0502020204030204" pitchFamily="34" charset="0"/>
                <a:ea typeface="Calibri" panose="020F0502020204030204" pitchFamily="34" charset="0"/>
                <a:cs typeface="Times New Roman" panose="02020603050405020304" pitchFamily="18" charset="0"/>
              </a:rPr>
              <a:t>ANÁLISE DO </a:t>
            </a:r>
            <a:r>
              <a:rPr lang="pt-BR" sz="30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LCR</a:t>
            </a:r>
            <a:r>
              <a:rPr lang="pt-BR" sz="3000" kern="100" dirty="0">
                <a:latin typeface="Calibri" panose="020F0502020204030204" pitchFamily="34" charset="0"/>
                <a:ea typeface="Calibri" panose="020F0502020204030204" pitchFamily="34" charset="0"/>
                <a:cs typeface="Times New Roman" panose="02020603050405020304" pitchFamily="18" charset="0"/>
              </a:rPr>
              <a:t> - </a:t>
            </a:r>
            <a:r>
              <a:rPr lang="pt-BR" sz="3000" dirty="0">
                <a:latin typeface="Calibri" panose="020F0502020204030204" pitchFamily="34" charset="0"/>
                <a:ea typeface="Calibri" panose="020F0502020204030204" pitchFamily="34" charset="0"/>
                <a:cs typeface="Times New Roman" panose="02020603050405020304" pitchFamily="18" charset="0"/>
              </a:rPr>
              <a:t>SENSIBILIDADE DE 42%-77%)</a:t>
            </a:r>
            <a:br>
              <a:rPr lang="pt-BR" sz="2700" kern="100" dirty="0">
                <a:latin typeface="Calibri" panose="020F0502020204030204" pitchFamily="34" charset="0"/>
                <a:ea typeface="Calibri" panose="020F0502020204030204" pitchFamily="34" charset="0"/>
                <a:cs typeface="Times New Roman" panose="02020603050405020304" pitchFamily="18" charset="0"/>
              </a:rPr>
            </a:br>
            <a:endParaRPr lang="pt-BR" sz="2700" b="1" dirty="0"/>
          </a:p>
        </p:txBody>
      </p:sp>
      <p:sp>
        <p:nvSpPr>
          <p:cNvPr id="3" name="Espaço Reservado para Conteúdo 2">
            <a:extLst>
              <a:ext uri="{FF2B5EF4-FFF2-40B4-BE49-F238E27FC236}">
                <a16:creationId xmlns:a16="http://schemas.microsoft.com/office/drawing/2014/main" id="{30953B4C-2590-5145-49F5-FBE658DE7F8D}"/>
              </a:ext>
            </a:extLst>
          </p:cNvPr>
          <p:cNvSpPr>
            <a:spLocks noGrp="1"/>
          </p:cNvSpPr>
          <p:nvPr>
            <p:ph idx="1"/>
          </p:nvPr>
        </p:nvSpPr>
        <p:spPr>
          <a:xfrm>
            <a:off x="520606" y="1268017"/>
            <a:ext cx="8009343" cy="3475958"/>
          </a:xfrm>
        </p:spPr>
        <p:txBody>
          <a:bodyPr>
            <a:normAutofit fontScale="85000" lnSpcReduction="20000"/>
          </a:bodyPr>
          <a:lstStyle/>
          <a:p>
            <a:pPr>
              <a:spcAft>
                <a:spcPts val="600"/>
              </a:spcAft>
            </a:pPr>
            <a:r>
              <a:rPr lang="pt-BR" sz="15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Boa prática  </a:t>
            </a:r>
            <a:r>
              <a:rPr lang="pt-BR" sz="15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não   realizar a análise do LCR </a:t>
            </a:r>
            <a:r>
              <a:rPr lang="pt-BR" sz="1500" b="1" kern="100" dirty="0">
                <a:latin typeface="Calibri" panose="020F0502020204030204" pitchFamily="34" charset="0"/>
                <a:ea typeface="Calibri" panose="020F0502020204030204" pitchFamily="34" charset="0"/>
                <a:cs typeface="Times New Roman" panose="02020603050405020304" pitchFamily="18" charset="0"/>
              </a:rPr>
              <a:t>com critérios de </a:t>
            </a:r>
            <a:r>
              <a:rPr lang="pt-BR" sz="16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CIDP/ PIDC típica</a:t>
            </a:r>
            <a:r>
              <a:rPr lang="pt-BR" sz="1500" b="1" kern="100" dirty="0">
                <a:latin typeface="Calibri" panose="020F0502020204030204" pitchFamily="34" charset="0"/>
                <a:ea typeface="Calibri" panose="020F0502020204030204" pitchFamily="34" charset="0"/>
                <a:cs typeface="Times New Roman" panose="02020603050405020304" pitchFamily="18" charset="0"/>
              </a:rPr>
              <a:t> </a:t>
            </a:r>
            <a:endParaRPr lang="pt-BR" sz="1500" kern="1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pt-BR" sz="165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Considerar para </a:t>
            </a:r>
            <a:r>
              <a:rPr lang="pt-BR" sz="165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excluir outros diagnósticos </a:t>
            </a:r>
            <a:r>
              <a:rPr lang="pt-BR" sz="165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ou apoiar o diagnóstico de CIDP/PIDC nos seguintes circunstâncias:</a:t>
            </a:r>
          </a:p>
          <a:p>
            <a:pPr lvl="1">
              <a:spcAft>
                <a:spcPts val="600"/>
              </a:spcAft>
              <a:buFont typeface="Wingdings" panose="05000000000000000000" pitchFamily="2" charset="2"/>
              <a:buChar char="ü"/>
            </a:pPr>
            <a:r>
              <a:rPr lang="pt-BR" sz="20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Pacientes que preencham os critérios diagnósticos para</a:t>
            </a:r>
            <a:r>
              <a:rPr lang="pt-BR" sz="2000" kern="100" dirty="0">
                <a:latin typeface="Calibri" panose="020F0502020204030204" pitchFamily="34" charset="0"/>
                <a:ea typeface="Calibri" panose="020F0502020204030204" pitchFamily="34" charset="0"/>
                <a:cs typeface="Times New Roman" panose="02020603050405020304" pitchFamily="18" charset="0"/>
              </a:rPr>
              <a:t> </a:t>
            </a:r>
            <a:r>
              <a:rPr lang="pt-BR" sz="20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CIDP/ PIDC possível</a:t>
            </a:r>
          </a:p>
          <a:p>
            <a:pPr lvl="1">
              <a:spcAft>
                <a:spcPts val="600"/>
              </a:spcAft>
              <a:buFont typeface="Wingdings" panose="05000000000000000000" pitchFamily="2" charset="2"/>
              <a:buChar char="ü"/>
            </a:pPr>
            <a:r>
              <a:rPr lang="pt-BR" sz="20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Em casos de início agudo ou subagudo, </a:t>
            </a:r>
            <a:r>
              <a:rPr lang="pt-BR" sz="20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G-B?</a:t>
            </a:r>
            <a:endParaRPr lang="pt-BR" sz="2000" kern="100" dirty="0">
              <a:latin typeface="Calibri" panose="020F0502020204030204" pitchFamily="34" charset="0"/>
              <a:ea typeface="Calibri" panose="020F0502020204030204" pitchFamily="34" charset="0"/>
              <a:cs typeface="Times New Roman" panose="02020603050405020304" pitchFamily="18" charset="0"/>
            </a:endParaRPr>
          </a:p>
          <a:p>
            <a:pPr lvl="1">
              <a:spcAft>
                <a:spcPts val="600"/>
              </a:spcAft>
              <a:buFont typeface="Wingdings" panose="05000000000000000000" pitchFamily="2" charset="2"/>
              <a:buChar char="ü"/>
            </a:pPr>
            <a:r>
              <a:rPr lang="pt-BR" sz="20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Quando houver suspeita de</a:t>
            </a:r>
            <a:r>
              <a:rPr lang="pt-BR" sz="2000" kern="100" dirty="0">
                <a:latin typeface="Calibri" panose="020F0502020204030204" pitchFamily="34" charset="0"/>
                <a:ea typeface="Calibri" panose="020F0502020204030204" pitchFamily="34" charset="0"/>
                <a:cs typeface="Times New Roman" panose="02020603050405020304" pitchFamily="18" charset="0"/>
              </a:rPr>
              <a:t> </a:t>
            </a:r>
            <a:r>
              <a:rPr lang="pt-BR" sz="20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etiologia infecciosa ou neoplásica</a:t>
            </a:r>
            <a:r>
              <a:rPr lang="pt-BR" sz="2000" kern="100" dirty="0">
                <a:latin typeface="Calibri" panose="020F0502020204030204" pitchFamily="34" charset="0"/>
                <a:ea typeface="Calibri" panose="020F0502020204030204" pitchFamily="34" charset="0"/>
                <a:cs typeface="Times New Roman" panose="02020603050405020304" pitchFamily="18" charset="0"/>
              </a:rPr>
              <a:t>.</a:t>
            </a:r>
          </a:p>
          <a:p>
            <a:pPr lvl="1">
              <a:spcAft>
                <a:spcPts val="600"/>
              </a:spcAft>
              <a:buFont typeface="Wingdings" panose="05000000000000000000" pitchFamily="2" charset="2"/>
              <a:buChar char="ü"/>
            </a:pPr>
            <a:r>
              <a:rPr lang="pt-BR" sz="20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Quando os níveis de proteína no LCR estão normais, podem surgir dúvidas desnecessárias sobre o diagnóstico</a:t>
            </a:r>
            <a:endParaRPr lang="pt-BR" sz="2000" kern="1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buFont typeface="Wingdings" panose="05000000000000000000" pitchFamily="2" charset="2"/>
              <a:buChar char="ü"/>
            </a:pPr>
            <a:endParaRPr lang="pt-BR" sz="1125" kern="1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pt-BR" sz="1200" b="1" kern="1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pt-BR" sz="1300" b="1" kern="100" dirty="0">
                <a:latin typeface="Calibri" panose="020F0502020204030204" pitchFamily="34" charset="0"/>
                <a:ea typeface="Calibri" panose="020F0502020204030204" pitchFamily="34" charset="0"/>
                <a:cs typeface="Times New Roman" panose="02020603050405020304" pitchFamily="18" charset="0"/>
              </a:rPr>
              <a:t>NOTA</a:t>
            </a:r>
            <a:r>
              <a:rPr lang="pt-BR" sz="1300" kern="100" dirty="0">
                <a:latin typeface="Calibri" panose="020F0502020204030204" pitchFamily="34" charset="0"/>
                <a:ea typeface="Calibri" panose="020F0502020204030204" pitchFamily="34" charset="0"/>
                <a:cs typeface="Times New Roman" panose="02020603050405020304" pitchFamily="18" charset="0"/>
              </a:rPr>
              <a:t>:</a:t>
            </a:r>
            <a:r>
              <a:rPr lang="pt-BR"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pt-BR" sz="1300" dirty="0">
                <a:solidFill>
                  <a:srgbClr val="FF0000"/>
                </a:solidFill>
              </a:rPr>
              <a:t>Valor referencia </a:t>
            </a:r>
            <a:r>
              <a:rPr lang="pt-BR" sz="1300" b="1" dirty="0">
                <a:solidFill>
                  <a:srgbClr val="FF0000"/>
                </a:solidFill>
              </a:rPr>
              <a:t>&gt; 0.5 g/L, 50mg/L</a:t>
            </a:r>
            <a:r>
              <a:rPr lang="pt-BR" sz="1300" dirty="0">
                <a:solidFill>
                  <a:srgbClr val="FF0000"/>
                </a:solidFill>
              </a:rPr>
              <a:t>. </a:t>
            </a:r>
            <a:r>
              <a:rPr lang="pt-BR" sz="1300" dirty="0">
                <a:solidFill>
                  <a:schemeClr val="tx1"/>
                </a:solidFill>
              </a:rPr>
              <a:t>C</a:t>
            </a:r>
            <a:r>
              <a:rPr lang="pt-BR"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autela  com a elevação da proteína no LCR na </a:t>
            </a:r>
            <a:r>
              <a:rPr lang="pt-BR" sz="1300" kern="100" dirty="0">
                <a:latin typeface="Calibri" panose="020F0502020204030204" pitchFamily="34" charset="0"/>
                <a:ea typeface="Calibri" panose="020F0502020204030204" pitchFamily="34" charset="0"/>
                <a:cs typeface="Times New Roman" panose="02020603050405020304" pitchFamily="18" charset="0"/>
              </a:rPr>
              <a:t> </a:t>
            </a:r>
            <a:r>
              <a:rPr lang="pt-BR" sz="13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diabetes </a:t>
            </a:r>
            <a:r>
              <a:rPr lang="pt-BR"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e pacientes com </a:t>
            </a:r>
            <a:r>
              <a:rPr lang="pt-BR" sz="13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&gt; 50 anos</a:t>
            </a:r>
            <a:r>
              <a:rPr lang="pt-BR" sz="1300" kern="100" dirty="0">
                <a:latin typeface="Calibri" panose="020F0502020204030204" pitchFamily="34" charset="0"/>
                <a:ea typeface="Calibri" panose="020F0502020204030204" pitchFamily="34" charset="0"/>
                <a:cs typeface="Times New Roman" panose="02020603050405020304" pitchFamily="18" charset="0"/>
              </a:rPr>
              <a:t>, </a:t>
            </a:r>
            <a:r>
              <a:rPr lang="pt-BR"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são necessários níveis mais elevados para apoiar um diagnóstico de CIDP/PIDC; não há pesquisas suficientes até o momento para estabelecer limites rigorosos.</a:t>
            </a:r>
          </a:p>
          <a:p>
            <a:endParaRPr lang="pt-BR" sz="1050" dirty="0"/>
          </a:p>
        </p:txBody>
      </p:sp>
      <p:sp>
        <p:nvSpPr>
          <p:cNvPr id="4" name="Elipse 3">
            <a:extLst>
              <a:ext uri="{FF2B5EF4-FFF2-40B4-BE49-F238E27FC236}">
                <a16:creationId xmlns:a16="http://schemas.microsoft.com/office/drawing/2014/main" id="{D3B57817-DA0C-3C0E-FFBC-2A591E879223}"/>
              </a:ext>
            </a:extLst>
          </p:cNvPr>
          <p:cNvSpPr/>
          <p:nvPr/>
        </p:nvSpPr>
        <p:spPr>
          <a:xfrm>
            <a:off x="1827286" y="1341436"/>
            <a:ext cx="478465" cy="260877"/>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050"/>
          </a:p>
        </p:txBody>
      </p:sp>
    </p:spTree>
    <p:extLst>
      <p:ext uri="{BB962C8B-B14F-4D97-AF65-F5344CB8AC3E}">
        <p14:creationId xmlns:p14="http://schemas.microsoft.com/office/powerpoint/2010/main" val="846389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10E827-27AF-0D35-8535-36493FC482A3}"/>
              </a:ext>
            </a:extLst>
          </p:cNvPr>
          <p:cNvSpPr>
            <a:spLocks noGrp="1"/>
          </p:cNvSpPr>
          <p:nvPr>
            <p:ph type="title"/>
          </p:nvPr>
        </p:nvSpPr>
        <p:spPr>
          <a:xfrm>
            <a:off x="550556" y="436492"/>
            <a:ext cx="7886700" cy="760524"/>
          </a:xfrm>
        </p:spPr>
        <p:txBody>
          <a:bodyPr>
            <a:normAutofit/>
          </a:bodyPr>
          <a:lstStyle/>
          <a:p>
            <a:r>
              <a:rPr lang="pt-BR" sz="2100" b="1" dirty="0"/>
              <a:t>PICO 6 ( BX DE NERVO)</a:t>
            </a:r>
          </a:p>
        </p:txBody>
      </p:sp>
      <p:sp>
        <p:nvSpPr>
          <p:cNvPr id="3" name="Espaço Reservado para Conteúdo 2">
            <a:extLst>
              <a:ext uri="{FF2B5EF4-FFF2-40B4-BE49-F238E27FC236}">
                <a16:creationId xmlns:a16="http://schemas.microsoft.com/office/drawing/2014/main" id="{FE4F0FD3-0FB4-1D26-3B65-69A84D01B7CC}"/>
              </a:ext>
            </a:extLst>
          </p:cNvPr>
          <p:cNvSpPr>
            <a:spLocks noGrp="1"/>
          </p:cNvSpPr>
          <p:nvPr>
            <p:ph idx="1"/>
          </p:nvPr>
        </p:nvSpPr>
        <p:spPr>
          <a:xfrm>
            <a:off x="466824" y="1358034"/>
            <a:ext cx="7886700" cy="3188970"/>
          </a:xfrm>
        </p:spPr>
        <p:txBody>
          <a:bodyPr>
            <a:normAutofit fontScale="47500" lnSpcReduction="20000"/>
          </a:bodyPr>
          <a:lstStyle/>
          <a:p>
            <a:pPr marL="0" indent="0">
              <a:spcAft>
                <a:spcPts val="600"/>
              </a:spcAft>
              <a:buNone/>
            </a:pPr>
            <a:r>
              <a:rPr lang="pt-BR" sz="3800" b="1" kern="100" dirty="0">
                <a:solidFill>
                  <a:schemeClr val="tx1"/>
                </a:solidFill>
                <a:latin typeface="Arial" panose="020B0604020202020204" pitchFamily="34" charset="0"/>
                <a:ea typeface="Calibri" panose="020F0502020204030204" pitchFamily="34" charset="0"/>
                <a:cs typeface="Arial" panose="020B0604020202020204" pitchFamily="34" charset="0"/>
              </a:rPr>
              <a:t>Boa prática</a:t>
            </a:r>
            <a:r>
              <a:rPr lang="pt-BR" sz="3800" kern="100" dirty="0">
                <a:solidFill>
                  <a:schemeClr val="tx1"/>
                </a:solidFill>
                <a:latin typeface="Arial" panose="020B0604020202020204" pitchFamily="34" charset="0"/>
                <a:ea typeface="Calibri" panose="020F0502020204030204" pitchFamily="34" charset="0"/>
                <a:cs typeface="Arial" panose="020B0604020202020204" pitchFamily="34" charset="0"/>
              </a:rPr>
              <a:t> realizar apenas n</a:t>
            </a:r>
            <a:r>
              <a:rPr lang="pt-BR" sz="4000" kern="100" dirty="0">
                <a:solidFill>
                  <a:schemeClr val="tx1"/>
                </a:solidFill>
                <a:latin typeface="Arial" panose="020B0604020202020204" pitchFamily="34" charset="0"/>
                <a:ea typeface="Calibri" panose="020F0502020204030204" pitchFamily="34" charset="0"/>
                <a:cs typeface="Arial" panose="020B0604020202020204" pitchFamily="34" charset="0"/>
              </a:rPr>
              <a:t>os </a:t>
            </a:r>
            <a:r>
              <a:rPr lang="pt-BR" sz="4000" kern="100" dirty="0">
                <a:solidFill>
                  <a:srgbClr val="FF0000"/>
                </a:solidFill>
                <a:latin typeface="Arial" panose="020B0604020202020204" pitchFamily="34" charset="0"/>
                <a:ea typeface="Calibri" panose="020F0502020204030204" pitchFamily="34" charset="0"/>
                <a:cs typeface="Arial" panose="020B0604020202020204" pitchFamily="34" charset="0"/>
              </a:rPr>
              <a:t>suspeitos </a:t>
            </a:r>
            <a:r>
              <a:rPr lang="pt-BR" sz="3800" kern="100"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marL="342900" lvl="1" indent="0">
              <a:spcAft>
                <a:spcPts val="600"/>
              </a:spcAft>
              <a:buNone/>
            </a:pPr>
            <a:r>
              <a:rPr lang="pt-BR" sz="2900" kern="100" dirty="0">
                <a:latin typeface="Arial" panose="020B0604020202020204" pitchFamily="34" charset="0"/>
                <a:ea typeface="Calibri" panose="020F0502020204030204" pitchFamily="34" charset="0"/>
                <a:cs typeface="Arial" panose="020B0604020202020204" pitchFamily="34" charset="0"/>
              </a:rPr>
              <a:t>• </a:t>
            </a:r>
            <a:r>
              <a:rPr lang="pt-BR" sz="2900" kern="100" dirty="0">
                <a:solidFill>
                  <a:schemeClr val="tx1"/>
                </a:solidFill>
                <a:latin typeface="Arial" panose="020B0604020202020204" pitchFamily="34" charset="0"/>
                <a:ea typeface="Calibri" panose="020F0502020204030204" pitchFamily="34" charset="0"/>
                <a:cs typeface="Arial" panose="020B0604020202020204" pitchFamily="34" charset="0"/>
              </a:rPr>
              <a:t>Nos suspeitos, mas sem diagnóstico confirmado com estudos clínicos, laboratoriais, neurofisiológicos e imagem</a:t>
            </a:r>
            <a:endParaRPr lang="pt-BR" sz="2900" kern="100" dirty="0">
              <a:latin typeface="Arial" panose="020B0604020202020204" pitchFamily="34" charset="0"/>
              <a:ea typeface="Calibri" panose="020F0502020204030204" pitchFamily="34" charset="0"/>
              <a:cs typeface="Arial" panose="020B0604020202020204" pitchFamily="34" charset="0"/>
            </a:endParaRPr>
          </a:p>
          <a:p>
            <a:pPr marL="342900" lvl="1" indent="0">
              <a:spcAft>
                <a:spcPts val="600"/>
              </a:spcAft>
              <a:buNone/>
            </a:pPr>
            <a:r>
              <a:rPr lang="pt-BR" sz="2900" kern="100" dirty="0">
                <a:latin typeface="Arial" panose="020B0604020202020204" pitchFamily="34" charset="0"/>
                <a:ea typeface="Calibri" panose="020F0502020204030204" pitchFamily="34" charset="0"/>
                <a:cs typeface="Arial" panose="020B0604020202020204" pitchFamily="34" charset="0"/>
              </a:rPr>
              <a:t>• </a:t>
            </a:r>
            <a:r>
              <a:rPr lang="pt-BR" sz="2900" kern="100" dirty="0">
                <a:solidFill>
                  <a:schemeClr val="tx1"/>
                </a:solidFill>
                <a:latin typeface="Arial" panose="020B0604020202020204" pitchFamily="34" charset="0"/>
                <a:ea typeface="Calibri" panose="020F0502020204030204" pitchFamily="34" charset="0"/>
                <a:cs typeface="Arial" panose="020B0604020202020204" pitchFamily="34" charset="0"/>
              </a:rPr>
              <a:t>Nos suspeitos com pouca ou nenhuma resposta ao tratamento, investigar: </a:t>
            </a:r>
            <a:r>
              <a:rPr lang="pt-BR" sz="2900" kern="100" dirty="0">
                <a:solidFill>
                  <a:srgbClr val="FF0000"/>
                </a:solidFill>
                <a:latin typeface="Arial" panose="020B0604020202020204" pitchFamily="34" charset="0"/>
                <a:ea typeface="Calibri" panose="020F0502020204030204" pitchFamily="34" charset="0"/>
                <a:cs typeface="Arial" panose="020B0604020202020204" pitchFamily="34" charset="0"/>
              </a:rPr>
              <a:t>CMT, amiloidose, sarcoidose ou tumores da bainha nervosa/neurofibromatose</a:t>
            </a:r>
            <a:endParaRPr lang="pt-BR" sz="2900" kern="100" dirty="0">
              <a:latin typeface="Arial" panose="020B0604020202020204" pitchFamily="34" charset="0"/>
              <a:ea typeface="Calibri" panose="020F0502020204030204" pitchFamily="34" charset="0"/>
              <a:cs typeface="Arial" panose="020B0604020202020204" pitchFamily="34" charset="0"/>
            </a:endParaRPr>
          </a:p>
          <a:p>
            <a:pPr marL="342900" lvl="1" indent="0">
              <a:spcAft>
                <a:spcPts val="600"/>
              </a:spcAft>
              <a:buNone/>
            </a:pPr>
            <a:endParaRPr lang="pt-BR" sz="2900" kern="100" dirty="0">
              <a:latin typeface="Arial" panose="020B0604020202020204" pitchFamily="34" charset="0"/>
              <a:ea typeface="Calibri" panose="020F0502020204030204" pitchFamily="34" charset="0"/>
              <a:cs typeface="Arial" panose="020B0604020202020204" pitchFamily="34" charset="0"/>
            </a:endParaRPr>
          </a:p>
          <a:p>
            <a:pPr marL="0" indent="0">
              <a:spcAft>
                <a:spcPts val="600"/>
              </a:spcAft>
              <a:buNone/>
            </a:pPr>
            <a:r>
              <a:rPr lang="pt-BR" sz="3800" kern="100" dirty="0">
                <a:latin typeface="Arial" panose="020B0604020202020204" pitchFamily="34" charset="0"/>
                <a:ea typeface="Calibri" panose="020F0502020204030204" pitchFamily="34" charset="0"/>
                <a:cs typeface="Arial" panose="020B0604020202020204" pitchFamily="34" charset="0"/>
              </a:rPr>
              <a:t>Os fatores que provavelmente apoiam o diagnóstico de CIDP podem ser: </a:t>
            </a:r>
          </a:p>
          <a:p>
            <a:pPr lvl="1">
              <a:spcBef>
                <a:spcPts val="450"/>
              </a:spcBef>
              <a:spcAft>
                <a:spcPts val="450"/>
              </a:spcAft>
            </a:pPr>
            <a:r>
              <a:rPr lang="pt-BR" sz="2900" kern="100" dirty="0">
                <a:solidFill>
                  <a:srgbClr val="FF0000"/>
                </a:solidFill>
                <a:latin typeface="Arial" panose="020B0604020202020204" pitchFamily="34" charset="0"/>
                <a:ea typeface="Calibri" panose="020F0502020204030204" pitchFamily="34" charset="0"/>
                <a:cs typeface="Arial" panose="020B0604020202020204" pitchFamily="34" charset="0"/>
              </a:rPr>
              <a:t>Axônios desmielinizados </a:t>
            </a:r>
            <a:r>
              <a:rPr lang="pt-BR" sz="2900" kern="100" dirty="0">
                <a:latin typeface="Arial" panose="020B0604020202020204" pitchFamily="34" charset="0"/>
                <a:ea typeface="Calibri" panose="020F0502020204030204" pitchFamily="34" charset="0"/>
                <a:cs typeface="Arial" panose="020B0604020202020204" pitchFamily="34" charset="0"/>
              </a:rPr>
              <a:t>e pequenos </a:t>
            </a:r>
            <a:r>
              <a:rPr lang="pt-BR" sz="2900" kern="100" dirty="0">
                <a:solidFill>
                  <a:schemeClr val="tx1"/>
                </a:solidFill>
                <a:latin typeface="Arial" panose="020B0604020202020204" pitchFamily="34" charset="0"/>
                <a:ea typeface="Calibri" panose="020F0502020204030204" pitchFamily="34" charset="0"/>
                <a:cs typeface="Arial" panose="020B0604020202020204" pitchFamily="34" charset="0"/>
              </a:rPr>
              <a:t>bulbos de cebola </a:t>
            </a:r>
            <a:r>
              <a:rPr lang="pt-BR" sz="2900" kern="100" dirty="0">
                <a:latin typeface="Arial" panose="020B0604020202020204" pitchFamily="34" charset="0"/>
                <a:ea typeface="Calibri" panose="020F0502020204030204" pitchFamily="34" charset="0"/>
                <a:cs typeface="Arial" panose="020B0604020202020204" pitchFamily="34" charset="0"/>
              </a:rPr>
              <a:t>(</a:t>
            </a:r>
            <a:r>
              <a:rPr lang="pt-BR" sz="2900" kern="100" dirty="0">
                <a:solidFill>
                  <a:srgbClr val="FF0000"/>
                </a:solidFill>
                <a:latin typeface="Arial" panose="020B0604020202020204" pitchFamily="34" charset="0"/>
                <a:ea typeface="Calibri" panose="020F0502020204030204" pitchFamily="34" charset="0"/>
                <a:cs typeface="Arial" panose="020B0604020202020204" pitchFamily="34" charset="0"/>
              </a:rPr>
              <a:t>fibrose </a:t>
            </a:r>
            <a:r>
              <a:rPr lang="pt-BR" sz="2900" kern="100" dirty="0" err="1">
                <a:solidFill>
                  <a:srgbClr val="FF0000"/>
                </a:solidFill>
                <a:latin typeface="Arial" panose="020B0604020202020204" pitchFamily="34" charset="0"/>
                <a:ea typeface="Calibri" panose="020F0502020204030204" pitchFamily="34" charset="0"/>
                <a:cs typeface="Arial" panose="020B0604020202020204" pitchFamily="34" charset="0"/>
              </a:rPr>
              <a:t>endoneural</a:t>
            </a:r>
            <a:r>
              <a:rPr lang="pt-BR" sz="2900" kern="100" dirty="0">
                <a:latin typeface="Arial" panose="020B0604020202020204" pitchFamily="34" charset="0"/>
                <a:ea typeface="Calibri" panose="020F0502020204030204" pitchFamily="34" charset="0"/>
                <a:cs typeface="Arial" panose="020B0604020202020204" pitchFamily="34" charset="0"/>
              </a:rPr>
              <a:t>)</a:t>
            </a:r>
          </a:p>
          <a:p>
            <a:pPr lvl="1">
              <a:spcBef>
                <a:spcPts val="450"/>
              </a:spcBef>
              <a:spcAft>
                <a:spcPts val="450"/>
              </a:spcAft>
            </a:pPr>
            <a:r>
              <a:rPr lang="pt-BR" sz="2900" kern="100" dirty="0">
                <a:solidFill>
                  <a:srgbClr val="FF0000"/>
                </a:solidFill>
                <a:latin typeface="Arial" panose="020B0604020202020204" pitchFamily="34" charset="0"/>
                <a:ea typeface="Calibri" panose="020F0502020204030204" pitchFamily="34" charset="0"/>
                <a:cs typeface="Arial" panose="020B0604020202020204" pitchFamily="34" charset="0"/>
              </a:rPr>
              <a:t>Aglomerados de macrófagos perivasculares</a:t>
            </a:r>
            <a:r>
              <a:rPr lang="pt-BR" sz="2900" kern="100" dirty="0">
                <a:latin typeface="Arial" panose="020B0604020202020204" pitchFamily="34" charset="0"/>
                <a:ea typeface="Calibri" panose="020F0502020204030204" pitchFamily="34" charset="0"/>
                <a:cs typeface="Arial" panose="020B0604020202020204" pitchFamily="34" charset="0"/>
              </a:rPr>
              <a:t>.</a:t>
            </a:r>
          </a:p>
          <a:p>
            <a:pPr>
              <a:spcAft>
                <a:spcPts val="600"/>
              </a:spcAft>
            </a:pPr>
            <a:endParaRPr lang="pt-BR" sz="750" kern="100" dirty="0">
              <a:latin typeface="Calibri" panose="020F0502020204030204" pitchFamily="34" charset="0"/>
              <a:ea typeface="Calibri" panose="020F0502020204030204" pitchFamily="34" charset="0"/>
              <a:cs typeface="Times New Roman" panose="02020603050405020304" pitchFamily="18" charset="0"/>
            </a:endParaRPr>
          </a:p>
          <a:p>
            <a:endParaRPr lang="pt-BR" sz="750" dirty="0"/>
          </a:p>
        </p:txBody>
      </p:sp>
    </p:spTree>
    <p:extLst>
      <p:ext uri="{BB962C8B-B14F-4D97-AF65-F5344CB8AC3E}">
        <p14:creationId xmlns:p14="http://schemas.microsoft.com/office/powerpoint/2010/main" val="2778841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39DA0D3-24BF-B0FE-60E1-CC05648216A1}"/>
              </a:ext>
            </a:extLst>
          </p:cNvPr>
          <p:cNvSpPr>
            <a:spLocks noGrp="1" noChangeArrowheads="1"/>
          </p:cNvSpPr>
          <p:nvPr>
            <p:ph type="title"/>
          </p:nvPr>
        </p:nvSpPr>
        <p:spPr>
          <a:xfrm>
            <a:off x="1768388" y="180911"/>
            <a:ext cx="5829300" cy="447675"/>
          </a:xfrm>
        </p:spPr>
        <p:txBody>
          <a:bodyPr>
            <a:normAutofit fontScale="90000"/>
          </a:bodyPr>
          <a:lstStyle/>
          <a:p>
            <a:r>
              <a:rPr lang="en-US" altLang="en-US" dirty="0">
                <a:latin typeface="Arial" panose="020B0604020202020204" pitchFamily="34" charset="0"/>
              </a:rPr>
              <a:t>Desmielinização </a:t>
            </a:r>
            <a:r>
              <a:rPr lang="en-US" altLang="en-US" dirty="0" err="1">
                <a:latin typeface="Arial" panose="020B0604020202020204" pitchFamily="34" charset="0"/>
              </a:rPr>
              <a:t>inflamatória</a:t>
            </a:r>
            <a:endParaRPr lang="en-US" altLang="en-US" dirty="0">
              <a:latin typeface="Arial" panose="020B0604020202020204" pitchFamily="34" charset="0"/>
            </a:endParaRPr>
          </a:p>
        </p:txBody>
      </p:sp>
      <p:pic>
        <p:nvPicPr>
          <p:cNvPr id="70659" name="Picture 3" descr="scan_64-00">
            <a:extLst>
              <a:ext uri="{FF2B5EF4-FFF2-40B4-BE49-F238E27FC236}">
                <a16:creationId xmlns:a16="http://schemas.microsoft.com/office/drawing/2014/main" id="{A6432368-B861-3489-CBD4-63ABC718B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39" y="824219"/>
            <a:ext cx="3211499" cy="363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4">
            <a:extLst>
              <a:ext uri="{FF2B5EF4-FFF2-40B4-BE49-F238E27FC236}">
                <a16:creationId xmlns:a16="http://schemas.microsoft.com/office/drawing/2014/main" id="{AD7B8E2B-7B91-9FE2-2EE4-7E74E4EDBB18}"/>
              </a:ext>
            </a:extLst>
          </p:cNvPr>
          <p:cNvSpPr txBox="1">
            <a:spLocks noChangeArrowheads="1"/>
          </p:cNvSpPr>
          <p:nvPr/>
        </p:nvSpPr>
        <p:spPr bwMode="auto">
          <a:xfrm>
            <a:off x="475359" y="4569353"/>
            <a:ext cx="30861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00000"/>
              <a:buChar char="•"/>
              <a:defRPr sz="2800">
                <a:solidFill>
                  <a:schemeClr val="tx1"/>
                </a:solidFill>
                <a:latin typeface="Arial" panose="020B0604020202020204" pitchFamily="34" charset="0"/>
              </a:defRPr>
            </a:lvl1pPr>
            <a:lvl2pPr marL="742950" indent="-285750">
              <a:spcBef>
                <a:spcPct val="20000"/>
              </a:spcBef>
              <a:buClr>
                <a:schemeClr val="tx2"/>
              </a:buClr>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800">
                <a:solidFill>
                  <a:schemeClr val="tx1"/>
                </a:solidFill>
                <a:latin typeface="Arial" panose="020B0604020202020204" pitchFamily="34" charset="0"/>
              </a:defRPr>
            </a:lvl3pPr>
            <a:lvl4pPr marL="1600200" indent="-228600">
              <a:spcBef>
                <a:spcPct val="20000"/>
              </a:spcBef>
              <a:buClr>
                <a:schemeClr val="tx2"/>
              </a:buClr>
              <a:buChar char="–"/>
              <a:defRPr sz="2800">
                <a:solidFill>
                  <a:schemeClr val="tx1"/>
                </a:solidFill>
                <a:latin typeface="Arial" panose="020B0604020202020204" pitchFamily="34" charset="0"/>
              </a:defRPr>
            </a:lvl4pPr>
            <a:lvl5pPr marL="2057400" indent="-228600">
              <a:spcBef>
                <a:spcPct val="20000"/>
              </a:spcBef>
              <a:buClr>
                <a:schemeClr val="tx2"/>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panose="020B0604020202020204" pitchFamily="34" charset="0"/>
              </a:defRPr>
            </a:lvl9pPr>
          </a:lstStyle>
          <a:p>
            <a:pPr algn="ctr">
              <a:spcBef>
                <a:spcPct val="50000"/>
              </a:spcBef>
              <a:buClrTx/>
              <a:buSzTx/>
              <a:buFontTx/>
              <a:buNone/>
            </a:pPr>
            <a:r>
              <a:rPr lang="en-US" altLang="en-US" sz="1050" b="1" dirty="0">
                <a:latin typeface="Times New Roman" panose="02020603050405020304" pitchFamily="18" charset="0"/>
              </a:rPr>
              <a:t>Dyck, Mayo Clin Proceedings 50:621, 1975</a:t>
            </a:r>
          </a:p>
        </p:txBody>
      </p:sp>
      <p:pic>
        <p:nvPicPr>
          <p:cNvPr id="3" name="Imagem 2">
            <a:extLst>
              <a:ext uri="{FF2B5EF4-FFF2-40B4-BE49-F238E27FC236}">
                <a16:creationId xmlns:a16="http://schemas.microsoft.com/office/drawing/2014/main" id="{E384F273-4170-9ECF-30AC-E91063824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877" y="866435"/>
            <a:ext cx="3026328" cy="1775095"/>
          </a:xfrm>
          <a:prstGeom prst="rect">
            <a:avLst/>
          </a:prstGeom>
        </p:spPr>
      </p:pic>
      <p:pic>
        <p:nvPicPr>
          <p:cNvPr id="5" name="Imagem 4">
            <a:extLst>
              <a:ext uri="{FF2B5EF4-FFF2-40B4-BE49-F238E27FC236}">
                <a16:creationId xmlns:a16="http://schemas.microsoft.com/office/drawing/2014/main" id="{511CF15C-CCB1-2EC4-98AC-6209480AF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850" y="2683744"/>
            <a:ext cx="3026328" cy="1775095"/>
          </a:xfrm>
          <a:prstGeom prst="rect">
            <a:avLst/>
          </a:prstGeom>
        </p:spPr>
      </p:pic>
      <p:sp>
        <p:nvSpPr>
          <p:cNvPr id="7" name="CaixaDeTexto 6">
            <a:extLst>
              <a:ext uri="{FF2B5EF4-FFF2-40B4-BE49-F238E27FC236}">
                <a16:creationId xmlns:a16="http://schemas.microsoft.com/office/drawing/2014/main" id="{4DF13D39-51A9-0060-0B05-B442EA5F10AC}"/>
              </a:ext>
            </a:extLst>
          </p:cNvPr>
          <p:cNvSpPr txBox="1"/>
          <p:nvPr/>
        </p:nvSpPr>
        <p:spPr>
          <a:xfrm>
            <a:off x="3932340" y="4569353"/>
            <a:ext cx="4637015" cy="415498"/>
          </a:xfrm>
          <a:prstGeom prst="rect">
            <a:avLst/>
          </a:prstGeom>
          <a:noFill/>
        </p:spPr>
        <p:txBody>
          <a:bodyPr wrap="square" rtlCol="0">
            <a:spAutoFit/>
          </a:bodyPr>
          <a:lstStyle/>
          <a:p>
            <a:pPr algn="ctr"/>
            <a:r>
              <a:rPr lang="pt-BR" altLang="pt-BR" sz="1050" b="1" dirty="0">
                <a:latin typeface="Times New Roman" panose="02020603050405020304" pitchFamily="18" charset="0"/>
                <a:cs typeface="Times New Roman" panose="02020603050405020304" pitchFamily="18" charset="0"/>
              </a:rPr>
              <a:t>      Jardim et al, </a:t>
            </a:r>
            <a:r>
              <a:rPr lang="pt-BR" altLang="pt-BR" sz="1050" b="1" i="1" dirty="0" err="1">
                <a:latin typeface="Times New Roman" panose="02020603050405020304" pitchFamily="18" charset="0"/>
                <a:cs typeface="Times New Roman" panose="02020603050405020304" pitchFamily="18" charset="0"/>
              </a:rPr>
              <a:t>Lep</a:t>
            </a:r>
            <a:r>
              <a:rPr lang="pt-BR" altLang="pt-BR" sz="1050" b="1" i="1" dirty="0">
                <a:latin typeface="Times New Roman" panose="02020603050405020304" pitchFamily="18" charset="0"/>
                <a:cs typeface="Times New Roman" panose="02020603050405020304" pitchFamily="18" charset="0"/>
              </a:rPr>
              <a:t> Rev</a:t>
            </a:r>
            <a:r>
              <a:rPr lang="pt-BR" altLang="pt-BR" sz="1050" b="1" dirty="0">
                <a:latin typeface="Times New Roman" panose="02020603050405020304" pitchFamily="18" charset="0"/>
                <a:cs typeface="Times New Roman" panose="02020603050405020304" pitchFamily="18" charset="0"/>
              </a:rPr>
              <a:t>, 2004; Garbino et al, </a:t>
            </a:r>
            <a:r>
              <a:rPr lang="pt-BR" altLang="pt-BR" sz="1050" b="1" i="1" dirty="0" err="1">
                <a:latin typeface="Times New Roman" panose="02020603050405020304" pitchFamily="18" charset="0"/>
                <a:cs typeface="Times New Roman" panose="02020603050405020304" pitchFamily="18" charset="0"/>
              </a:rPr>
              <a:t>Hansenol</a:t>
            </a:r>
            <a:r>
              <a:rPr lang="pt-BR" altLang="pt-BR" sz="1050" b="1" i="1" dirty="0">
                <a:latin typeface="Times New Roman" panose="02020603050405020304" pitchFamily="18" charset="0"/>
                <a:cs typeface="Times New Roman" panose="02020603050405020304" pitchFamily="18" charset="0"/>
              </a:rPr>
              <a:t> Int</a:t>
            </a:r>
            <a:r>
              <a:rPr lang="pt-BR" altLang="pt-BR" sz="1050" b="1" dirty="0">
                <a:latin typeface="Times New Roman" panose="02020603050405020304" pitchFamily="18" charset="0"/>
                <a:cs typeface="Times New Roman" panose="02020603050405020304" pitchFamily="18" charset="0"/>
              </a:rPr>
              <a:t>. 2004</a:t>
            </a:r>
          </a:p>
          <a:p>
            <a:pPr algn="ctr"/>
            <a:r>
              <a:rPr lang="pt-BR" sz="1050" dirty="0">
                <a:latin typeface="Times New Roman" panose="02020603050405020304" pitchFamily="18" charset="0"/>
                <a:cs typeface="Times New Roman" panose="02020603050405020304" pitchFamily="18" charset="0"/>
              </a:rPr>
              <a:t>n= 33 </a:t>
            </a:r>
            <a:r>
              <a:rPr lang="pt-BR" sz="1050" b="1" dirty="0">
                <a:latin typeface="Times New Roman" panose="02020603050405020304" pitchFamily="18" charset="0"/>
                <a:cs typeface="Times New Roman" panose="02020603050405020304" pitchFamily="18" charset="0"/>
              </a:rPr>
              <a:t>1994-2004</a:t>
            </a:r>
            <a:r>
              <a:rPr lang="pt-BR"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2876890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F73108BE-29CC-F7E0-CA80-9E5887DE0F4B}"/>
              </a:ext>
            </a:extLst>
          </p:cNvPr>
          <p:cNvSpPr>
            <a:spLocks noGrp="1"/>
          </p:cNvSpPr>
          <p:nvPr>
            <p:ph type="title"/>
          </p:nvPr>
        </p:nvSpPr>
        <p:spPr>
          <a:xfrm>
            <a:off x="389467" y="273844"/>
            <a:ext cx="8297333" cy="1080823"/>
          </a:xfrm>
        </p:spPr>
        <p:style>
          <a:lnRef idx="2">
            <a:schemeClr val="accent4"/>
          </a:lnRef>
          <a:fillRef idx="1">
            <a:schemeClr val="lt1"/>
          </a:fillRef>
          <a:effectRef idx="0">
            <a:schemeClr val="accent4"/>
          </a:effectRef>
          <a:fontRef idx="minor">
            <a:schemeClr val="dk1"/>
          </a:fontRef>
        </p:style>
        <p:txBody>
          <a:bodyPr>
            <a:noAutofit/>
          </a:bodyPr>
          <a:lstStyle/>
          <a:p>
            <a:pPr algn="ctr"/>
            <a:r>
              <a:rPr lang="pt-BR" sz="2400" kern="100" dirty="0">
                <a:solidFill>
                  <a:srgbClr val="FF0000"/>
                </a:solidFill>
                <a:ea typeface="Calibri" panose="020F0502020204030204" pitchFamily="34" charset="0"/>
                <a:cs typeface="Times New Roman" panose="02020603050405020304" pitchFamily="18" charset="0"/>
              </a:rPr>
              <a:t>Recomendados fortemente </a:t>
            </a:r>
            <a:r>
              <a:rPr lang="pt-BR" sz="2400" kern="100" dirty="0">
                <a:solidFill>
                  <a:schemeClr val="tx1"/>
                </a:solidFill>
                <a:ea typeface="Calibri" panose="020F0502020204030204" pitchFamily="34" charset="0"/>
                <a:cs typeface="Times New Roman" panose="02020603050405020304" pitchFamily="18" charset="0"/>
              </a:rPr>
              <a:t>imunoglobulina, </a:t>
            </a:r>
            <a:r>
              <a:rPr lang="pt-BR" sz="2400" kern="100" dirty="0" err="1">
                <a:solidFill>
                  <a:schemeClr val="tx1"/>
                </a:solidFill>
                <a:ea typeface="Calibri" panose="020F0502020204030204" pitchFamily="34" charset="0"/>
                <a:cs typeface="Times New Roman" panose="02020603050405020304" pitchFamily="18" charset="0"/>
              </a:rPr>
              <a:t>corticos-teróides</a:t>
            </a:r>
            <a:r>
              <a:rPr lang="pt-BR" sz="2400" kern="100" dirty="0">
                <a:solidFill>
                  <a:schemeClr val="tx1"/>
                </a:solidFill>
                <a:ea typeface="Calibri" panose="020F0502020204030204" pitchFamily="34" charset="0"/>
                <a:cs typeface="Times New Roman" panose="02020603050405020304" pitchFamily="18" charset="0"/>
              </a:rPr>
              <a:t> e </a:t>
            </a:r>
            <a:r>
              <a:rPr lang="pt-BR" sz="2400" dirty="0" err="1">
                <a:solidFill>
                  <a:schemeClr val="tx1"/>
                </a:solidFill>
              </a:rPr>
              <a:t>plasmaferese</a:t>
            </a:r>
            <a:r>
              <a:rPr lang="pt-BR" sz="2400" kern="100" dirty="0">
                <a:solidFill>
                  <a:srgbClr val="FF0000"/>
                </a:solidFill>
                <a:ea typeface="Calibri" panose="020F0502020204030204" pitchFamily="34" charset="0"/>
                <a:cs typeface="Times New Roman" panose="02020603050405020304" pitchFamily="18" charset="0"/>
              </a:rPr>
              <a:t> se não responder</a:t>
            </a:r>
            <a:r>
              <a:rPr lang="pt-BR" sz="2400" kern="100" dirty="0">
                <a:solidFill>
                  <a:schemeClr val="tx1"/>
                </a:solidFill>
                <a:ea typeface="Calibri" panose="020F0502020204030204" pitchFamily="34" charset="0"/>
                <a:cs typeface="Times New Roman" panose="02020603050405020304" pitchFamily="18" charset="0"/>
              </a:rPr>
              <a:t>:</a:t>
            </a:r>
            <a:endParaRPr lang="pt-BR" sz="2400" dirty="0">
              <a:solidFill>
                <a:schemeClr val="tx1"/>
              </a:solidFill>
            </a:endParaRPr>
          </a:p>
        </p:txBody>
      </p:sp>
      <p:sp>
        <p:nvSpPr>
          <p:cNvPr id="3" name="Espaço Reservado para Conteúdo 2">
            <a:extLst>
              <a:ext uri="{FF2B5EF4-FFF2-40B4-BE49-F238E27FC236}">
                <a16:creationId xmlns:a16="http://schemas.microsoft.com/office/drawing/2014/main" id="{6F0B3194-E298-3CD4-EFF0-5089368D0A9A}"/>
              </a:ext>
            </a:extLst>
          </p:cNvPr>
          <p:cNvSpPr>
            <a:spLocks noGrp="1"/>
          </p:cNvSpPr>
          <p:nvPr>
            <p:ph idx="1"/>
          </p:nvPr>
        </p:nvSpPr>
        <p:spPr>
          <a:xfrm>
            <a:off x="594783" y="1506782"/>
            <a:ext cx="7886700" cy="3242734"/>
          </a:xfrm>
          <a:ln w="12700"/>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114300" indent="0">
              <a:lnSpc>
                <a:spcPct val="100000"/>
              </a:lnSpc>
              <a:buNone/>
            </a:pPr>
            <a:endParaRPr lang="pt-BR" sz="2100" kern="100" dirty="0">
              <a:solidFill>
                <a:schemeClr val="tx1"/>
              </a:solidFill>
              <a:latin typeface="+mj-lt"/>
              <a:ea typeface="Calibri" panose="020F0502020204030204" pitchFamily="34" charset="0"/>
              <a:cs typeface="Times New Roman" panose="02020603050405020304" pitchFamily="18" charset="0"/>
            </a:endParaRPr>
          </a:p>
          <a:p>
            <a:pPr marL="342900">
              <a:lnSpc>
                <a:spcPct val="100000"/>
              </a:lnSpc>
            </a:pPr>
            <a:r>
              <a:rPr lang="pt-BR" sz="2900" b="1" kern="100" dirty="0">
                <a:solidFill>
                  <a:schemeClr val="tx1"/>
                </a:solidFill>
                <a:latin typeface="+mj-lt"/>
                <a:ea typeface="Calibri" panose="020F0502020204030204" pitchFamily="34" charset="0"/>
                <a:cs typeface="Times New Roman" panose="02020603050405020304" pitchFamily="18" charset="0"/>
              </a:rPr>
              <a:t>Pesquisar NODO E PARANODOPATIAS</a:t>
            </a:r>
            <a:r>
              <a:rPr lang="pt-BR" sz="2900" b="1" kern="100" dirty="0">
                <a:latin typeface="+mj-lt"/>
                <a:ea typeface="Calibri" panose="020F0502020204030204" pitchFamily="34" charset="0"/>
                <a:cs typeface="Times New Roman" panose="02020603050405020304" pitchFamily="18" charset="0"/>
              </a:rPr>
              <a:t>: </a:t>
            </a:r>
            <a:r>
              <a:rPr lang="pt-BR" sz="2600" kern="100" dirty="0">
                <a:latin typeface="+mj-lt"/>
                <a:ea typeface="Calibri" panose="020F0502020204030204" pitchFamily="34" charset="0"/>
                <a:cs typeface="Times New Roman" panose="02020603050405020304" pitchFamily="18" charset="0"/>
              </a:rPr>
              <a:t>testes de anticorpos (anti-NF155, anti-CNTN1, antiCaspr1) e possivelmente anti-NF140/186</a:t>
            </a:r>
          </a:p>
          <a:p>
            <a:pPr marL="342900">
              <a:lnSpc>
                <a:spcPct val="100000"/>
              </a:lnSpc>
            </a:pPr>
            <a:endParaRPr lang="pt-BR" sz="2600" kern="100" dirty="0">
              <a:latin typeface="+mj-lt"/>
              <a:ea typeface="Calibri" panose="020F0502020204030204" pitchFamily="34" charset="0"/>
              <a:cs typeface="Times New Roman" panose="02020603050405020304" pitchFamily="18" charset="0"/>
            </a:endParaRPr>
          </a:p>
          <a:p>
            <a:pPr marL="285750" indent="-285750">
              <a:spcBef>
                <a:spcPts val="450"/>
              </a:spcBef>
              <a:spcAft>
                <a:spcPts val="450"/>
              </a:spcAft>
            </a:pPr>
            <a:r>
              <a:rPr lang="pt-BR" sz="2900" kern="100" dirty="0">
                <a:latin typeface="+mj-lt"/>
                <a:ea typeface="Calibri" panose="020F0502020204030204" pitchFamily="34" charset="0"/>
                <a:cs typeface="Times New Roman" panose="02020603050405020304" pitchFamily="18" charset="0"/>
              </a:rPr>
              <a:t>O teste de anticorpos </a:t>
            </a:r>
            <a:r>
              <a:rPr lang="pt-BR" sz="2900" b="1" kern="100" dirty="0" err="1">
                <a:solidFill>
                  <a:schemeClr val="tx1"/>
                </a:solidFill>
                <a:latin typeface="+mj-lt"/>
                <a:ea typeface="Calibri" panose="020F0502020204030204" pitchFamily="34" charset="0"/>
                <a:cs typeface="Times New Roman" panose="02020603050405020304" pitchFamily="18" charset="0"/>
              </a:rPr>
              <a:t>anti-MAG</a:t>
            </a:r>
            <a:r>
              <a:rPr lang="pt-BR" sz="2900" kern="100" dirty="0">
                <a:latin typeface="+mj-lt"/>
                <a:ea typeface="Calibri" panose="020F0502020204030204" pitchFamily="34" charset="0"/>
                <a:cs typeface="Times New Roman" panose="02020603050405020304" pitchFamily="18" charset="0"/>
              </a:rPr>
              <a:t> em todos os pacientes (&gt;7000) implicaria um outro diagnóstico</a:t>
            </a:r>
          </a:p>
          <a:p>
            <a:pPr marL="285750" indent="-285750">
              <a:spcBef>
                <a:spcPts val="450"/>
              </a:spcBef>
              <a:spcAft>
                <a:spcPts val="450"/>
              </a:spcAft>
            </a:pPr>
            <a:endParaRPr lang="pt-BR" sz="2900" kern="100" dirty="0">
              <a:latin typeface="+mj-lt"/>
              <a:ea typeface="Calibri" panose="020F0502020204030204" pitchFamily="34" charset="0"/>
              <a:cs typeface="Times New Roman" panose="02020603050405020304" pitchFamily="18" charset="0"/>
            </a:endParaRPr>
          </a:p>
          <a:p>
            <a:pPr marL="285750" indent="-285750">
              <a:spcBef>
                <a:spcPts val="450"/>
              </a:spcBef>
              <a:spcAft>
                <a:spcPts val="450"/>
              </a:spcAft>
            </a:pPr>
            <a:r>
              <a:rPr lang="pt-BR" sz="2900" b="1" dirty="0">
                <a:solidFill>
                  <a:schemeClr val="tx1"/>
                </a:solidFill>
                <a:latin typeface="+mj-lt"/>
              </a:rPr>
              <a:t>GAMOPATIAS MONOCLONAIS:</a:t>
            </a:r>
            <a:r>
              <a:rPr lang="pt-BR" sz="2900" b="1" kern="100" dirty="0">
                <a:latin typeface="+mj-lt"/>
                <a:ea typeface="Calibri" panose="020F0502020204030204" pitchFamily="34" charset="0"/>
                <a:cs typeface="Times New Roman" panose="02020603050405020304" pitchFamily="18" charset="0"/>
              </a:rPr>
              <a:t> </a:t>
            </a:r>
            <a:r>
              <a:rPr lang="pt-BR" sz="2900" kern="100" dirty="0">
                <a:solidFill>
                  <a:schemeClr val="tx1">
                    <a:lumMod val="75000"/>
                    <a:lumOff val="25000"/>
                  </a:schemeClr>
                </a:solidFill>
                <a:latin typeface="+mj-lt"/>
                <a:ea typeface="Calibri" panose="020F0502020204030204" pitchFamily="34" charset="0"/>
                <a:cs typeface="Times New Roman" panose="02020603050405020304" pitchFamily="18" charset="0"/>
              </a:rPr>
              <a:t>Eletroforese de proteínas </a:t>
            </a:r>
            <a:r>
              <a:rPr lang="pt-BR" sz="2900" kern="100" dirty="0">
                <a:solidFill>
                  <a:schemeClr val="tx1"/>
                </a:solidFill>
                <a:latin typeface="+mj-lt"/>
                <a:ea typeface="Calibri" panose="020F0502020204030204" pitchFamily="34" charset="0"/>
                <a:cs typeface="Times New Roman" panose="02020603050405020304" pitchFamily="18" charset="0"/>
              </a:rPr>
              <a:t>séricas pesquisa na urina para cadeias leves </a:t>
            </a:r>
            <a:r>
              <a:rPr lang="pt-BR" sz="2900" kern="100" dirty="0">
                <a:latin typeface="+mj-lt"/>
                <a:ea typeface="Calibri" panose="020F0502020204030204" pitchFamily="34" charset="0"/>
                <a:cs typeface="Times New Roman" panose="02020603050405020304" pitchFamily="18" charset="0"/>
              </a:rPr>
              <a:t>(</a:t>
            </a:r>
            <a:r>
              <a:rPr lang="pt-BR" sz="2900" kern="100" dirty="0">
                <a:solidFill>
                  <a:schemeClr val="tx1">
                    <a:lumMod val="75000"/>
                    <a:lumOff val="25000"/>
                  </a:schemeClr>
                </a:solidFill>
                <a:latin typeface="+mj-lt"/>
                <a:ea typeface="Calibri" panose="020F0502020204030204" pitchFamily="34" charset="0"/>
                <a:cs typeface="Times New Roman" panose="02020603050405020304" pitchFamily="18" charset="0"/>
              </a:rPr>
              <a:t>proteína de </a:t>
            </a:r>
            <a:r>
              <a:rPr lang="pt-BR" sz="2900" kern="100" dirty="0" err="1">
                <a:solidFill>
                  <a:schemeClr val="tx1">
                    <a:lumMod val="75000"/>
                    <a:lumOff val="25000"/>
                  </a:schemeClr>
                </a:solidFill>
                <a:latin typeface="+mj-lt"/>
                <a:ea typeface="Calibri" panose="020F0502020204030204" pitchFamily="34" charset="0"/>
                <a:cs typeface="Times New Roman" panose="02020603050405020304" pitchFamily="18" charset="0"/>
              </a:rPr>
              <a:t>Bence</a:t>
            </a:r>
            <a:r>
              <a:rPr lang="pt-BR" sz="2900" kern="100" dirty="0">
                <a:solidFill>
                  <a:schemeClr val="tx1">
                    <a:lumMod val="75000"/>
                    <a:lumOff val="25000"/>
                  </a:schemeClr>
                </a:solidFill>
                <a:latin typeface="+mj-lt"/>
                <a:ea typeface="Calibri" panose="020F0502020204030204" pitchFamily="34" charset="0"/>
                <a:cs typeface="Times New Roman" panose="02020603050405020304" pitchFamily="18" charset="0"/>
              </a:rPr>
              <a:t> Jones</a:t>
            </a:r>
            <a:r>
              <a:rPr lang="pt-BR" sz="2900" kern="100" dirty="0">
                <a:latin typeface="+mj-lt"/>
                <a:ea typeface="Calibri" panose="020F0502020204030204" pitchFamily="34" charset="0"/>
                <a:cs typeface="Times New Roman" panose="02020603050405020304" pitchFamily="18" charset="0"/>
              </a:rPr>
              <a:t>).</a:t>
            </a:r>
          </a:p>
          <a:p>
            <a:pPr marL="285750" indent="-285750">
              <a:spcBef>
                <a:spcPts val="450"/>
              </a:spcBef>
              <a:spcAft>
                <a:spcPts val="450"/>
              </a:spcAft>
            </a:pPr>
            <a:endParaRPr lang="pt-BR" sz="2000" dirty="0">
              <a:latin typeface="+mj-lt"/>
            </a:endParaRPr>
          </a:p>
          <a:p>
            <a:pPr marL="457200" lvl="1" indent="0">
              <a:spcBef>
                <a:spcPts val="450"/>
              </a:spcBef>
              <a:spcAft>
                <a:spcPts val="450"/>
              </a:spcAft>
              <a:buNone/>
            </a:pPr>
            <a:endParaRPr lang="pt-BR" sz="16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pt-BR" sz="2000" b="1"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pt-BR" sz="1800" b="1"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pt-BR" sz="165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pt-BR" sz="1650" kern="1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pt-BR" sz="165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3395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638C3E3-530E-3F99-5C88-58BB9DEEFC4D}"/>
              </a:ext>
            </a:extLst>
          </p:cNvPr>
          <p:cNvSpPr>
            <a:spLocks noGrp="1"/>
          </p:cNvSpPr>
          <p:nvPr>
            <p:ph type="ctrTitle"/>
          </p:nvPr>
        </p:nvSpPr>
        <p:spPr>
          <a:xfrm>
            <a:off x="966366" y="923235"/>
            <a:ext cx="6858000" cy="694616"/>
          </a:xfrm>
        </p:spPr>
        <p:txBody>
          <a:bodyPr>
            <a:normAutofit fontScale="90000"/>
          </a:bodyPr>
          <a:lstStyle/>
          <a:p>
            <a:r>
              <a:rPr lang="pt-BR" dirty="0"/>
              <a:t>Muito obrigado</a:t>
            </a:r>
          </a:p>
        </p:txBody>
      </p:sp>
      <p:sp>
        <p:nvSpPr>
          <p:cNvPr id="5" name="Subtítulo 4">
            <a:extLst>
              <a:ext uri="{FF2B5EF4-FFF2-40B4-BE49-F238E27FC236}">
                <a16:creationId xmlns:a16="http://schemas.microsoft.com/office/drawing/2014/main" id="{2886C6F0-0E23-6F05-4266-BB874FE656E9}"/>
              </a:ext>
            </a:extLst>
          </p:cNvPr>
          <p:cNvSpPr>
            <a:spLocks noGrp="1"/>
          </p:cNvSpPr>
          <p:nvPr>
            <p:ph type="subTitle" idx="1"/>
          </p:nvPr>
        </p:nvSpPr>
        <p:spPr>
          <a:xfrm>
            <a:off x="1017165" y="2185293"/>
            <a:ext cx="6858000" cy="1438439"/>
          </a:xfrm>
        </p:spPr>
        <p:txBody>
          <a:bodyPr>
            <a:normAutofit lnSpcReduction="10000"/>
          </a:bodyPr>
          <a:lstStyle/>
          <a:p>
            <a:r>
              <a:rPr lang="pt-BR" sz="2100" dirty="0">
                <a:latin typeface="Arial" panose="020B0604020202020204" pitchFamily="34" charset="0"/>
                <a:cs typeface="Arial" panose="020B0604020202020204" pitchFamily="34" charset="0"/>
                <a:hlinkClick r:id="rId2"/>
              </a:rPr>
              <a:t>www.ilsl.br</a:t>
            </a:r>
            <a:endParaRPr lang="pt-BR" sz="2100" dirty="0">
              <a:latin typeface="Arial" panose="020B0604020202020204" pitchFamily="34" charset="0"/>
              <a:cs typeface="Arial" panose="020B0604020202020204" pitchFamily="34" charset="0"/>
            </a:endParaRPr>
          </a:p>
          <a:p>
            <a:r>
              <a:rPr lang="pt-BR" sz="2100" dirty="0">
                <a:latin typeface="Arial" panose="020B0604020202020204" pitchFamily="34" charset="0"/>
                <a:cs typeface="Arial" panose="020B0604020202020204" pitchFamily="34" charset="0"/>
                <a:hlinkClick r:id="rId3"/>
              </a:rPr>
              <a:t>jgarbino@ilsl.br</a:t>
            </a:r>
            <a:r>
              <a:rPr lang="pt-BR" sz="2100" dirty="0">
                <a:latin typeface="Arial" panose="020B0604020202020204" pitchFamily="34" charset="0"/>
                <a:cs typeface="Arial" panose="020B0604020202020204" pitchFamily="34" charset="0"/>
              </a:rPr>
              <a:t> </a:t>
            </a:r>
          </a:p>
          <a:p>
            <a:r>
              <a:rPr lang="pt-BR" sz="2100" dirty="0">
                <a:latin typeface="Arial" panose="020B0604020202020204" pitchFamily="34" charset="0"/>
                <a:cs typeface="Arial" panose="020B0604020202020204" pitchFamily="34" charset="0"/>
                <a:hlinkClick r:id="rId4"/>
              </a:rPr>
              <a:t>ja.garbino@gmail.com</a:t>
            </a:r>
            <a:endParaRPr lang="pt-BR" sz="2100" dirty="0">
              <a:latin typeface="Arial" panose="020B0604020202020204" pitchFamily="34" charset="0"/>
              <a:cs typeface="Arial" panose="020B0604020202020204" pitchFamily="34" charset="0"/>
            </a:endParaRPr>
          </a:p>
          <a:p>
            <a:r>
              <a:rPr lang="pt-BR" sz="2100" dirty="0">
                <a:latin typeface="Arial" panose="020B0604020202020204" pitchFamily="34" charset="0"/>
                <a:cs typeface="Arial" panose="020B0604020202020204" pitchFamily="34" charset="0"/>
                <a:hlinkClick r:id="rId5"/>
              </a:rPr>
              <a:t>www.climedbauru.com</a:t>
            </a:r>
            <a:endParaRPr lang="pt-BR" sz="2100" dirty="0">
              <a:latin typeface="Arial" panose="020B0604020202020204" pitchFamily="34" charset="0"/>
              <a:cs typeface="Arial" panose="020B0604020202020204" pitchFamily="34" charset="0"/>
            </a:endParaRPr>
          </a:p>
          <a:p>
            <a:endParaRPr lang="pt-BR" sz="1800" dirty="0">
              <a:latin typeface="Arial" panose="020B0604020202020204" pitchFamily="34" charset="0"/>
              <a:cs typeface="Arial" panose="020B0604020202020204" pitchFamily="34" charset="0"/>
            </a:endParaRPr>
          </a:p>
          <a:p>
            <a:endParaRPr lang="pt-BR" dirty="0"/>
          </a:p>
          <a:p>
            <a:endParaRPr lang="pt-BR" dirty="0"/>
          </a:p>
        </p:txBody>
      </p:sp>
      <p:sp>
        <p:nvSpPr>
          <p:cNvPr id="2" name="CaixaDeTexto 1">
            <a:extLst>
              <a:ext uri="{FF2B5EF4-FFF2-40B4-BE49-F238E27FC236}">
                <a16:creationId xmlns:a16="http://schemas.microsoft.com/office/drawing/2014/main" id="{DF402F48-0E70-4728-B7BA-E1D3A70F3A22}"/>
              </a:ext>
            </a:extLst>
          </p:cNvPr>
          <p:cNvSpPr txBox="1"/>
          <p:nvPr/>
        </p:nvSpPr>
        <p:spPr>
          <a:xfrm>
            <a:off x="4030134" y="4064000"/>
            <a:ext cx="4732866" cy="523220"/>
          </a:xfrm>
          <a:prstGeom prst="rect">
            <a:avLst/>
          </a:prstGeom>
          <a:noFill/>
        </p:spPr>
        <p:txBody>
          <a:bodyPr wrap="square" rtlCol="0">
            <a:spAutoFit/>
          </a:bodyPr>
          <a:lstStyle/>
          <a:p>
            <a:r>
              <a:rPr lang="pt-BR" b="1" dirty="0"/>
              <a:t>Agradecimento especial</a:t>
            </a:r>
            <a:r>
              <a:rPr lang="pt-BR" dirty="0"/>
              <a:t>: Dr. Marcus Vinicius R. Pinto pela imagem histórica de biópsia de nervo CIDP/PIDC</a:t>
            </a:r>
          </a:p>
        </p:txBody>
      </p:sp>
    </p:spTree>
    <p:extLst>
      <p:ext uri="{BB962C8B-B14F-4D97-AF65-F5344CB8AC3E}">
        <p14:creationId xmlns:p14="http://schemas.microsoft.com/office/powerpoint/2010/main" val="13608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D274E-F773-027B-1C4F-9BD3457BB6F2}"/>
              </a:ext>
            </a:extLst>
          </p:cNvPr>
          <p:cNvSpPr>
            <a:spLocks noGrp="1"/>
          </p:cNvSpPr>
          <p:nvPr>
            <p:ph type="title"/>
          </p:nvPr>
        </p:nvSpPr>
        <p:spPr>
          <a:xfrm>
            <a:off x="628650" y="223202"/>
            <a:ext cx="7886700" cy="854330"/>
          </a:xfrm>
        </p:spPr>
        <p:txBody>
          <a:bodyPr>
            <a:normAutofit/>
          </a:bodyPr>
          <a:lstStyle/>
          <a:p>
            <a:r>
              <a:rPr lang="pt-BR" sz="3150" b="1" dirty="0"/>
              <a:t>Dados epidemiológicos</a:t>
            </a:r>
            <a:endParaRPr lang="pt-BR" sz="3150" dirty="0"/>
          </a:p>
        </p:txBody>
      </p:sp>
      <p:sp>
        <p:nvSpPr>
          <p:cNvPr id="3" name="Espaço Reservado para Conteúdo 2">
            <a:extLst>
              <a:ext uri="{FF2B5EF4-FFF2-40B4-BE49-F238E27FC236}">
                <a16:creationId xmlns:a16="http://schemas.microsoft.com/office/drawing/2014/main" id="{A48FD314-83C7-EA01-8DB1-9ADEF456A553}"/>
              </a:ext>
            </a:extLst>
          </p:cNvPr>
          <p:cNvSpPr>
            <a:spLocks noGrp="1"/>
          </p:cNvSpPr>
          <p:nvPr>
            <p:ph idx="1"/>
          </p:nvPr>
        </p:nvSpPr>
        <p:spPr>
          <a:xfrm>
            <a:off x="560917" y="1077532"/>
            <a:ext cx="7886700" cy="3644901"/>
          </a:xfrm>
          <a:ln w="19050">
            <a:solidFill>
              <a:srgbClr val="FF0000"/>
            </a:solidFill>
          </a:ln>
        </p:spPr>
        <p:style>
          <a:lnRef idx="2">
            <a:schemeClr val="accent5"/>
          </a:lnRef>
          <a:fillRef idx="1">
            <a:schemeClr val="lt1"/>
          </a:fillRef>
          <a:effectRef idx="0">
            <a:schemeClr val="accent5"/>
          </a:effectRef>
          <a:fontRef idx="minor">
            <a:schemeClr val="dk1"/>
          </a:fontRef>
        </p:style>
        <p:txBody>
          <a:bodyPr>
            <a:normAutofit/>
          </a:bodyPr>
          <a:lstStyle/>
          <a:p>
            <a:r>
              <a:rPr lang="pt-BR" sz="2400" dirty="0">
                <a:solidFill>
                  <a:schemeClr val="tx1"/>
                </a:solidFill>
              </a:rPr>
              <a:t>A CIPD/PIDC descrita em </a:t>
            </a:r>
            <a:r>
              <a:rPr lang="pt-BR" sz="2400" dirty="0">
                <a:solidFill>
                  <a:srgbClr val="FF0000"/>
                </a:solidFill>
              </a:rPr>
              <a:t>1958</a:t>
            </a:r>
            <a:r>
              <a:rPr lang="pt-BR" sz="2400" dirty="0">
                <a:solidFill>
                  <a:schemeClr val="tx1"/>
                </a:solidFill>
              </a:rPr>
              <a:t>, por Austin, como uma</a:t>
            </a:r>
            <a:r>
              <a:rPr lang="pt-BR" sz="2400" dirty="0">
                <a:solidFill>
                  <a:srgbClr val="FF0000"/>
                </a:solidFill>
              </a:rPr>
              <a:t> polineuropatia responsiva a corticosteroides</a:t>
            </a:r>
          </a:p>
          <a:p>
            <a:r>
              <a:rPr lang="pt-BR" sz="2400" dirty="0">
                <a:solidFill>
                  <a:schemeClr val="tx1"/>
                </a:solidFill>
              </a:rPr>
              <a:t>Caracterizada como uma entidade isolada em </a:t>
            </a:r>
            <a:r>
              <a:rPr lang="pt-BR" sz="2400" b="1" dirty="0">
                <a:solidFill>
                  <a:schemeClr val="tx1"/>
                </a:solidFill>
              </a:rPr>
              <a:t>1975</a:t>
            </a:r>
            <a:r>
              <a:rPr lang="pt-BR" sz="2400" dirty="0">
                <a:solidFill>
                  <a:schemeClr val="tx1"/>
                </a:solidFill>
              </a:rPr>
              <a:t>, foi identificada como a</a:t>
            </a:r>
            <a:r>
              <a:rPr lang="pt-BR" sz="2400" dirty="0">
                <a:solidFill>
                  <a:srgbClr val="FF0000"/>
                </a:solidFill>
              </a:rPr>
              <a:t> </a:t>
            </a:r>
            <a:r>
              <a:rPr lang="pt-BR" sz="2400" dirty="0">
                <a:solidFill>
                  <a:schemeClr val="tx1"/>
                </a:solidFill>
              </a:rPr>
              <a:t>neuropatia inflamatória crônica</a:t>
            </a:r>
            <a:r>
              <a:rPr lang="pt-BR" sz="2400" dirty="0">
                <a:solidFill>
                  <a:srgbClr val="FF0000"/>
                </a:solidFill>
              </a:rPr>
              <a:t> mais prevalente</a:t>
            </a:r>
          </a:p>
          <a:p>
            <a:r>
              <a:rPr lang="pt-BR" sz="2400" dirty="0">
                <a:solidFill>
                  <a:schemeClr val="tx1"/>
                </a:solidFill>
              </a:rPr>
              <a:t>Prevalência entre aproximadamente </a:t>
            </a:r>
            <a:r>
              <a:rPr lang="pt-BR" sz="2400" dirty="0">
                <a:solidFill>
                  <a:srgbClr val="FF0000"/>
                </a:solidFill>
              </a:rPr>
              <a:t>1 </a:t>
            </a:r>
            <a:r>
              <a:rPr lang="pt-BR" sz="2400" dirty="0">
                <a:solidFill>
                  <a:schemeClr val="tx1"/>
                </a:solidFill>
              </a:rPr>
              <a:t>a</a:t>
            </a:r>
            <a:r>
              <a:rPr lang="pt-BR" sz="2400" dirty="0">
                <a:solidFill>
                  <a:srgbClr val="FF0000"/>
                </a:solidFill>
              </a:rPr>
              <a:t> 9:100.000</a:t>
            </a:r>
            <a:endParaRPr lang="pt-BR" sz="2400" dirty="0"/>
          </a:p>
          <a:p>
            <a:r>
              <a:rPr lang="pt-BR" sz="2400" dirty="0">
                <a:solidFill>
                  <a:schemeClr val="tx1"/>
                </a:solidFill>
              </a:rPr>
              <a:t>Predomínio no sexo masculino (</a:t>
            </a:r>
            <a:r>
              <a:rPr lang="pt-BR" sz="2400" dirty="0">
                <a:solidFill>
                  <a:srgbClr val="FF0000"/>
                </a:solidFill>
              </a:rPr>
              <a:t>1,3 </a:t>
            </a:r>
            <a:r>
              <a:rPr lang="pt-BR" sz="2400" dirty="0">
                <a:solidFill>
                  <a:schemeClr val="tx1"/>
                </a:solidFill>
              </a:rPr>
              <a:t>a</a:t>
            </a:r>
            <a:r>
              <a:rPr lang="pt-BR" sz="2400" dirty="0">
                <a:solidFill>
                  <a:srgbClr val="FF0000"/>
                </a:solidFill>
              </a:rPr>
              <a:t> 2,9 / 1</a:t>
            </a:r>
            <a:r>
              <a:rPr lang="pt-BR" sz="2400" dirty="0">
                <a:solidFill>
                  <a:schemeClr val="tx1"/>
                </a:solidFill>
              </a:rPr>
              <a:t>)</a:t>
            </a:r>
            <a:r>
              <a:rPr lang="pt-BR" sz="2400" dirty="0">
                <a:solidFill>
                  <a:srgbClr val="FF0000"/>
                </a:solidFill>
              </a:rPr>
              <a:t> </a:t>
            </a:r>
          </a:p>
          <a:p>
            <a:r>
              <a:rPr lang="pt-BR" sz="2400" dirty="0">
                <a:solidFill>
                  <a:schemeClr val="tx1"/>
                </a:solidFill>
              </a:rPr>
              <a:t>Início entre a </a:t>
            </a:r>
            <a:r>
              <a:rPr lang="pt-BR" sz="2400" dirty="0">
                <a:solidFill>
                  <a:srgbClr val="FF0000"/>
                </a:solidFill>
              </a:rPr>
              <a:t>5ª </a:t>
            </a:r>
            <a:r>
              <a:rPr lang="pt-BR" sz="2400" dirty="0">
                <a:solidFill>
                  <a:schemeClr val="tx1"/>
                </a:solidFill>
              </a:rPr>
              <a:t>e</a:t>
            </a:r>
            <a:r>
              <a:rPr lang="pt-BR" sz="2400" dirty="0">
                <a:solidFill>
                  <a:srgbClr val="FF0000"/>
                </a:solidFill>
              </a:rPr>
              <a:t> 6ª. décadas</a:t>
            </a:r>
            <a:r>
              <a:rPr lang="pt-BR" sz="2400" dirty="0"/>
              <a:t>. </a:t>
            </a:r>
            <a:r>
              <a:rPr lang="pt-BR" sz="2400" dirty="0">
                <a:solidFill>
                  <a:schemeClr val="tx1"/>
                </a:solidFill>
              </a:rPr>
              <a:t>Rara em crianças</a:t>
            </a:r>
            <a:endParaRPr lang="pt-BR" sz="2400" dirty="0">
              <a:solidFill>
                <a:srgbClr val="FF0000"/>
              </a:solidFill>
            </a:endParaRPr>
          </a:p>
          <a:p>
            <a:endParaRPr lang="pt-BR" sz="2000" dirty="0"/>
          </a:p>
        </p:txBody>
      </p:sp>
    </p:spTree>
    <p:extLst>
      <p:ext uri="{BB962C8B-B14F-4D97-AF65-F5344CB8AC3E}">
        <p14:creationId xmlns:p14="http://schemas.microsoft.com/office/powerpoint/2010/main" val="882110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8C936-41E2-0258-3D5E-982CF7A2FD56}"/>
              </a:ext>
            </a:extLst>
          </p:cNvPr>
          <p:cNvSpPr>
            <a:spLocks noGrp="1"/>
          </p:cNvSpPr>
          <p:nvPr>
            <p:ph type="title"/>
          </p:nvPr>
        </p:nvSpPr>
        <p:spPr>
          <a:xfrm>
            <a:off x="628650" y="473082"/>
            <a:ext cx="7886700" cy="503762"/>
          </a:xfrm>
        </p:spPr>
        <p:txBody>
          <a:bodyPr>
            <a:noAutofit/>
          </a:bodyPr>
          <a:lstStyle/>
          <a:p>
            <a:r>
              <a:rPr lang="pt-BR" sz="2700" kern="100" dirty="0">
                <a:latin typeface="Calibri" panose="020F0502020204030204" pitchFamily="34" charset="0"/>
                <a:ea typeface="Calibri" panose="020F0502020204030204" pitchFamily="34" charset="0"/>
                <a:cs typeface="Times New Roman" panose="02020603050405020304" pitchFamily="18" charset="0"/>
              </a:rPr>
              <a:t>MÉTODO</a:t>
            </a:r>
            <a:br>
              <a:rPr lang="pt-BR" sz="2700" kern="100" dirty="0">
                <a:latin typeface="Calibri" panose="020F0502020204030204" pitchFamily="34" charset="0"/>
                <a:ea typeface="Calibri" panose="020F0502020204030204" pitchFamily="34" charset="0"/>
                <a:cs typeface="Times New Roman" panose="02020603050405020304" pitchFamily="18" charset="0"/>
              </a:rPr>
            </a:br>
            <a:br>
              <a:rPr lang="pt-BR" sz="2700" kern="100" dirty="0">
                <a:latin typeface="Calibri" panose="020F0502020204030204" pitchFamily="34" charset="0"/>
                <a:ea typeface="Calibri" panose="020F0502020204030204" pitchFamily="34" charset="0"/>
                <a:cs typeface="Times New Roman" panose="02020603050405020304" pitchFamily="18" charset="0"/>
              </a:rPr>
            </a:br>
            <a:endParaRPr lang="pt-BR" sz="2700" dirty="0"/>
          </a:p>
        </p:txBody>
      </p:sp>
      <p:sp>
        <p:nvSpPr>
          <p:cNvPr id="3" name="Espaço Reservado para Conteúdo 2">
            <a:extLst>
              <a:ext uri="{FF2B5EF4-FFF2-40B4-BE49-F238E27FC236}">
                <a16:creationId xmlns:a16="http://schemas.microsoft.com/office/drawing/2014/main" id="{D05B279A-D235-53EF-D1C0-AA91D698F0E1}"/>
              </a:ext>
            </a:extLst>
          </p:cNvPr>
          <p:cNvSpPr>
            <a:spLocks noGrp="1"/>
          </p:cNvSpPr>
          <p:nvPr>
            <p:ph idx="1"/>
          </p:nvPr>
        </p:nvSpPr>
        <p:spPr>
          <a:xfrm>
            <a:off x="541867" y="1295401"/>
            <a:ext cx="7973483" cy="3123137"/>
          </a:xfrm>
        </p:spPr>
        <p:txBody>
          <a:bodyPr>
            <a:normAutofit lnSpcReduction="10000"/>
          </a:bodyPr>
          <a:lstStyle/>
          <a:p>
            <a:pPr>
              <a:spcAft>
                <a:spcPts val="600"/>
              </a:spcAft>
            </a:pPr>
            <a:r>
              <a:rPr lang="pt-BR" sz="2925"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 </a:t>
            </a:r>
            <a:r>
              <a:rPr lang="pt-BR" sz="2625"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(PICOS) </a:t>
            </a:r>
            <a:r>
              <a:rPr lang="pt-BR" sz="2625"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questões da pesquisa foram construídas a partir de critérios: </a:t>
            </a:r>
            <a:r>
              <a:rPr lang="pt-BR" sz="2625" b="1" dirty="0">
                <a:solidFill>
                  <a:schemeClr val="tx1"/>
                </a:solidFill>
                <a:latin typeface="Calibri" panose="020F0502020204030204" pitchFamily="34" charset="0"/>
                <a:ea typeface="Calibri" panose="020F0502020204030204" pitchFamily="34" charset="0"/>
                <a:cs typeface="Times New Roman" panose="02020603050405020304" pitchFamily="18" charset="0"/>
              </a:rPr>
              <a:t>População/Intervenção/Comparação/Resultado</a:t>
            </a:r>
            <a:endParaRPr lang="pt-BR" sz="2625"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pt-BR" sz="2800" b="1" dirty="0">
              <a:latin typeface="Arial" panose="020B0604020202020204" pitchFamily="34" charset="0"/>
              <a:cs typeface="Arial" panose="020B0604020202020204" pitchFamily="34" charset="0"/>
            </a:endParaRPr>
          </a:p>
          <a:p>
            <a:pPr>
              <a:spcAft>
                <a:spcPts val="600"/>
              </a:spcAft>
            </a:pPr>
            <a:r>
              <a:rPr lang="pt-BR" sz="2800" b="1" dirty="0">
                <a:latin typeface="Arial" panose="020B0604020202020204" pitchFamily="34" charset="0"/>
                <a:cs typeface="Arial" panose="020B0604020202020204" pitchFamily="34" charset="0"/>
              </a:rPr>
              <a:t>PERGUNTA: </a:t>
            </a:r>
            <a:r>
              <a:rPr lang="pt-BR" sz="2800" dirty="0">
                <a:solidFill>
                  <a:srgbClr val="FF0000"/>
                </a:solidFill>
                <a:latin typeface="Arial" panose="020B0604020202020204" pitchFamily="34" charset="0"/>
                <a:cs typeface="Arial" panose="020B0604020202020204" pitchFamily="34" charset="0"/>
              </a:rPr>
              <a:t>influenciam a precisão do diagnóstico e o resultado do paciente?</a:t>
            </a:r>
            <a:endParaRPr lang="pt-BR" sz="2625"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pt-BR" sz="2625"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pt-BR" sz="1650" dirty="0"/>
          </a:p>
        </p:txBody>
      </p:sp>
    </p:spTree>
    <p:extLst>
      <p:ext uri="{BB962C8B-B14F-4D97-AF65-F5344CB8AC3E}">
        <p14:creationId xmlns:p14="http://schemas.microsoft.com/office/powerpoint/2010/main" val="158901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BF61540-F536-7969-7522-FB3C226E8B9F}"/>
              </a:ext>
            </a:extLst>
          </p:cNvPr>
          <p:cNvSpPr>
            <a:spLocks noGrp="1"/>
          </p:cNvSpPr>
          <p:nvPr>
            <p:ph idx="1"/>
          </p:nvPr>
        </p:nvSpPr>
        <p:spPr>
          <a:xfrm>
            <a:off x="628650" y="534799"/>
            <a:ext cx="7886700" cy="4133675"/>
          </a:xfrm>
        </p:spPr>
        <p:txBody>
          <a:bodyPr>
            <a:normAutofit fontScale="77500" lnSpcReduction="20000"/>
          </a:bodyPr>
          <a:lstStyle/>
          <a:p>
            <a:pPr marL="0" indent="0">
              <a:buNone/>
            </a:pPr>
            <a:endParaRPr lang="pt-BR" sz="1350" b="1" dirty="0"/>
          </a:p>
          <a:p>
            <a:pPr marL="0" indent="0">
              <a:buNone/>
            </a:pPr>
            <a:r>
              <a:rPr lang="pt-BR" sz="1575" b="1" u="sng" dirty="0">
                <a:latin typeface="Arial" panose="020B0604020202020204" pitchFamily="34" charset="0"/>
                <a:cs typeface="Arial" panose="020B0604020202020204" pitchFamily="34" charset="0"/>
              </a:rPr>
              <a:t>PICOS DIAGNÓSTICOS (Em pacientes com CIPD/ PIDC)</a:t>
            </a:r>
            <a:endParaRPr lang="pt-BR" sz="1575" dirty="0">
              <a:solidFill>
                <a:srgbClr val="FF0000"/>
              </a:solidFill>
              <a:latin typeface="Arial" panose="020B0604020202020204" pitchFamily="34" charset="0"/>
              <a:cs typeface="Arial" panose="020B0604020202020204" pitchFamily="34" charset="0"/>
            </a:endParaRPr>
          </a:p>
          <a:p>
            <a:pPr marL="0" indent="0">
              <a:buNone/>
            </a:pPr>
            <a:endParaRPr lang="pt-BR" sz="900" b="1" u="sng" dirty="0"/>
          </a:p>
          <a:p>
            <a:r>
              <a:rPr lang="pt-BR" sz="1350" b="1" dirty="0">
                <a:solidFill>
                  <a:srgbClr val="FF0000"/>
                </a:solidFill>
                <a:latin typeface="Arial" panose="020B0604020202020204" pitchFamily="34" charset="0"/>
                <a:cs typeface="Arial" panose="020B0604020202020204" pitchFamily="34" charset="0"/>
              </a:rPr>
              <a:t>PICO 1. ELETRODIAGNÓSTICO </a:t>
            </a:r>
            <a:r>
              <a:rPr lang="pt-BR" sz="1350" dirty="0">
                <a:latin typeface="Arial" panose="020B0604020202020204" pitchFamily="34" charset="0"/>
                <a:cs typeface="Arial" panose="020B0604020202020204" pitchFamily="34" charset="0"/>
              </a:rPr>
              <a:t>– O uso de eletrofisiologia (motor e sensorial estudos de condução nervosa, potenciais evocados somatossensoriais, estimulação radicular,  estudos de excitabilidade nervosa, e eletromiografia), em comparação com a não utilização do eletrodiagnóstico</a:t>
            </a:r>
            <a:endParaRPr lang="pt-BR" sz="1350" dirty="0">
              <a:solidFill>
                <a:srgbClr val="FF0000"/>
              </a:solidFill>
              <a:latin typeface="Arial" panose="020B0604020202020204" pitchFamily="34" charset="0"/>
              <a:cs typeface="Arial" panose="020B0604020202020204" pitchFamily="34" charset="0"/>
            </a:endParaRPr>
          </a:p>
          <a:p>
            <a:r>
              <a:rPr lang="pt-BR" sz="1350" b="1" dirty="0">
                <a:latin typeface="Arial" panose="020B0604020202020204" pitchFamily="34" charset="0"/>
                <a:cs typeface="Arial" panose="020B0604020202020204" pitchFamily="34" charset="0"/>
              </a:rPr>
              <a:t>PICO 2.</a:t>
            </a:r>
            <a:r>
              <a:rPr lang="pt-BR" sz="1350" dirty="0">
                <a:latin typeface="Arial" panose="020B0604020202020204" pitchFamily="34" charset="0"/>
                <a:cs typeface="Arial" panose="020B0604020202020204" pitchFamily="34" charset="0"/>
              </a:rPr>
              <a:t> </a:t>
            </a:r>
            <a:r>
              <a:rPr lang="pt-BR" sz="1350" b="1" dirty="0">
                <a:latin typeface="Arial" panose="020B0604020202020204" pitchFamily="34" charset="0"/>
                <a:cs typeface="Arial" panose="020B0604020202020204" pitchFamily="34" charset="0"/>
              </a:rPr>
              <a:t>RESPOSTA AO TRATAMENTO </a:t>
            </a:r>
            <a:r>
              <a:rPr lang="pt-BR" sz="1350" dirty="0">
                <a:latin typeface="Arial" panose="020B0604020202020204" pitchFamily="34" charset="0"/>
                <a:cs typeface="Arial" panose="020B0604020202020204" pitchFamily="34" charset="0"/>
              </a:rPr>
              <a:t>como critério diagnóstico – O uso da resposta do paciente ao tratamento, em comparação com não considerar a resposta ao tratamento</a:t>
            </a:r>
          </a:p>
          <a:p>
            <a:endParaRPr lang="pt-BR" sz="1350" dirty="0">
              <a:solidFill>
                <a:srgbClr val="FF0000"/>
              </a:solidFill>
              <a:latin typeface="Arial" panose="020B0604020202020204" pitchFamily="34" charset="0"/>
              <a:cs typeface="Arial" panose="020B0604020202020204" pitchFamily="34" charset="0"/>
            </a:endParaRPr>
          </a:p>
          <a:p>
            <a:r>
              <a:rPr lang="pt-BR" sz="1350" b="1" dirty="0">
                <a:solidFill>
                  <a:srgbClr val="FF0000"/>
                </a:solidFill>
                <a:latin typeface="Arial" panose="020B0604020202020204" pitchFamily="34" charset="0"/>
                <a:cs typeface="Arial" panose="020B0604020202020204" pitchFamily="34" charset="0"/>
              </a:rPr>
              <a:t>PICO 3.</a:t>
            </a:r>
            <a:r>
              <a:rPr lang="pt-BR" sz="1350" dirty="0">
                <a:solidFill>
                  <a:srgbClr val="FF0000"/>
                </a:solidFill>
                <a:latin typeface="Arial" panose="020B0604020202020204" pitchFamily="34" charset="0"/>
                <a:cs typeface="Arial" panose="020B0604020202020204" pitchFamily="34" charset="0"/>
              </a:rPr>
              <a:t> </a:t>
            </a:r>
            <a:r>
              <a:rPr lang="pt-BR" sz="1350" b="1" dirty="0">
                <a:solidFill>
                  <a:srgbClr val="FF0000"/>
                </a:solidFill>
                <a:latin typeface="Arial" panose="020B0604020202020204" pitchFamily="34" charset="0"/>
                <a:cs typeface="Arial" panose="020B0604020202020204" pitchFamily="34" charset="0"/>
              </a:rPr>
              <a:t>RESSONÂNCIA MAGNÉTICA </a:t>
            </a:r>
            <a:r>
              <a:rPr lang="pt-BR" sz="1350" dirty="0">
                <a:solidFill>
                  <a:srgbClr val="FF0000"/>
                </a:solidFill>
                <a:latin typeface="Arial" panose="020B0604020202020204" pitchFamily="34" charset="0"/>
                <a:cs typeface="Arial" panose="020B0604020202020204" pitchFamily="34" charset="0"/>
              </a:rPr>
              <a:t>ou </a:t>
            </a:r>
            <a:r>
              <a:rPr lang="pt-BR" sz="1350" b="1" dirty="0">
                <a:solidFill>
                  <a:srgbClr val="FF0000"/>
                </a:solidFill>
                <a:latin typeface="Arial" panose="020B0604020202020204" pitchFamily="34" charset="0"/>
                <a:cs typeface="Arial" panose="020B0604020202020204" pitchFamily="34" charset="0"/>
              </a:rPr>
              <a:t>ULTRASSONOGRAFIA</a:t>
            </a:r>
            <a:r>
              <a:rPr lang="pt-BR" sz="1350" dirty="0">
                <a:solidFill>
                  <a:srgbClr val="FF0000"/>
                </a:solidFill>
                <a:latin typeface="Arial" panose="020B0604020202020204" pitchFamily="34" charset="0"/>
                <a:cs typeface="Arial" panose="020B0604020202020204" pitchFamily="34" charset="0"/>
              </a:rPr>
              <a:t> </a:t>
            </a:r>
            <a:r>
              <a:rPr lang="pt-BR" sz="1350" dirty="0">
                <a:latin typeface="Arial" panose="020B0604020202020204" pitchFamily="34" charset="0"/>
                <a:cs typeface="Arial" panose="020B0604020202020204" pitchFamily="34" charset="0"/>
              </a:rPr>
              <a:t>– Em pacientes com suspeita de CIPD/PIDC, o uso de exames de imagem (espessamento ou realce anormal) das raízes nervosas cervicais/lombares ou do plexo braquial/lombar) ou ultrassonografia nervosa (aumento da área transversal dos nervos periféricos ou raízes em comparação com valores normais), em comparação com nenhuma imagem.</a:t>
            </a:r>
            <a:endParaRPr lang="pt-BR" sz="1350" dirty="0">
              <a:solidFill>
                <a:srgbClr val="FF0000"/>
              </a:solidFill>
              <a:latin typeface="Arial" panose="020B0604020202020204" pitchFamily="34" charset="0"/>
              <a:cs typeface="Arial" panose="020B0604020202020204" pitchFamily="34" charset="0"/>
            </a:endParaRPr>
          </a:p>
          <a:p>
            <a:endParaRPr lang="pt-BR" sz="1350" b="1" dirty="0">
              <a:latin typeface="Arial" panose="020B0604020202020204" pitchFamily="34" charset="0"/>
              <a:cs typeface="Arial" panose="020B0604020202020204" pitchFamily="34" charset="0"/>
            </a:endParaRPr>
          </a:p>
          <a:p>
            <a:r>
              <a:rPr lang="pt-BR" sz="1350" b="1" dirty="0">
                <a:solidFill>
                  <a:srgbClr val="FF0000"/>
                </a:solidFill>
                <a:latin typeface="Arial" panose="020B0604020202020204" pitchFamily="34" charset="0"/>
                <a:cs typeface="Arial" panose="020B0604020202020204" pitchFamily="34" charset="0"/>
              </a:rPr>
              <a:t>PICO 4. LCR </a:t>
            </a:r>
            <a:r>
              <a:rPr lang="pt-BR" sz="1350" dirty="0">
                <a:latin typeface="Arial" panose="020B0604020202020204" pitchFamily="34" charset="0"/>
                <a:cs typeface="Arial" panose="020B0604020202020204" pitchFamily="34" charset="0"/>
              </a:rPr>
              <a:t>— O uso do exame do LCR em comparação com a não utilização do exame do LCR influencia precisão diagnóstica e resultado do paciente? Os limiares para proteínas elevadas são diferentes em crianças &lt;16 anos de idade ou em qualquer paciente, ou em </a:t>
            </a:r>
            <a:r>
              <a:rPr lang="pt-BR" sz="1350" dirty="0">
                <a:solidFill>
                  <a:srgbClr val="FF0000"/>
                </a:solidFill>
                <a:latin typeface="Arial" panose="020B0604020202020204" pitchFamily="34" charset="0"/>
                <a:cs typeface="Arial" panose="020B0604020202020204" pitchFamily="34" charset="0"/>
              </a:rPr>
              <a:t>subgrupos com diabetes </a:t>
            </a:r>
            <a:r>
              <a:rPr lang="pt-BR" sz="1350" dirty="0">
                <a:latin typeface="Arial" panose="020B0604020202020204" pitchFamily="34" charset="0"/>
                <a:cs typeface="Arial" panose="020B0604020202020204" pitchFamily="34" charset="0"/>
              </a:rPr>
              <a:t>ou cirurgia espinhal prévia?</a:t>
            </a:r>
          </a:p>
          <a:p>
            <a:endParaRPr lang="pt-BR" sz="1350" b="1" dirty="0">
              <a:latin typeface="Arial" panose="020B0604020202020204" pitchFamily="34" charset="0"/>
              <a:cs typeface="Arial" panose="020B0604020202020204" pitchFamily="34" charset="0"/>
            </a:endParaRPr>
          </a:p>
          <a:p>
            <a:r>
              <a:rPr lang="pt-BR" sz="1350" b="1" dirty="0">
                <a:latin typeface="Arial" panose="020B0604020202020204" pitchFamily="34" charset="0"/>
                <a:cs typeface="Arial" panose="020B0604020202020204" pitchFamily="34" charset="0"/>
              </a:rPr>
              <a:t>PICO 5</a:t>
            </a:r>
            <a:r>
              <a:rPr lang="pt-BR" sz="1350" dirty="0">
                <a:latin typeface="Arial" panose="020B0604020202020204" pitchFamily="34" charset="0"/>
                <a:cs typeface="Arial" panose="020B0604020202020204" pitchFamily="34" charset="0"/>
              </a:rPr>
              <a:t>. Anticorpos – Realizar testes para a presença de autoanticorpos séricos, incluindo anti-nodais e anticorpos paranodais (contactina1, complexo contactina1/proteína1 associada à contactina, neurofascina155, neurofascina140/neurofascina186, proteína1 associada à contactina), anticorpos antigangliosídeos e anticorpos anti-MAG, em comparação com não testar anticorpos</a:t>
            </a:r>
            <a:endParaRPr lang="pt-BR" sz="1350" dirty="0">
              <a:solidFill>
                <a:srgbClr val="FF0000"/>
              </a:solidFill>
              <a:latin typeface="Arial" panose="020B0604020202020204" pitchFamily="34" charset="0"/>
              <a:cs typeface="Arial" panose="020B0604020202020204" pitchFamily="34" charset="0"/>
            </a:endParaRPr>
          </a:p>
          <a:p>
            <a:r>
              <a:rPr lang="pt-BR" sz="1350" b="1" dirty="0">
                <a:solidFill>
                  <a:srgbClr val="FF0000"/>
                </a:solidFill>
                <a:latin typeface="Arial" panose="020B0604020202020204" pitchFamily="34" charset="0"/>
                <a:cs typeface="Arial" panose="020B0604020202020204" pitchFamily="34" charset="0"/>
              </a:rPr>
              <a:t>PICO 6</a:t>
            </a:r>
            <a:r>
              <a:rPr lang="pt-BR" sz="1350" dirty="0">
                <a:solidFill>
                  <a:srgbClr val="FF0000"/>
                </a:solidFill>
                <a:latin typeface="Arial" panose="020B0604020202020204" pitchFamily="34" charset="0"/>
                <a:cs typeface="Arial" panose="020B0604020202020204" pitchFamily="34" charset="0"/>
              </a:rPr>
              <a:t>. </a:t>
            </a:r>
            <a:r>
              <a:rPr lang="pt-BR" sz="1350" b="1" dirty="0">
                <a:solidFill>
                  <a:srgbClr val="FF0000"/>
                </a:solidFill>
                <a:latin typeface="Arial" panose="020B0604020202020204" pitchFamily="34" charset="0"/>
                <a:cs typeface="Arial" panose="020B0604020202020204" pitchFamily="34" charset="0"/>
              </a:rPr>
              <a:t>BIÓPSIA de NERVO</a:t>
            </a:r>
            <a:r>
              <a:rPr lang="pt-BR" sz="1350" dirty="0">
                <a:solidFill>
                  <a:srgbClr val="FF0000"/>
                </a:solidFill>
                <a:latin typeface="Arial" panose="020B0604020202020204" pitchFamily="34" charset="0"/>
                <a:cs typeface="Arial" panose="020B0604020202020204" pitchFamily="34" charset="0"/>
              </a:rPr>
              <a:t> </a:t>
            </a:r>
            <a:r>
              <a:rPr lang="pt-BR" sz="1350" dirty="0">
                <a:latin typeface="Arial" panose="020B0604020202020204" pitchFamily="34" charset="0"/>
                <a:cs typeface="Arial" panose="020B0604020202020204" pitchFamily="34" charset="0"/>
              </a:rPr>
              <a:t>– Biópsia de nervo em comparação com nenhuma biópsia de nervo</a:t>
            </a:r>
          </a:p>
          <a:p>
            <a:endParaRPr lang="pt-BR" sz="1350" dirty="0">
              <a:latin typeface="Arial" panose="020B0604020202020204" pitchFamily="34" charset="0"/>
              <a:cs typeface="Arial" panose="020B0604020202020204" pitchFamily="34" charset="0"/>
            </a:endParaRPr>
          </a:p>
          <a:p>
            <a:r>
              <a:rPr lang="pt-BR" sz="1350" b="1" dirty="0">
                <a:latin typeface="Arial" panose="020B0604020202020204" pitchFamily="34" charset="0"/>
                <a:cs typeface="Arial" panose="020B0604020202020204" pitchFamily="34" charset="0"/>
              </a:rPr>
              <a:t>PICO 7.</a:t>
            </a:r>
            <a:r>
              <a:rPr lang="pt-BR" sz="1350" dirty="0">
                <a:latin typeface="Arial" panose="020B0604020202020204" pitchFamily="34" charset="0"/>
                <a:cs typeface="Arial" panose="020B0604020202020204" pitchFamily="34" charset="0"/>
              </a:rPr>
              <a:t> Gamopatias monoclonais – Testes para a presença de IgG, IgA, IgM ou cadeia leve </a:t>
            </a:r>
            <a:r>
              <a:rPr lang="pt-BR" sz="1350" dirty="0" err="1">
                <a:latin typeface="Arial" panose="020B0604020202020204" pitchFamily="34" charset="0"/>
                <a:cs typeface="Arial" panose="020B0604020202020204" pitchFamily="34" charset="0"/>
              </a:rPr>
              <a:t>gamopatias</a:t>
            </a:r>
            <a:r>
              <a:rPr lang="pt-BR" sz="1350" dirty="0">
                <a:latin typeface="Arial" panose="020B0604020202020204" pitchFamily="34" charset="0"/>
                <a:cs typeface="Arial" panose="020B0604020202020204" pitchFamily="34" charset="0"/>
              </a:rPr>
              <a:t> monoclonais</a:t>
            </a:r>
            <a:endParaRPr lang="pt-BR" sz="135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67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72D8487-EFFE-EC03-B2AB-30764482ED7E}"/>
              </a:ext>
            </a:extLst>
          </p:cNvPr>
          <p:cNvSpPr>
            <a:spLocks noGrp="1"/>
          </p:cNvSpPr>
          <p:nvPr>
            <p:ph idx="1"/>
          </p:nvPr>
        </p:nvSpPr>
        <p:spPr>
          <a:xfrm>
            <a:off x="628650" y="508000"/>
            <a:ext cx="7886700" cy="4124723"/>
          </a:xfrm>
        </p:spPr>
        <p:txBody>
          <a:bodyPr>
            <a:normAutofit/>
          </a:bodyPr>
          <a:lstStyle/>
          <a:p>
            <a:pPr marL="0" indent="0">
              <a:buNone/>
            </a:pPr>
            <a:r>
              <a:rPr lang="pt-BR" sz="1200" b="1" u="sng" dirty="0">
                <a:latin typeface="Arial" panose="020B0604020202020204" pitchFamily="34" charset="0"/>
                <a:cs typeface="Arial" panose="020B0604020202020204" pitchFamily="34" charset="0"/>
              </a:rPr>
              <a:t>PICOS TRATAMENTO </a:t>
            </a:r>
            <a:r>
              <a:rPr lang="pt-BR" sz="1200" dirty="0">
                <a:latin typeface="Arial" panose="020B0604020202020204" pitchFamily="34" charset="0"/>
                <a:cs typeface="Arial" panose="020B0604020202020204" pitchFamily="34" charset="0"/>
              </a:rPr>
              <a:t>influenciam o comprometimento, a incapacidade e a qualidade de vida? </a:t>
            </a:r>
            <a:r>
              <a:rPr lang="pt-BR" sz="1200" dirty="0">
                <a:solidFill>
                  <a:srgbClr val="FF0000"/>
                </a:solidFill>
                <a:latin typeface="Arial" panose="020B0604020202020204" pitchFamily="34" charset="0"/>
                <a:cs typeface="Arial" panose="020B0604020202020204" pitchFamily="34" charset="0"/>
              </a:rPr>
              <a:t>Os efeitos do tratamento são diferentes em Variantes da PIDC e em crianças (&lt;16 anos)?</a:t>
            </a:r>
            <a:endParaRPr lang="pt-BR" sz="1200" b="1" u="sng" dirty="0">
              <a:latin typeface="Arial" panose="020B0604020202020204" pitchFamily="34" charset="0"/>
              <a:cs typeface="Arial" panose="020B0604020202020204" pitchFamily="34" charset="0"/>
            </a:endParaRPr>
          </a:p>
          <a:p>
            <a:pPr marL="0" indent="0">
              <a:buNone/>
            </a:pPr>
            <a:endParaRPr lang="pt-BR" sz="1125" b="1" u="sng" dirty="0">
              <a:latin typeface="Arial" panose="020B0604020202020204" pitchFamily="34" charset="0"/>
              <a:cs typeface="Arial" panose="020B0604020202020204" pitchFamily="34" charset="0"/>
            </a:endParaRPr>
          </a:p>
          <a:p>
            <a:r>
              <a:rPr lang="pt-BR" sz="1125" b="1" dirty="0">
                <a:latin typeface="Arial" panose="020B0604020202020204" pitchFamily="34" charset="0"/>
                <a:cs typeface="Arial" panose="020B0604020202020204" pitchFamily="34" charset="0"/>
              </a:rPr>
              <a:t>PICO 8. </a:t>
            </a:r>
            <a:r>
              <a:rPr lang="pt-BR" sz="1125" dirty="0">
                <a:latin typeface="Arial" panose="020B0604020202020204" pitchFamily="34" charset="0"/>
                <a:cs typeface="Arial" panose="020B0604020202020204" pitchFamily="34" charset="0"/>
              </a:rPr>
              <a:t>Corticosteróides – O tratamento com corticosteróides, em comparação com nenhum tratamento com </a:t>
            </a:r>
            <a:r>
              <a:rPr lang="pt-BR" sz="1125" dirty="0" err="1">
                <a:latin typeface="Arial" panose="020B0604020202020204" pitchFamily="34" charset="0"/>
                <a:cs typeface="Arial" panose="020B0604020202020204" pitchFamily="34" charset="0"/>
              </a:rPr>
              <a:t>corticosteróides</a:t>
            </a:r>
            <a:endParaRPr lang="pt-BR" sz="1125" dirty="0">
              <a:latin typeface="Arial" panose="020B0604020202020204" pitchFamily="34" charset="0"/>
              <a:cs typeface="Arial" panose="020B0604020202020204" pitchFamily="34" charset="0"/>
            </a:endParaRPr>
          </a:p>
          <a:p>
            <a:endParaRPr lang="pt-BR" sz="1125" dirty="0">
              <a:solidFill>
                <a:srgbClr val="FF0000"/>
              </a:solidFill>
              <a:latin typeface="Arial" panose="020B0604020202020204" pitchFamily="34" charset="0"/>
              <a:cs typeface="Arial" panose="020B0604020202020204" pitchFamily="34" charset="0"/>
            </a:endParaRPr>
          </a:p>
          <a:p>
            <a:r>
              <a:rPr lang="pt-BR" sz="1125" b="1" dirty="0">
                <a:latin typeface="Arial" panose="020B0604020202020204" pitchFamily="34" charset="0"/>
                <a:cs typeface="Arial" panose="020B0604020202020204" pitchFamily="34" charset="0"/>
              </a:rPr>
              <a:t>PICO 9</a:t>
            </a:r>
            <a:r>
              <a:rPr lang="pt-BR" sz="1125" dirty="0">
                <a:latin typeface="Arial" panose="020B0604020202020204" pitchFamily="34" charset="0"/>
                <a:cs typeface="Arial" panose="020B0604020202020204" pitchFamily="34" charset="0"/>
              </a:rPr>
              <a:t>. Imunoglobulina – O tratamento com imunoglobulinas IV ou SC, em comparação com nenhum tratamento com imunoglobulinas</a:t>
            </a:r>
          </a:p>
          <a:p>
            <a:endParaRPr lang="pt-BR" sz="1125" dirty="0">
              <a:latin typeface="Arial" panose="020B0604020202020204" pitchFamily="34" charset="0"/>
              <a:cs typeface="Arial" panose="020B0604020202020204" pitchFamily="34" charset="0"/>
            </a:endParaRPr>
          </a:p>
          <a:p>
            <a:r>
              <a:rPr lang="pt-BR" sz="1125" b="1" dirty="0">
                <a:latin typeface="Arial" panose="020B0604020202020204" pitchFamily="34" charset="0"/>
                <a:cs typeface="Arial" panose="020B0604020202020204" pitchFamily="34" charset="0"/>
              </a:rPr>
              <a:t>PICO 10. </a:t>
            </a:r>
            <a:r>
              <a:rPr lang="pt-BR" sz="1125" dirty="0">
                <a:latin typeface="Arial" panose="020B0604020202020204" pitchFamily="34" charset="0"/>
                <a:cs typeface="Arial" panose="020B0604020202020204" pitchFamily="34" charset="0"/>
              </a:rPr>
              <a:t>Plasmaferese –O tratamento com troca de plasma, em comparação com nenhum tratamento com </a:t>
            </a:r>
            <a:r>
              <a:rPr lang="pt-BR" sz="1125" dirty="0" err="1">
                <a:latin typeface="Arial" panose="020B0604020202020204" pitchFamily="34" charset="0"/>
                <a:cs typeface="Arial" panose="020B0604020202020204" pitchFamily="34" charset="0"/>
              </a:rPr>
              <a:t>plasmaferese</a:t>
            </a:r>
            <a:r>
              <a:rPr lang="pt-BR" sz="1125" dirty="0">
                <a:latin typeface="Arial" panose="020B0604020202020204" pitchFamily="34" charset="0"/>
                <a:cs typeface="Arial" panose="020B0604020202020204" pitchFamily="34" charset="0"/>
              </a:rPr>
              <a:t> </a:t>
            </a:r>
          </a:p>
          <a:p>
            <a:endParaRPr lang="pt-BR" sz="1125" dirty="0">
              <a:solidFill>
                <a:srgbClr val="FF0000"/>
              </a:solidFill>
              <a:latin typeface="Arial" panose="020B0604020202020204" pitchFamily="34" charset="0"/>
              <a:cs typeface="Arial" panose="020B0604020202020204" pitchFamily="34" charset="0"/>
            </a:endParaRPr>
          </a:p>
          <a:p>
            <a:r>
              <a:rPr lang="pt-BR" sz="1125" b="1" dirty="0">
                <a:latin typeface="Arial" panose="020B0604020202020204" pitchFamily="34" charset="0"/>
                <a:cs typeface="Arial" panose="020B0604020202020204" pitchFamily="34" charset="0"/>
              </a:rPr>
              <a:t>PICO 11</a:t>
            </a:r>
            <a:r>
              <a:rPr lang="pt-BR" sz="1125" dirty="0">
                <a:latin typeface="Arial" panose="020B0604020202020204" pitchFamily="34" charset="0"/>
                <a:cs typeface="Arial" panose="020B0604020202020204" pitchFamily="34" charset="0"/>
              </a:rPr>
              <a:t>. Outros tratamentos imunológicos – O tratamento com medicamentos imunomoduladores que não sejam corticosteróides, imunoglobulinas e plasmaférese, em comparação com nenhum tratamento com medicamentos </a:t>
            </a:r>
            <a:r>
              <a:rPr lang="pt-BR" sz="1125" dirty="0" err="1">
                <a:latin typeface="Arial" panose="020B0604020202020204" pitchFamily="34" charset="0"/>
                <a:cs typeface="Arial" panose="020B0604020202020204" pitchFamily="34" charset="0"/>
              </a:rPr>
              <a:t>imunomoduladores</a:t>
            </a:r>
            <a:endParaRPr lang="pt-BR" sz="1125" dirty="0">
              <a:latin typeface="Arial" panose="020B0604020202020204" pitchFamily="34" charset="0"/>
              <a:cs typeface="Arial" panose="020B0604020202020204" pitchFamily="34" charset="0"/>
            </a:endParaRPr>
          </a:p>
          <a:p>
            <a:endParaRPr lang="pt-BR" sz="1125" b="1" dirty="0">
              <a:latin typeface="Arial" panose="020B0604020202020204" pitchFamily="34" charset="0"/>
              <a:cs typeface="Arial" panose="020B0604020202020204" pitchFamily="34" charset="0"/>
            </a:endParaRPr>
          </a:p>
          <a:p>
            <a:r>
              <a:rPr lang="pt-BR" sz="1125" b="1" dirty="0">
                <a:latin typeface="Arial" panose="020B0604020202020204" pitchFamily="34" charset="0"/>
                <a:cs typeface="Arial" panose="020B0604020202020204" pitchFamily="34" charset="0"/>
              </a:rPr>
              <a:t>PICO 12</a:t>
            </a:r>
            <a:r>
              <a:rPr lang="pt-BR" sz="1125" dirty="0">
                <a:latin typeface="Arial" panose="020B0604020202020204" pitchFamily="34" charset="0"/>
                <a:cs typeface="Arial" panose="020B0604020202020204" pitchFamily="34" charset="0"/>
              </a:rPr>
              <a:t>. Tratamento da dor – Fazer medicamentos para alívio da dor (antiepilépticos, antidepressivos, opiáceos ou análogos de opiáceos, canabinóides, paracetamol, AINEs ou outra analgesia típica ou atípica), em comparação com nenhum alívio da dor ou outra influência da analgesia dor</a:t>
            </a:r>
          </a:p>
        </p:txBody>
      </p:sp>
    </p:spTree>
    <p:extLst>
      <p:ext uri="{BB962C8B-B14F-4D97-AF65-F5344CB8AC3E}">
        <p14:creationId xmlns:p14="http://schemas.microsoft.com/office/powerpoint/2010/main" val="308782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BC490-6475-9AC5-C28B-0443E8F426CA}"/>
              </a:ext>
            </a:extLst>
          </p:cNvPr>
          <p:cNvSpPr>
            <a:spLocks noGrp="1"/>
          </p:cNvSpPr>
          <p:nvPr>
            <p:ph type="title"/>
          </p:nvPr>
        </p:nvSpPr>
        <p:spPr>
          <a:xfrm>
            <a:off x="628650" y="306252"/>
            <a:ext cx="7886700" cy="760524"/>
          </a:xfrm>
        </p:spPr>
        <p:txBody>
          <a:bodyPr>
            <a:normAutofit/>
          </a:bodyPr>
          <a:lstStyle/>
          <a:p>
            <a:r>
              <a:rPr lang="pt-BR" sz="2700" dirty="0">
                <a:latin typeface="+mn-lt"/>
              </a:rPr>
              <a:t>RESULTADOS </a:t>
            </a:r>
          </a:p>
        </p:txBody>
      </p:sp>
      <p:sp>
        <p:nvSpPr>
          <p:cNvPr id="3" name="Espaço Reservado para Conteúdo 2">
            <a:extLst>
              <a:ext uri="{FF2B5EF4-FFF2-40B4-BE49-F238E27FC236}">
                <a16:creationId xmlns:a16="http://schemas.microsoft.com/office/drawing/2014/main" id="{462AEB5D-ECE4-6166-05B8-C908F2917277}"/>
              </a:ext>
            </a:extLst>
          </p:cNvPr>
          <p:cNvSpPr>
            <a:spLocks noGrp="1"/>
          </p:cNvSpPr>
          <p:nvPr>
            <p:ph idx="1"/>
          </p:nvPr>
        </p:nvSpPr>
        <p:spPr>
          <a:xfrm>
            <a:off x="518583" y="1015952"/>
            <a:ext cx="7886700" cy="3601794"/>
          </a:xfrm>
        </p:spPr>
        <p:txBody>
          <a:bodyPr>
            <a:normAutofit lnSpcReduction="10000"/>
          </a:bodyPr>
          <a:lstStyle/>
          <a:p>
            <a:pPr>
              <a:spcAft>
                <a:spcPts val="600"/>
              </a:spcAft>
            </a:pPr>
            <a:r>
              <a:rPr lang="pt-BR" kern="100" dirty="0">
                <a:solidFill>
                  <a:schemeClr val="tx1"/>
                </a:solidFill>
                <a:latin typeface="Arial" panose="020B0604020202020204" pitchFamily="34" charset="0"/>
                <a:ea typeface="Calibri" panose="020F0502020204030204" pitchFamily="34" charset="0"/>
                <a:cs typeface="Arial" panose="020B0604020202020204" pitchFamily="34" charset="0"/>
              </a:rPr>
              <a:t>N</a:t>
            </a:r>
            <a:r>
              <a:rPr lang="pt-BR"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ão há </a:t>
            </a:r>
            <a:r>
              <a:rPr lang="pt-BR"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padrão ouro </a:t>
            </a:r>
            <a:r>
              <a:rPr lang="pt-BR"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para CIDP/PIDC, aconselha  evitar o rótulo </a:t>
            </a:r>
            <a:r>
              <a:rPr lang="pt-BR" sz="22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“CIDP definida” </a:t>
            </a:r>
            <a:r>
              <a:rPr lang="pt-BR" sz="28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pt-BR" sz="26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pt-BR" sz="22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CIDP típic</a:t>
            </a:r>
            <a:r>
              <a:rPr lang="pt-BR" sz="2200" b="1" kern="100" dirty="0">
                <a:solidFill>
                  <a:srgbClr val="FF0000"/>
                </a:solidFill>
                <a:latin typeface="Arial" panose="020B0604020202020204" pitchFamily="34" charset="0"/>
                <a:ea typeface="Calibri" panose="020F0502020204030204" pitchFamily="34" charset="0"/>
                <a:cs typeface="Arial" panose="020B0604020202020204" pitchFamily="34" charset="0"/>
              </a:rPr>
              <a:t>a</a:t>
            </a:r>
            <a:r>
              <a:rPr lang="pt-BR" sz="22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 e </a:t>
            </a:r>
            <a:r>
              <a:rPr lang="pt-BR" sz="22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possível</a:t>
            </a:r>
            <a:endParaRPr lang="pt-BR"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endParaRPr lang="pt-BR"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pt-BR"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Substitui o rótulo </a:t>
            </a:r>
            <a:r>
              <a:rPr lang="pt-BR" sz="2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“CIDP atípica”</a:t>
            </a:r>
            <a:r>
              <a:rPr lang="pt-BR" sz="2200" kern="1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pt-BR"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2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variantes CIDP</a:t>
            </a:r>
            <a:r>
              <a:rPr lang="pt-BR" sz="2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pt-BR" sz="2200" kern="100" dirty="0">
                <a:effectLst/>
                <a:latin typeface="Calibri" panose="020F0502020204030204" pitchFamily="34" charset="0"/>
                <a:ea typeface="Calibri" panose="020F0502020204030204" pitchFamily="34" charset="0"/>
                <a:cs typeface="Times New Roman" panose="02020603050405020304" pitchFamily="18" charset="0"/>
              </a:rPr>
              <a:t> </a:t>
            </a:r>
            <a:r>
              <a:rPr lang="pt-BR"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porque tem </a:t>
            </a:r>
            <a:r>
              <a:rPr lang="pt-BR"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fenótipo clínico e neurofisiológico </a:t>
            </a:r>
            <a:r>
              <a:rPr lang="pt-BR"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definidos</a:t>
            </a:r>
          </a:p>
          <a:p>
            <a:pPr>
              <a:spcAft>
                <a:spcPts val="600"/>
              </a:spcAft>
            </a:pPr>
            <a:endParaRPr lang="pt-BR"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pt-BR" sz="22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Não classificadas </a:t>
            </a:r>
            <a:r>
              <a:rPr lang="pt-BR" sz="2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como </a:t>
            </a:r>
            <a:r>
              <a:rPr lang="pt-BR"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CIDP/PIDC: </a:t>
            </a:r>
            <a:r>
              <a:rPr lang="pt-BR" sz="2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nodo-</a:t>
            </a:r>
            <a:r>
              <a:rPr lang="pt-BR" sz="2200"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paranodopatias</a:t>
            </a:r>
            <a:r>
              <a:rPr lang="pt-BR" sz="2200" kern="100" dirty="0">
                <a:latin typeface="Calibri" panose="020F0502020204030204" pitchFamily="34" charset="0"/>
                <a:ea typeface="Calibri" panose="020F0502020204030204" pitchFamily="34" charset="0"/>
                <a:cs typeface="Times New Roman" panose="02020603050405020304" pitchFamily="18" charset="0"/>
              </a:rPr>
              <a:t> e </a:t>
            </a:r>
            <a:r>
              <a:rPr lang="pt-BR" sz="2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CISP</a:t>
            </a:r>
            <a:endParaRPr lang="pt-BR" sz="2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lvl="1">
              <a:spcAft>
                <a:spcPts val="600"/>
              </a:spcAft>
            </a:pPr>
            <a:r>
              <a:rPr lang="en-US" b="0" i="0" u="none" strike="noStrike" baseline="0" dirty="0">
                <a:latin typeface="Lato-Regular"/>
              </a:rPr>
              <a:t>poorly respond to CIDP treatment, IVIg in particular. Rituximab, however, may be effective</a:t>
            </a:r>
            <a:endParaRPr lang="pt-BR" dirty="0"/>
          </a:p>
          <a:p>
            <a:pPr>
              <a:spcAft>
                <a:spcPts val="600"/>
              </a:spcAft>
            </a:pPr>
            <a:endParaRPr lang="pt-BR" kern="1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pt-BR"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pt-BR" sz="1650" dirty="0"/>
          </a:p>
        </p:txBody>
      </p:sp>
    </p:spTree>
    <p:extLst>
      <p:ext uri="{BB962C8B-B14F-4D97-AF65-F5344CB8AC3E}">
        <p14:creationId xmlns:p14="http://schemas.microsoft.com/office/powerpoint/2010/main" val="414818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F8203978-77CB-9680-BD3E-2E0888DA3320}"/>
              </a:ext>
            </a:extLst>
          </p:cNvPr>
          <p:cNvPicPr>
            <a:picLocks noChangeAspect="1"/>
          </p:cNvPicPr>
          <p:nvPr/>
        </p:nvPicPr>
        <p:blipFill rotWithShape="1">
          <a:blip r:embed="rId2"/>
          <a:srcRect l="28359" t="49767" r="29006" b="29303"/>
          <a:stretch/>
        </p:blipFill>
        <p:spPr>
          <a:xfrm>
            <a:off x="978060" y="1089883"/>
            <a:ext cx="3660259" cy="2174293"/>
          </a:xfrm>
          <a:prstGeom prst="rect">
            <a:avLst/>
          </a:prstGeom>
          <a:ln w="19050"/>
        </p:spPr>
        <p:style>
          <a:lnRef idx="2">
            <a:schemeClr val="accent4"/>
          </a:lnRef>
          <a:fillRef idx="1">
            <a:schemeClr val="lt1"/>
          </a:fillRef>
          <a:effectRef idx="0">
            <a:schemeClr val="accent4"/>
          </a:effectRef>
          <a:fontRef idx="minor">
            <a:schemeClr val="dk1"/>
          </a:fontRef>
        </p:style>
      </p:pic>
      <p:pic>
        <p:nvPicPr>
          <p:cNvPr id="9" name="Imagem 8">
            <a:extLst>
              <a:ext uri="{FF2B5EF4-FFF2-40B4-BE49-F238E27FC236}">
                <a16:creationId xmlns:a16="http://schemas.microsoft.com/office/drawing/2014/main" id="{66728283-720D-5A8D-D050-85F66178AA2E}"/>
              </a:ext>
            </a:extLst>
          </p:cNvPr>
          <p:cNvPicPr>
            <a:picLocks noChangeAspect="1"/>
          </p:cNvPicPr>
          <p:nvPr/>
        </p:nvPicPr>
        <p:blipFill rotWithShape="1">
          <a:blip r:embed="rId3"/>
          <a:srcRect l="28553" t="49767" r="28811" b="42481"/>
          <a:stretch/>
        </p:blipFill>
        <p:spPr>
          <a:xfrm>
            <a:off x="978060" y="3432845"/>
            <a:ext cx="3660259" cy="1240383"/>
          </a:xfrm>
          <a:prstGeom prst="rect">
            <a:avLst/>
          </a:prstGeom>
          <a:ln w="19050"/>
        </p:spPr>
        <p:style>
          <a:lnRef idx="2">
            <a:schemeClr val="accent4"/>
          </a:lnRef>
          <a:fillRef idx="1">
            <a:schemeClr val="lt1"/>
          </a:fillRef>
          <a:effectRef idx="0">
            <a:schemeClr val="accent4"/>
          </a:effectRef>
          <a:fontRef idx="minor">
            <a:schemeClr val="dk1"/>
          </a:fontRef>
        </p:style>
      </p:pic>
      <p:sp>
        <p:nvSpPr>
          <p:cNvPr id="11" name="CaixaDeTexto 10">
            <a:extLst>
              <a:ext uri="{FF2B5EF4-FFF2-40B4-BE49-F238E27FC236}">
                <a16:creationId xmlns:a16="http://schemas.microsoft.com/office/drawing/2014/main" id="{F84A1BF8-4993-8FFB-B4E2-A2ABDC1EA3CF}"/>
              </a:ext>
            </a:extLst>
          </p:cNvPr>
          <p:cNvSpPr txBox="1"/>
          <p:nvPr/>
        </p:nvSpPr>
        <p:spPr>
          <a:xfrm>
            <a:off x="543187" y="382301"/>
            <a:ext cx="4395832" cy="646331"/>
          </a:xfrm>
          <a:prstGeom prst="rect">
            <a:avLst/>
          </a:prstGeom>
          <a:noFill/>
        </p:spPr>
        <p:txBody>
          <a:bodyPr wrap="square" rtlCol="0">
            <a:spAutoFit/>
          </a:bodyPr>
          <a:lstStyle/>
          <a:p>
            <a:pPr algn="ctr"/>
            <a:r>
              <a:rPr lang="pt-BR" sz="1200" b="1" dirty="0"/>
              <a:t>Academia Americana de Neurologia e da Federação Europeia das  Sociedades de Neurologia/Sociedade de Neuropatias Periféricas 2010</a:t>
            </a:r>
          </a:p>
        </p:txBody>
      </p:sp>
      <p:sp>
        <p:nvSpPr>
          <p:cNvPr id="14" name="CaixaDeTexto 13">
            <a:extLst>
              <a:ext uri="{FF2B5EF4-FFF2-40B4-BE49-F238E27FC236}">
                <a16:creationId xmlns:a16="http://schemas.microsoft.com/office/drawing/2014/main" id="{93860685-4748-E1B3-A9C9-864EE7C04191}"/>
              </a:ext>
            </a:extLst>
          </p:cNvPr>
          <p:cNvSpPr txBox="1"/>
          <p:nvPr/>
        </p:nvSpPr>
        <p:spPr>
          <a:xfrm>
            <a:off x="5147053" y="1250750"/>
            <a:ext cx="3285461" cy="302146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14313" indent="-214313" algn="just">
              <a:lnSpc>
                <a:spcPct val="107000"/>
              </a:lnSpc>
              <a:spcAft>
                <a:spcPts val="600"/>
              </a:spcAft>
              <a:buFont typeface="Arial" panose="020B0604020202020204" pitchFamily="34" charset="0"/>
              <a:buChar char="•"/>
            </a:pPr>
            <a:r>
              <a:rPr lang="pt-BR" sz="16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CIDP típica: </a:t>
            </a:r>
            <a:r>
              <a:rPr lang="pt-BR" sz="1600" kern="100" dirty="0">
                <a:latin typeface="Calibri" panose="020F0502020204030204" pitchFamily="34" charset="0"/>
                <a:ea typeface="Calibri" panose="020F0502020204030204" pitchFamily="34" charset="0"/>
                <a:cs typeface="Times New Roman" panose="02020603050405020304" pitchFamily="18" charset="0"/>
              </a:rPr>
              <a:t>Pelo menos </a:t>
            </a:r>
            <a:r>
              <a:rPr lang="pt-BR" sz="16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 nervos motores e</a:t>
            </a:r>
            <a:r>
              <a:rPr lang="pt-BR" sz="1600" kern="100" dirty="0">
                <a:latin typeface="Calibri" panose="020F0502020204030204" pitchFamily="34" charset="0"/>
                <a:ea typeface="Calibri" panose="020F0502020204030204" pitchFamily="34" charset="0"/>
                <a:cs typeface="Times New Roman" panose="02020603050405020304" pitchFamily="18" charset="0"/>
              </a:rPr>
              <a:t> </a:t>
            </a:r>
            <a:r>
              <a:rPr lang="pt-BR" sz="1600" kern="100" dirty="0">
                <a:solidFill>
                  <a:srgbClr val="FF0000"/>
                </a:solidFill>
                <a:ea typeface="Calibri" panose="020F0502020204030204" pitchFamily="34" charset="0"/>
                <a:cs typeface="Times New Roman" panose="02020603050405020304" pitchFamily="18" charset="0"/>
              </a:rPr>
              <a:t>2 nervos </a:t>
            </a:r>
            <a:r>
              <a:rPr lang="pt-BR" sz="1600" kern="100" dirty="0">
                <a:solidFill>
                  <a:schemeClr val="tx1"/>
                </a:solidFill>
                <a:ea typeface="Calibri" panose="020F0502020204030204" pitchFamily="34" charset="0"/>
                <a:cs typeface="Times New Roman" panose="02020603050405020304" pitchFamily="18" charset="0"/>
              </a:rPr>
              <a:t>s</a:t>
            </a:r>
            <a:r>
              <a:rPr lang="pt-BR" sz="1600" kern="100" dirty="0">
                <a:ea typeface="Calibri" panose="020F0502020204030204" pitchFamily="34" charset="0"/>
                <a:cs typeface="Times New Roman" panose="02020603050405020304" pitchFamily="18" charset="0"/>
              </a:rPr>
              <a:t>ensitivos </a:t>
            </a:r>
            <a:r>
              <a:rPr lang="pt-BR" sz="1600" kern="100" dirty="0">
                <a:latin typeface="Calibri" panose="020F0502020204030204" pitchFamily="34" charset="0"/>
                <a:ea typeface="Calibri" panose="020F0502020204030204" pitchFamily="34" charset="0"/>
                <a:cs typeface="Times New Roman" panose="02020603050405020304" pitchFamily="18" charset="0"/>
              </a:rPr>
              <a:t>que cumpram critérios</a:t>
            </a:r>
          </a:p>
          <a:p>
            <a:pPr marL="214313" indent="-214313" algn="just">
              <a:lnSpc>
                <a:spcPct val="107000"/>
              </a:lnSpc>
              <a:spcAft>
                <a:spcPts val="600"/>
              </a:spcAft>
              <a:buFont typeface="Arial" panose="020B0604020202020204" pitchFamily="34" charset="0"/>
              <a:buChar char="•"/>
            </a:pPr>
            <a:endParaRPr lang="pt-BR" sz="16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Aft>
                <a:spcPts val="600"/>
              </a:spcAft>
              <a:buFont typeface="Arial" panose="020B0604020202020204" pitchFamily="34" charset="0"/>
              <a:buChar char="•"/>
            </a:pPr>
            <a:r>
              <a:rPr lang="pt-BR" sz="16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CIDP possível</a:t>
            </a:r>
            <a:r>
              <a:rPr lang="pt-BR" sz="1600" kern="100" dirty="0">
                <a:latin typeface="Calibri" panose="020F0502020204030204" pitchFamily="34" charset="0"/>
                <a:ea typeface="Calibri" panose="020F0502020204030204" pitchFamily="34" charset="0"/>
                <a:cs typeface="Times New Roman" panose="02020603050405020304" pitchFamily="18" charset="0"/>
              </a:rPr>
              <a:t>: Se os critérios forem preenchidos em </a:t>
            </a:r>
            <a:r>
              <a:rPr lang="pt-BR" sz="16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apenas 1 nervo</a:t>
            </a:r>
            <a:r>
              <a:rPr lang="pt-BR" sz="1600" kern="100" dirty="0">
                <a:latin typeface="Calibri" panose="020F0502020204030204" pitchFamily="34" charset="0"/>
                <a:ea typeface="Calibri" panose="020F0502020204030204" pitchFamily="34" charset="0"/>
                <a:cs typeface="Times New Roman" panose="02020603050405020304" pitchFamily="18" charset="0"/>
              </a:rPr>
              <a:t>.</a:t>
            </a:r>
          </a:p>
          <a:p>
            <a:pPr marL="214313" indent="-214313" algn="just">
              <a:lnSpc>
                <a:spcPct val="107000"/>
              </a:lnSpc>
              <a:spcAft>
                <a:spcPts val="600"/>
              </a:spcAft>
              <a:buFont typeface="Arial" panose="020B0604020202020204" pitchFamily="34" charset="0"/>
              <a:buChar char="•"/>
            </a:pPr>
            <a:endParaRPr lang="pt-BR" sz="1600" kern="100"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Aft>
                <a:spcPts val="600"/>
              </a:spcAft>
              <a:buFont typeface="Arial" panose="020B0604020202020204" pitchFamily="34" charset="0"/>
              <a:buChar char="•"/>
            </a:pPr>
            <a:r>
              <a:rPr lang="pt-BR" sz="1600" kern="100" dirty="0">
                <a:latin typeface="Calibri" panose="020F0502020204030204" pitchFamily="34" charset="0"/>
                <a:ea typeface="Calibri" panose="020F0502020204030204" pitchFamily="34" charset="0"/>
                <a:cs typeface="Times New Roman" panose="02020603050405020304" pitchFamily="18" charset="0"/>
              </a:rPr>
              <a:t>Se após tratamento com </a:t>
            </a:r>
            <a:r>
              <a:rPr lang="pt-BR" sz="16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IVIg</a:t>
            </a:r>
            <a:r>
              <a:rPr lang="pt-BR" sz="1600" kern="100" dirty="0">
                <a:latin typeface="Calibri" panose="020F0502020204030204" pitchFamily="34" charset="0"/>
                <a:ea typeface="Calibri" panose="020F0502020204030204" pitchFamily="34" charset="0"/>
                <a:cs typeface="Times New Roman" panose="02020603050405020304" pitchFamily="18" charset="0"/>
              </a:rPr>
              <a:t>, </a:t>
            </a:r>
            <a:r>
              <a:rPr lang="pt-BR" sz="16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corticosteróides</a:t>
            </a:r>
            <a:r>
              <a:rPr lang="pt-BR" sz="1600" kern="100" dirty="0">
                <a:latin typeface="Calibri" panose="020F0502020204030204" pitchFamily="34" charset="0"/>
                <a:ea typeface="Calibri" panose="020F0502020204030204" pitchFamily="34" charset="0"/>
                <a:cs typeface="Times New Roman" panose="02020603050405020304" pitchFamily="18" charset="0"/>
              </a:rPr>
              <a:t> ou </a:t>
            </a:r>
            <a:r>
              <a:rPr lang="pt-BR" sz="16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plasmaferese</a:t>
            </a:r>
            <a:endParaRPr lang="pt-BR" sz="1600" dirty="0"/>
          </a:p>
        </p:txBody>
      </p:sp>
      <p:sp>
        <p:nvSpPr>
          <p:cNvPr id="16" name="CaixaDeTexto 15">
            <a:extLst>
              <a:ext uri="{FF2B5EF4-FFF2-40B4-BE49-F238E27FC236}">
                <a16:creationId xmlns:a16="http://schemas.microsoft.com/office/drawing/2014/main" id="{FA9210FF-6599-2167-60C3-BDF462633A1E}"/>
              </a:ext>
            </a:extLst>
          </p:cNvPr>
          <p:cNvSpPr txBox="1"/>
          <p:nvPr/>
        </p:nvSpPr>
        <p:spPr>
          <a:xfrm>
            <a:off x="5254708" y="451550"/>
            <a:ext cx="3285461" cy="553998"/>
          </a:xfrm>
          <a:prstGeom prst="rect">
            <a:avLst/>
          </a:prstGeom>
          <a:noFill/>
        </p:spPr>
        <p:txBody>
          <a:bodyPr wrap="square" rtlCol="0">
            <a:spAutoFit/>
          </a:bodyPr>
          <a:lstStyle/>
          <a:p>
            <a:r>
              <a:rPr lang="pt-BR" sz="1500" b="1" dirty="0"/>
              <a:t>Academia de neurologia europeia 2021</a:t>
            </a:r>
          </a:p>
        </p:txBody>
      </p:sp>
    </p:spTree>
    <p:extLst>
      <p:ext uri="{BB962C8B-B14F-4D97-AF65-F5344CB8AC3E}">
        <p14:creationId xmlns:p14="http://schemas.microsoft.com/office/powerpoint/2010/main" val="258449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C4127E8-470C-EC67-ACC2-6DAB9C4A3BC5}"/>
              </a:ext>
            </a:extLst>
          </p:cNvPr>
          <p:cNvSpPr>
            <a:spLocks noGrp="1"/>
          </p:cNvSpPr>
          <p:nvPr>
            <p:ph type="title"/>
          </p:nvPr>
        </p:nvSpPr>
        <p:spPr>
          <a:xfrm>
            <a:off x="718264" y="1635853"/>
            <a:ext cx="7886700" cy="697532"/>
          </a:xfrm>
        </p:spPr>
        <p:txBody>
          <a:bodyPr>
            <a:normAutofit fontScale="90000"/>
          </a:bodyPr>
          <a:lstStyle/>
          <a:p>
            <a:pPr algn="ctr"/>
            <a:r>
              <a:rPr lang="pt-BR" b="1" dirty="0"/>
              <a:t>Variantes CIDP/PIDC</a:t>
            </a:r>
            <a:endParaRPr lang="pt-BR" dirty="0"/>
          </a:p>
        </p:txBody>
      </p:sp>
      <p:sp>
        <p:nvSpPr>
          <p:cNvPr id="5" name="Espaço Reservado para Texto 4">
            <a:extLst>
              <a:ext uri="{FF2B5EF4-FFF2-40B4-BE49-F238E27FC236}">
                <a16:creationId xmlns:a16="http://schemas.microsoft.com/office/drawing/2014/main" id="{21283B7A-7157-9C79-4E54-7BDF219A4C69}"/>
              </a:ext>
            </a:extLst>
          </p:cNvPr>
          <p:cNvSpPr>
            <a:spLocks noGrp="1"/>
          </p:cNvSpPr>
          <p:nvPr>
            <p:ph type="body" idx="1"/>
          </p:nvPr>
        </p:nvSpPr>
        <p:spPr>
          <a:xfrm>
            <a:off x="628650" y="2693380"/>
            <a:ext cx="7886700" cy="1125140"/>
          </a:xfrm>
        </p:spPr>
        <p:txBody>
          <a:bodyPr/>
          <a:lstStyle/>
          <a:p>
            <a:pPr algn="ctr"/>
            <a:r>
              <a:rPr lang="pt-BR" sz="2400" dirty="0">
                <a:solidFill>
                  <a:schemeClr val="tx1"/>
                </a:solidFill>
              </a:rPr>
              <a:t>Comparação dos </a:t>
            </a:r>
            <a:r>
              <a:rPr lang="pt-BR" sz="2400" i="1" dirty="0" err="1">
                <a:solidFill>
                  <a:schemeClr val="tx1"/>
                </a:solidFill>
              </a:rPr>
              <a:t>guidelines</a:t>
            </a:r>
            <a:r>
              <a:rPr lang="pt-BR" sz="2400" dirty="0">
                <a:solidFill>
                  <a:schemeClr val="tx1"/>
                </a:solidFill>
              </a:rPr>
              <a:t> da Academia Brasileira de Neurologia e Academia </a:t>
            </a:r>
            <a:r>
              <a:rPr lang="pt-BR" sz="2400" dirty="0" err="1">
                <a:solidFill>
                  <a:schemeClr val="tx1"/>
                </a:solidFill>
              </a:rPr>
              <a:t>Européia</a:t>
            </a:r>
            <a:r>
              <a:rPr lang="pt-BR" sz="2400" dirty="0">
                <a:solidFill>
                  <a:schemeClr val="tx1"/>
                </a:solidFill>
              </a:rPr>
              <a:t> de Neurologia </a:t>
            </a:r>
          </a:p>
          <a:p>
            <a:endParaRPr lang="pt-BR" dirty="0"/>
          </a:p>
        </p:txBody>
      </p:sp>
    </p:spTree>
    <p:extLst>
      <p:ext uri="{BB962C8B-B14F-4D97-AF65-F5344CB8AC3E}">
        <p14:creationId xmlns:p14="http://schemas.microsoft.com/office/powerpoint/2010/main" val="104351514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997</TotalTime>
  <Words>2611</Words>
  <Application>Microsoft Office PowerPoint</Application>
  <PresentationFormat>Apresentação na tela (16:9)</PresentationFormat>
  <Paragraphs>246</Paragraphs>
  <Slides>29</Slides>
  <Notes>3</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29</vt:i4>
      </vt:variant>
    </vt:vector>
  </HeadingPairs>
  <TitlesOfParts>
    <vt:vector size="35" baseType="lpstr">
      <vt:lpstr>Arial</vt:lpstr>
      <vt:lpstr>Calibri</vt:lpstr>
      <vt:lpstr>Lato-Regular</vt:lpstr>
      <vt:lpstr>Times New Roman</vt:lpstr>
      <vt:lpstr>Wingdings</vt:lpstr>
      <vt:lpstr>Simple Light</vt:lpstr>
      <vt:lpstr>Apresentação do PowerPoint</vt:lpstr>
      <vt:lpstr>Guideline Europeu: primeiro conselho </vt:lpstr>
      <vt:lpstr>Dados epidemiológicos</vt:lpstr>
      <vt:lpstr>MÉTODO  </vt:lpstr>
      <vt:lpstr>Apresentação do PowerPoint</vt:lpstr>
      <vt:lpstr>Apresentação do PowerPoint</vt:lpstr>
      <vt:lpstr>RESULTADOS </vt:lpstr>
      <vt:lpstr>Apresentação do PowerPoint</vt:lpstr>
      <vt:lpstr>Variantes CIDP/PIDC</vt:lpstr>
      <vt:lpstr>Apresentação do PowerPoint</vt:lpstr>
      <vt:lpstr>DIAGNOSTICO DIFERENCIAL </vt:lpstr>
      <vt:lpstr>Polirradiculopatia imunossensitiva crônica (CISP)</vt:lpstr>
      <vt:lpstr>Espessamento dos nervos – peculiaridade da hanseníase neuropatia multifocal inflamatória recorrente mais prevalente</vt:lpstr>
      <vt:lpstr>Diferenciais nas Respostas Cutâneo Simpáticas</vt:lpstr>
      <vt:lpstr>PICO 1 (ELETRODIAGNOSTICO) recomendado fortemente  </vt:lpstr>
      <vt:lpstr>Apresentação do PowerPoint</vt:lpstr>
      <vt:lpstr>Estender os estudos de condução nervosa: </vt:lpstr>
      <vt:lpstr>Padrão neurofisiológico durante as reações subagudas  -neurites MH – períodos de intensa inflamação e desmielinização e entrapments1</vt:lpstr>
      <vt:lpstr>Critérios de condução nervosa sensitiva</vt:lpstr>
      <vt:lpstr>PICO 2 (RESPOSTA AO TRATAMENTO)</vt:lpstr>
      <vt:lpstr>PICO 3 (IMAGEM) - ultrassom</vt:lpstr>
      <vt:lpstr>Nervo espessado focal ou assimetricamente a ao US de alta resolução</vt:lpstr>
      <vt:lpstr>NCS Temporal Dispersion X US  Doppler </vt:lpstr>
      <vt:lpstr>PICO 3 (IMAGEM) - RNM</vt:lpstr>
      <vt:lpstr>PICO 4 (ANÁLISE DO LCR - SENSIBILIDADE DE 42%-77%) </vt:lpstr>
      <vt:lpstr>PICO 6 ( BX DE NERVO)</vt:lpstr>
      <vt:lpstr>Desmielinização inflamatória</vt:lpstr>
      <vt:lpstr>Recomendados fortemente imunoglobulina, corticos-teróides e plasmaferese se não responder:</vt:lpstr>
      <vt:lpstr>Muito 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Claudia</dc:creator>
  <cp:lastModifiedBy>José Antonio Garbino</cp:lastModifiedBy>
  <cp:revision>35</cp:revision>
  <dcterms:modified xsi:type="dcterms:W3CDTF">2024-04-11T20:55:31Z</dcterms:modified>
</cp:coreProperties>
</file>