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15"/>
  </p:notesMasterIdLst>
  <p:sldIdLst>
    <p:sldId id="256" r:id="rId2"/>
    <p:sldId id="275" r:id="rId3"/>
    <p:sldId id="257" r:id="rId4"/>
    <p:sldId id="268" r:id="rId5"/>
    <p:sldId id="265" r:id="rId6"/>
    <p:sldId id="270" r:id="rId7"/>
    <p:sldId id="267" r:id="rId8"/>
    <p:sldId id="259" r:id="rId9"/>
    <p:sldId id="273" r:id="rId10"/>
    <p:sldId id="271" r:id="rId11"/>
    <p:sldId id="269" r:id="rId12"/>
    <p:sldId id="262" r:id="rId13"/>
    <p:sldId id="261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9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7738" autoAdjust="0"/>
  </p:normalViewPr>
  <p:slideViewPr>
    <p:cSldViewPr snapToGrid="0">
      <p:cViewPr varScale="1">
        <p:scale>
          <a:sx n="90" d="100"/>
          <a:sy n="90" d="100"/>
        </p:scale>
        <p:origin x="139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-ARQ\DEPARTAMENTOS$\DIV_REABILITACAO\A-%20PROSPECTIVE%20NERVE\ARQUIVO%20FINAL%20JUL%2023\Nervos%20Cirurgicos%20todos%20juntos-c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RV-ARQ\DEPARTAMENTOS$\DIV_REABILITACAO\A-%20PROSPECTIVE%20NERVE\ARQUIVO%20FINAL%20JUL%2023\Nervos%20Cirurgicos%20todos%20juntos-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PAMC </a:t>
            </a:r>
            <a:r>
              <a:rPr lang="en-US" dirty="0" err="1" smtClean="0"/>
              <a:t>punho</a:t>
            </a:r>
            <a:endParaRPr lang="en-US" dirty="0"/>
          </a:p>
        </c:rich>
      </c:tx>
      <c:layout>
        <c:manualLayout>
          <c:xMode val="edge"/>
          <c:yMode val="edge"/>
          <c:x val="0.45244618789633395"/>
          <c:y val="6.7532454976349326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Plan1!$A$17</c:f>
              <c:strCache>
                <c:ptCount val="1"/>
                <c:pt idx="0">
                  <c:v>Amp wrist</c:v>
                </c:pt>
              </c:strCache>
            </c:strRef>
          </c:tx>
          <c:marker>
            <c:symbol val="none"/>
          </c:marker>
          <c:val>
            <c:numRef>
              <c:f>Plan1!$B$17:$G$17</c:f>
              <c:numCache>
                <c:formatCode>General</c:formatCode>
                <c:ptCount val="6"/>
                <c:pt idx="0">
                  <c:v>1.04</c:v>
                </c:pt>
                <c:pt idx="1">
                  <c:v>1.1800000000000017</c:v>
                </c:pt>
                <c:pt idx="2">
                  <c:v>1.23</c:v>
                </c:pt>
                <c:pt idx="3">
                  <c:v>1.42</c:v>
                </c:pt>
                <c:pt idx="4">
                  <c:v>2.9899999999999998</c:v>
                </c:pt>
                <c:pt idx="5">
                  <c:v>4.1499999999999995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181501936"/>
        <c:axId val="-1181512272"/>
      </c:lineChart>
      <c:catAx>
        <c:axId val="-1181501936"/>
        <c:scaling>
          <c:orientation val="minMax"/>
        </c:scaling>
        <c:delete val="0"/>
        <c:axPos val="b"/>
        <c:majorTickMark val="out"/>
        <c:minorTickMark val="none"/>
        <c:tickLblPos val="nextTo"/>
        <c:crossAx val="-1181512272"/>
        <c:crosses val="autoZero"/>
        <c:auto val="1"/>
        <c:lblAlgn val="ctr"/>
        <c:lblOffset val="100"/>
        <c:noMultiLvlLbl val="0"/>
      </c:catAx>
      <c:valAx>
        <c:axId val="-1181512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181501936"/>
        <c:crosses val="autoZero"/>
        <c:crossBetween val="between"/>
      </c:valAx>
      <c:spPr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0.54418953449616725"/>
          <c:y val="0.72989290039083765"/>
          <c:w val="0.21367635234503141"/>
          <c:h val="0.11101668491541539"/>
        </c:manualLayout>
      </c:layout>
      <c:overlay val="0"/>
    </c:legend>
    <c:plotVisOnly val="1"/>
    <c:dispBlanksAs val="gap"/>
    <c:showDLblsOverMax val="0"/>
  </c:chart>
  <c:spPr>
    <a:ln w="28575">
      <a:solidFill>
        <a:schemeClr val="accent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4138818199056037"/>
          <c:y val="6.8724623707750815E-2"/>
          <c:w val="0.65413887907811152"/>
          <c:h val="0.7885718916718627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val>
            <c:numRef>
              <c:f>Plan1!$B$21:$G$21</c:f>
              <c:numCache>
                <c:formatCode>General</c:formatCode>
                <c:ptCount val="6"/>
                <c:pt idx="0">
                  <c:v>42.3</c:v>
                </c:pt>
                <c:pt idx="1">
                  <c:v>36.700000000000003</c:v>
                </c:pt>
                <c:pt idx="2">
                  <c:v>44</c:v>
                </c:pt>
                <c:pt idx="3">
                  <c:v>41.5</c:v>
                </c:pt>
                <c:pt idx="4">
                  <c:v>37.9</c:v>
                </c:pt>
                <c:pt idx="5">
                  <c:v>40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465549408"/>
        <c:axId val="-1465544512"/>
      </c:lineChart>
      <c:catAx>
        <c:axId val="-1465549408"/>
        <c:scaling>
          <c:orientation val="minMax"/>
        </c:scaling>
        <c:delete val="0"/>
        <c:axPos val="b"/>
        <c:majorTickMark val="out"/>
        <c:minorTickMark val="none"/>
        <c:tickLblPos val="nextTo"/>
        <c:crossAx val="-1465544512"/>
        <c:crosses val="autoZero"/>
        <c:auto val="1"/>
        <c:lblAlgn val="ctr"/>
        <c:lblOffset val="100"/>
        <c:noMultiLvlLbl val="0"/>
      </c:catAx>
      <c:valAx>
        <c:axId val="-1465544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465549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916250012474658"/>
          <c:y val="0.71740478868712843"/>
          <c:w val="0.28083749987525392"/>
          <c:h val="0.12301301623011419"/>
        </c:manualLayout>
      </c:layout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0.03704</cdr:y>
    </cdr:from>
    <cdr:to>
      <cdr:x>0.32203</cdr:x>
      <cdr:y>0.33333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0" y="72008"/>
          <a:ext cx="1368152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800" b="1" dirty="0" smtClean="0"/>
            <a:t>VC cotovelo</a:t>
          </a:r>
          <a:endParaRPr lang="pt-BR" sz="18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8865D-70D3-45C5-BA89-A9BEFDD94515}" type="datetimeFigureOut">
              <a:rPr lang="es-PA" smtClean="0"/>
              <a:pPr/>
              <a:t>07/03/2016</a:t>
            </a:fld>
            <a:endParaRPr lang="es-PA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PA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FD864-3003-4434-92D0-FA5A0AAEA273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187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A" dirty="0" err="1" smtClean="0"/>
              <a:t>Reación</a:t>
            </a:r>
            <a:r>
              <a:rPr lang="es-PA" baseline="0" dirty="0" smtClean="0"/>
              <a:t> Tipo 1 (años)</a:t>
            </a:r>
          </a:p>
          <a:p>
            <a:r>
              <a:rPr lang="es-PA" baseline="0" dirty="0" err="1" smtClean="0"/>
              <a:t>Reación</a:t>
            </a:r>
            <a:r>
              <a:rPr lang="es-PA" baseline="0" dirty="0" smtClean="0"/>
              <a:t> Tipo 2 (30 días)</a:t>
            </a:r>
            <a:endParaRPr lang="es-PA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FD864-3003-4434-92D0-FA5A0AAEA273}" type="slidenum">
              <a:rPr lang="es-PA" smtClean="0"/>
              <a:pPr/>
              <a:t>3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13433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realizou-se incisão sobre o aspecto póstero-medial do cotovelo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começando sete centímetros acima do epicôndilo medial, em sentido distal, adiante ao epicôndilo, seguindo a projeção cutânea do trajeto do nervo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ulnar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Procedeu-se a dissecção da pele e subcutâneo, identificando-se a origem da musculatura flexora</a:t>
            </a:r>
            <a:endParaRPr lang="es-P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punho e o sulco do nervo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ulnar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ao nível do epicôndilo medial.</a:t>
            </a:r>
            <a:endParaRPr lang="es-P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Através de dissecção cuidadosa, liberou-se o nervo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ulnar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deste sulco, </a:t>
            </a:r>
            <a:r>
              <a:rPr lang="pt-BR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identificando seus ramos para o M. flexor profundo dos dedos (4to e 5to) e o M. flexor </a:t>
            </a:r>
            <a:r>
              <a:rPr lang="pt-BR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ulnar</a:t>
            </a:r>
            <a:r>
              <a:rPr lang="pt-BR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carpo para obter melhor mobilização do tronco principal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Todo e qualquer tecido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fibrocicatricial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possa comprimir o nervo foi excisado. Quando necessário, agregou-se a </a:t>
            </a:r>
            <a:r>
              <a:rPr lang="pt-BR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epineurotomia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que consiste na </a:t>
            </a:r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abertura do </a:t>
            </a:r>
            <a:r>
              <a:rPr lang="pt-B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epineuro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 tesoura delicada em toda a extensão do nervo comprometido.</a:t>
            </a:r>
            <a:endParaRPr lang="es-PA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FD864-3003-4434-92D0-FA5A0AAEA273}" type="slidenum">
              <a:rPr lang="es-PA" smtClean="0"/>
              <a:pPr/>
              <a:t>5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632955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A8CCAC-1F61-4272-9483-4A8FB9D55B01}" type="slidenum">
              <a:rPr lang="en-GB"/>
              <a:pPr/>
              <a:t>6</a:t>
            </a:fld>
            <a:endParaRPr lang="en-GB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4213"/>
            <a:ext cx="6100762" cy="3432175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2384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 smtClean="0"/>
          </a:p>
          <a:p>
            <a:r>
              <a:rPr lang="es-PA" dirty="0" err="1" smtClean="0"/>
              <a:t>Foi</a:t>
            </a:r>
            <a:r>
              <a:rPr lang="es-PA" dirty="0" smtClean="0"/>
              <a:t> </a:t>
            </a:r>
            <a:r>
              <a:rPr lang="es-PA" dirty="0" err="1" smtClean="0"/>
              <a:t>contituido</a:t>
            </a:r>
            <a:r>
              <a:rPr lang="es-PA" dirty="0" smtClean="0"/>
              <a:t> por x </a:t>
            </a:r>
            <a:r>
              <a:rPr lang="es-PA" dirty="0" err="1" smtClean="0"/>
              <a:t>nervos</a:t>
            </a:r>
            <a:endParaRPr lang="es-PA" dirty="0" smtClean="0"/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análise descritiva, as variáveis foram representadas pela média e a porcentagem.</a:t>
            </a:r>
            <a:endParaRPr lang="es-PA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FD864-3003-4434-92D0-FA5A0AAEA273}" type="slidenum">
              <a:rPr lang="es-PA" smtClean="0"/>
              <a:pPr/>
              <a:t>8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19564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605BE-079B-4C94-ADD9-7D7820EF5A9E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0654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605BE-079B-4C94-ADD9-7D7820EF5A9E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5433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Em quanto a velocidades de condução:</a:t>
            </a:r>
          </a:p>
          <a:p>
            <a:r>
              <a:rPr lang="pt-BR" dirty="0" smtClean="0"/>
              <a:t>Em relação ao</a:t>
            </a:r>
            <a:r>
              <a:rPr lang="pt-BR" baseline="0" dirty="0" smtClean="0"/>
              <a:t> parâmetro velocidade...</a:t>
            </a:r>
          </a:p>
          <a:p>
            <a:r>
              <a:rPr lang="pt-BR" baseline="0" dirty="0" smtClean="0"/>
              <a:t>Como observado no gráfico... No seguimento a longo prazo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FD864-3003-4434-92D0-FA5A0AAEA273}" type="slidenum">
              <a:rPr lang="es-PA" smtClean="0"/>
              <a:pPr/>
              <a:t>11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532933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Com base nesse</a:t>
            </a:r>
            <a:r>
              <a:rPr lang="pt-BR" baseline="0" dirty="0" smtClean="0"/>
              <a:t> resultadas surge a questão de “Por que ou por qual” motivo</a:t>
            </a:r>
          </a:p>
          <a:p>
            <a:r>
              <a:rPr lang="pt-BR" dirty="0" err="1" smtClean="0"/>
              <a:t>Subluxacao</a:t>
            </a:r>
            <a:r>
              <a:rPr lang="pt-BR" dirty="0" smtClean="0"/>
              <a:t> confirmada em 1 caso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Motivo de indicação de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Epineurotomia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FD864-3003-4434-92D0-FA5A0AAEA273}" type="slidenum">
              <a:rPr lang="es-PA" smtClean="0"/>
              <a:pPr/>
              <a:t>12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366078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estudo encontra‐se limitado pelo seu carácter descritivo e pelo pequeno número de doentes nos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grupos analisados</a:t>
            </a:r>
            <a:endParaRPr lang="es-PA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FD864-3003-4434-92D0-FA5A0AAEA273}" type="slidenum">
              <a:rPr lang="es-PA" smtClean="0"/>
              <a:pPr/>
              <a:t>13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497831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B2C67-7E77-4575-8C1C-7D48E268E312}" type="datetimeFigureOut">
              <a:rPr lang="pt-BR" smtClean="0"/>
              <a:pPr/>
              <a:t>03/07/2016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46FD-AA5B-46E5-811E-015DD8EBBB1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1848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B2C67-7E77-4575-8C1C-7D48E268E312}" type="datetimeFigureOut">
              <a:rPr lang="pt-BR" smtClean="0"/>
              <a:pPr/>
              <a:t>03/07/2016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46FD-AA5B-46E5-811E-015DD8EBBB1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6558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B2C67-7E77-4575-8C1C-7D48E268E312}" type="datetimeFigureOut">
              <a:rPr lang="pt-BR" smtClean="0"/>
              <a:pPr/>
              <a:t>03/07/2016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46FD-AA5B-46E5-811E-015DD8EBBB1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4417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B2C67-7E77-4575-8C1C-7D48E268E312}" type="datetimeFigureOut">
              <a:rPr lang="pt-BR" smtClean="0"/>
              <a:pPr/>
              <a:t>03/07/2016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46FD-AA5B-46E5-811E-015DD8EBBB1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3678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B2C67-7E77-4575-8C1C-7D48E268E312}" type="datetimeFigureOut">
              <a:rPr lang="pt-BR" smtClean="0"/>
              <a:pPr/>
              <a:t>03/07/2016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46FD-AA5B-46E5-811E-015DD8EBBB1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4523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B2C67-7E77-4575-8C1C-7D48E268E312}" type="datetimeFigureOut">
              <a:rPr lang="pt-BR" smtClean="0"/>
              <a:pPr/>
              <a:t>03/07/2016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46FD-AA5B-46E5-811E-015DD8EBBB1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0222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B2C67-7E77-4575-8C1C-7D48E268E312}" type="datetimeFigureOut">
              <a:rPr lang="pt-BR" smtClean="0"/>
              <a:pPr/>
              <a:t>03/07/2016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46FD-AA5B-46E5-811E-015DD8EBBB1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3455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B2C67-7E77-4575-8C1C-7D48E268E312}" type="datetimeFigureOut">
              <a:rPr lang="pt-BR" smtClean="0"/>
              <a:pPr/>
              <a:t>03/07/2016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46FD-AA5B-46E5-811E-015DD8EBBB1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4255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B2C67-7E77-4575-8C1C-7D48E268E312}" type="datetimeFigureOut">
              <a:rPr lang="pt-BR" smtClean="0"/>
              <a:pPr/>
              <a:t>03/07/2016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46FD-AA5B-46E5-811E-015DD8EBBB1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6941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B2C67-7E77-4575-8C1C-7D48E268E312}" type="datetimeFigureOut">
              <a:rPr lang="pt-BR" smtClean="0"/>
              <a:pPr/>
              <a:t>03/07/2016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46FD-AA5B-46E5-811E-015DD8EBBB1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5875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B2C67-7E77-4575-8C1C-7D48E268E312}" type="datetimeFigureOut">
              <a:rPr lang="pt-BR" smtClean="0"/>
              <a:pPr/>
              <a:t>03/07/2016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46FD-AA5B-46E5-811E-015DD8EBBB1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0780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B2C67-7E77-4575-8C1C-7D48E268E312}" type="datetimeFigureOut">
              <a:rPr lang="pt-BR" smtClean="0"/>
              <a:pPr/>
              <a:t>03/07/2016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46FD-AA5B-46E5-811E-015DD8EBBB1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4304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B2C67-7E77-4575-8C1C-7D48E268E312}" type="datetimeFigureOut">
              <a:rPr lang="pt-BR" smtClean="0"/>
              <a:pPr/>
              <a:t>03/07/2016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46FD-AA5B-46E5-811E-015DD8EBBB1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109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B2C67-7E77-4575-8C1C-7D48E268E312}" type="datetimeFigureOut">
              <a:rPr lang="pt-BR" smtClean="0"/>
              <a:pPr/>
              <a:t>03/07/2016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46FD-AA5B-46E5-811E-015DD8EBBB1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215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B2C67-7E77-4575-8C1C-7D48E268E312}" type="datetimeFigureOut">
              <a:rPr lang="pt-BR" smtClean="0"/>
              <a:pPr/>
              <a:t>03/07/2016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46FD-AA5B-46E5-811E-015DD8EBBB1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4991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B2C67-7E77-4575-8C1C-7D48E268E312}" type="datetimeFigureOut">
              <a:rPr lang="pt-BR" smtClean="0"/>
              <a:pPr/>
              <a:t>03/07/2016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46FD-AA5B-46E5-811E-015DD8EBBB1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225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B2C67-7E77-4575-8C1C-7D48E268E312}" type="datetimeFigureOut">
              <a:rPr lang="pt-BR" smtClean="0"/>
              <a:pPr/>
              <a:t>03/07/2016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CC546FD-AA5B-46E5-811E-015DD8EBBB1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470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scholar.google.com/citations?view_op=view_citation&amp;hl=en&amp;user=btdYlAsAAAAJ&amp;citation_for_view=btdYlAsAAAAJ:2osOgNQ5qME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88263" y="1679944"/>
            <a:ext cx="10724971" cy="1648046"/>
          </a:xfrm>
        </p:spPr>
        <p:txBody>
          <a:bodyPr>
            <a:normAutofit/>
          </a:bodyPr>
          <a:lstStyle/>
          <a:p>
            <a:pPr algn="ctr"/>
            <a:r>
              <a:rPr lang="pt-BR" alt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3200" b="1" dirty="0" smtClean="0">
                <a:solidFill>
                  <a:schemeClr val="tx1"/>
                </a:solidFill>
              </a:rPr>
              <a:t>A RESPOSTA DA NEUROPATIA ULNAR AO TRATAMENTO CLINICO E CIRÚRGICO NO LONGO PRAZO EM PACIENTES DE HANSENIASE</a:t>
            </a:r>
            <a:endParaRPr lang="pt-BR" sz="3600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88263" y="3576435"/>
            <a:ext cx="9875520" cy="2956560"/>
          </a:xfrm>
        </p:spPr>
        <p:txBody>
          <a:bodyPr>
            <a:normAutofit/>
          </a:bodyPr>
          <a:lstStyle/>
          <a:p>
            <a:r>
              <a:rPr lang="pt-BR" altLang="pt-BR" dirty="0" smtClean="0"/>
              <a:t>Marianna C M Borela </a:t>
            </a:r>
          </a:p>
          <a:p>
            <a:r>
              <a:rPr lang="pt-BR" altLang="pt-BR" dirty="0" smtClean="0"/>
              <a:t>Manuel J Ar </a:t>
            </a:r>
            <a:r>
              <a:rPr lang="pt-BR" altLang="pt-BR" dirty="0" err="1" smtClean="0"/>
              <a:t>Urriola</a:t>
            </a:r>
            <a:endParaRPr lang="pt-BR" altLang="pt-BR" dirty="0" smtClean="0"/>
          </a:p>
          <a:p>
            <a:r>
              <a:rPr lang="pt-BR" altLang="pt-BR" dirty="0" smtClean="0"/>
              <a:t> </a:t>
            </a:r>
            <a:r>
              <a:rPr lang="es-AR" altLang="pt-BR" u="sng" dirty="0" smtClean="0"/>
              <a:t>Daniel</a:t>
            </a:r>
            <a:r>
              <a:rPr lang="es-AR" altLang="pt-BR" b="1" u="sng" dirty="0" smtClean="0"/>
              <a:t> </a:t>
            </a:r>
            <a:r>
              <a:rPr lang="es-AR" altLang="pt-BR" u="sng" dirty="0" smtClean="0"/>
              <a:t>R</a:t>
            </a:r>
            <a:r>
              <a:rPr lang="es-AR" altLang="pt-BR" b="1" u="sng" dirty="0" smtClean="0"/>
              <a:t> </a:t>
            </a:r>
            <a:r>
              <a:rPr lang="es-AR" altLang="pt-BR" u="sng" dirty="0" smtClean="0"/>
              <a:t>Kirchner</a:t>
            </a:r>
          </a:p>
          <a:p>
            <a:r>
              <a:rPr lang="es-AR" altLang="pt-BR" dirty="0" smtClean="0"/>
              <a:t> Milton </a:t>
            </a:r>
            <a:r>
              <a:rPr lang="es-AR" altLang="pt-BR" dirty="0" err="1" smtClean="0"/>
              <a:t>Cury</a:t>
            </a:r>
            <a:r>
              <a:rPr lang="es-AR" altLang="pt-BR" dirty="0" smtClean="0"/>
              <a:t> </a:t>
            </a:r>
            <a:r>
              <a:rPr lang="es-AR" altLang="pt-BR" dirty="0" err="1" smtClean="0"/>
              <a:t>Filho</a:t>
            </a:r>
            <a:endParaRPr lang="es-AR" altLang="pt-BR" dirty="0" smtClean="0"/>
          </a:p>
          <a:p>
            <a:r>
              <a:rPr lang="es-AR" altLang="pt-BR" dirty="0" smtClean="0"/>
              <a:t>José A Garbino</a:t>
            </a:r>
          </a:p>
          <a:p>
            <a:endParaRPr lang="pt-BR" alt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altLang="pt-BR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de Ensino em Neurofisiologia Clínica, Instituto Lauro de Souza Lima,  Bauru – São Paulo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69636" y="319789"/>
            <a:ext cx="9901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FF0000"/>
                </a:solidFill>
              </a:rPr>
              <a:t>10º. Simpósio Nacional de Eletromiografia</a:t>
            </a:r>
          </a:p>
          <a:p>
            <a:pPr algn="ctr"/>
            <a:r>
              <a:rPr lang="pt-BR" sz="2800" dirty="0" smtClean="0">
                <a:solidFill>
                  <a:srgbClr val="FF0000"/>
                </a:solidFill>
              </a:rPr>
              <a:t>São Paulo – 2016</a:t>
            </a:r>
            <a:endParaRPr lang="pt-B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92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1656" y="260648"/>
            <a:ext cx="10972800" cy="62076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t-BR" sz="3200" dirty="0"/>
              <a:t>Tardiamente como ficam os </a:t>
            </a:r>
            <a:r>
              <a:rPr lang="pt-BR" sz="3200" dirty="0" smtClean="0"/>
              <a:t>parâmetros</a:t>
            </a:r>
            <a:endParaRPr lang="pt-BR" sz="3200" dirty="0"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0375713"/>
              </p:ext>
            </p:extLst>
          </p:nvPr>
        </p:nvGraphicFramePr>
        <p:xfrm>
          <a:off x="666717" y="2708921"/>
          <a:ext cx="4896544" cy="2068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6033575"/>
              </p:ext>
            </p:extLst>
          </p:nvPr>
        </p:nvGraphicFramePr>
        <p:xfrm>
          <a:off x="5807968" y="2708920"/>
          <a:ext cx="5664629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686675" y="1118548"/>
            <a:ext cx="10849205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</a:t>
            </a:r>
            <a:r>
              <a:rPr lang="pt-BR" sz="1600" dirty="0" smtClean="0"/>
              <a:t>. Nos nervos em geral houve correlação positiva </a:t>
            </a:r>
            <a:r>
              <a:rPr lang="pt-BR" sz="1600" dirty="0"/>
              <a:t>para amplitudes do </a:t>
            </a:r>
            <a:r>
              <a:rPr lang="pt-BR" sz="1600" b="1" dirty="0">
                <a:solidFill>
                  <a:srgbClr val="FF0000"/>
                </a:solidFill>
              </a:rPr>
              <a:t>PAMC</a:t>
            </a:r>
            <a:r>
              <a:rPr lang="pt-BR" sz="1600" b="1" dirty="0"/>
              <a:t> </a:t>
            </a:r>
            <a:r>
              <a:rPr lang="pt-BR" sz="1600" b="1" dirty="0">
                <a:solidFill>
                  <a:srgbClr val="FF0000"/>
                </a:solidFill>
              </a:rPr>
              <a:t>distal</a:t>
            </a:r>
            <a:r>
              <a:rPr lang="pt-BR" sz="1600" dirty="0"/>
              <a:t> com os </a:t>
            </a:r>
            <a:r>
              <a:rPr lang="pt-BR" sz="1600" dirty="0" err="1">
                <a:solidFill>
                  <a:srgbClr val="FF0000"/>
                </a:solidFill>
              </a:rPr>
              <a:t>PAMCs</a:t>
            </a:r>
            <a:r>
              <a:rPr lang="pt-BR" sz="1600" dirty="0">
                <a:solidFill>
                  <a:srgbClr val="FF0000"/>
                </a:solidFill>
              </a:rPr>
              <a:t> proximais </a:t>
            </a:r>
            <a:r>
              <a:rPr lang="pt-BR" sz="1600" dirty="0"/>
              <a:t>(</a:t>
            </a:r>
            <a:r>
              <a:rPr lang="pt-BR" sz="1600" b="1" dirty="0"/>
              <a:t>p=0,006</a:t>
            </a:r>
            <a:r>
              <a:rPr lang="pt-BR" sz="1600" dirty="0"/>
              <a:t>) e as </a:t>
            </a:r>
            <a:r>
              <a:rPr lang="pt-BR" sz="1600" b="1" dirty="0">
                <a:solidFill>
                  <a:srgbClr val="FF0000"/>
                </a:solidFill>
              </a:rPr>
              <a:t>CV</a:t>
            </a:r>
            <a:r>
              <a:rPr lang="pt-BR" sz="1600" dirty="0">
                <a:solidFill>
                  <a:srgbClr val="FF0000"/>
                </a:solidFill>
              </a:rPr>
              <a:t>s proximais </a:t>
            </a:r>
            <a:r>
              <a:rPr lang="pt-BR" sz="1600" dirty="0"/>
              <a:t>(</a:t>
            </a:r>
            <a:r>
              <a:rPr lang="pt-BR" sz="1600" b="1" dirty="0"/>
              <a:t>p=0,018</a:t>
            </a:r>
            <a:r>
              <a:rPr lang="pt-BR" sz="1600" dirty="0"/>
              <a:t>) ao </a:t>
            </a:r>
            <a:r>
              <a:rPr lang="pt-BR" sz="1600" dirty="0" smtClean="0"/>
              <a:t>distal. </a:t>
            </a:r>
            <a:r>
              <a:rPr lang="pt-BR" sz="1600" b="1" dirty="0" smtClean="0">
                <a:solidFill>
                  <a:srgbClr val="FF0000"/>
                </a:solidFill>
              </a:rPr>
              <a:t>Onda F</a:t>
            </a:r>
            <a:r>
              <a:rPr lang="pt-BR" sz="1600" dirty="0" smtClean="0">
                <a:solidFill>
                  <a:srgbClr val="FF0000"/>
                </a:solidFill>
              </a:rPr>
              <a:t>: </a:t>
            </a:r>
            <a:r>
              <a:rPr lang="pt-BR" sz="1600" dirty="0" smtClean="0"/>
              <a:t>1ª/ultima</a:t>
            </a:r>
            <a:r>
              <a:rPr lang="pt-BR" sz="1600" dirty="0"/>
              <a:t>: onda F, </a:t>
            </a:r>
            <a:r>
              <a:rPr lang="pt-BR" sz="1600" b="1" dirty="0" smtClean="0"/>
              <a:t>p=0,049</a:t>
            </a:r>
            <a:r>
              <a:rPr lang="pt-BR" sz="1600" b="1" dirty="0" smtClean="0">
                <a:solidFill>
                  <a:srgbClr val="FF0000"/>
                </a:solidFill>
              </a:rPr>
              <a:t> </a:t>
            </a:r>
            <a:r>
              <a:rPr lang="pt-BR" sz="1600" dirty="0" smtClean="0"/>
              <a:t>nos grupos cirúrgicos e clínicos </a:t>
            </a:r>
            <a:r>
              <a:rPr lang="pt-BR" sz="1600" b="1" baseline="30000" dirty="0" smtClean="0"/>
              <a:t>1</a:t>
            </a:r>
          </a:p>
          <a:p>
            <a:endParaRPr lang="pt-BR" sz="1600" b="1" baseline="30000" dirty="0">
              <a:latin typeface="Arial" pitchFamily="34" charset="0"/>
              <a:cs typeface="Arial" pitchFamily="34" charset="0"/>
            </a:endParaRPr>
          </a:p>
          <a:p>
            <a:r>
              <a:rPr lang="pt-BR" sz="1600" dirty="0" smtClean="0">
                <a:cs typeface="Arial" pitchFamily="34" charset="0"/>
              </a:rPr>
              <a:t>2</a:t>
            </a:r>
            <a:r>
              <a:rPr lang="pt-BR" sz="1600" baseline="30000" dirty="0" smtClean="0">
                <a:cs typeface="Arial" pitchFamily="34" charset="0"/>
              </a:rPr>
              <a:t>.</a:t>
            </a:r>
            <a:r>
              <a:rPr lang="pt-BR" sz="1600" baseline="30000" dirty="0" smtClean="0"/>
              <a:t> </a:t>
            </a:r>
            <a:r>
              <a:rPr lang="pt-BR" sz="1600" dirty="0" smtClean="0"/>
              <a:t>No Ulnar as </a:t>
            </a:r>
            <a:r>
              <a:rPr lang="pt-BR" sz="1600" b="1" dirty="0">
                <a:solidFill>
                  <a:srgbClr val="FF0000"/>
                </a:solidFill>
              </a:rPr>
              <a:t>VC</a:t>
            </a:r>
            <a:r>
              <a:rPr lang="pt-BR" sz="1600" dirty="0">
                <a:solidFill>
                  <a:srgbClr val="FF0000"/>
                </a:solidFill>
              </a:rPr>
              <a:t> no </a:t>
            </a:r>
            <a:r>
              <a:rPr lang="pt-BR" sz="1600" dirty="0" smtClean="0">
                <a:solidFill>
                  <a:srgbClr val="FF0000"/>
                </a:solidFill>
              </a:rPr>
              <a:t>túnel </a:t>
            </a:r>
            <a:r>
              <a:rPr lang="pt-BR" sz="1600" dirty="0">
                <a:solidFill>
                  <a:srgbClr val="FF0000"/>
                </a:solidFill>
              </a:rPr>
              <a:t>do cotovelo</a:t>
            </a:r>
            <a:r>
              <a:rPr lang="pt-BR" sz="1600" dirty="0"/>
              <a:t>, </a:t>
            </a:r>
            <a:r>
              <a:rPr lang="pt-BR" sz="1600" dirty="0" smtClean="0"/>
              <a:t>menos variaram e se </a:t>
            </a:r>
            <a:r>
              <a:rPr lang="pt-BR" sz="1600" dirty="0"/>
              <a:t>mantiveram baixas nos </a:t>
            </a:r>
            <a:r>
              <a:rPr lang="pt-BR" sz="1600" dirty="0" smtClean="0"/>
              <a:t>grupos cirúrgicos </a:t>
            </a:r>
            <a:r>
              <a:rPr lang="pt-BR" sz="1600" dirty="0"/>
              <a:t>e </a:t>
            </a:r>
            <a:r>
              <a:rPr lang="pt-BR" sz="1600" dirty="0" smtClean="0"/>
              <a:t>clínicos  </a:t>
            </a:r>
            <a:r>
              <a:rPr lang="pt-BR" sz="1600" b="1" baseline="30000" dirty="0" smtClean="0"/>
              <a:t>2</a:t>
            </a:r>
            <a:endParaRPr lang="pt-BR" b="1" baseline="300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550272" y="5855105"/>
            <a:ext cx="10945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pt-BR" sz="1200" dirty="0" smtClean="0"/>
              <a:t>Virmond M, Garbino JA et al. </a:t>
            </a:r>
            <a:r>
              <a:rPr lang="pt-BR" sz="1200" dirty="0"/>
              <a:t>In: 18th INTERNATIONAL LEPROSY CONGRESS - </a:t>
            </a:r>
            <a:r>
              <a:rPr lang="pt-BR" sz="1200" dirty="0" err="1"/>
              <a:t>Hidden</a:t>
            </a:r>
            <a:r>
              <a:rPr lang="pt-BR" sz="1200" dirty="0"/>
              <a:t> </a:t>
            </a:r>
            <a:r>
              <a:rPr lang="pt-BR" sz="1200" dirty="0" err="1"/>
              <a:t>Challenges</a:t>
            </a:r>
            <a:r>
              <a:rPr lang="pt-BR" sz="1200" dirty="0"/>
              <a:t>, 2013, </a:t>
            </a:r>
            <a:r>
              <a:rPr lang="pt-BR" sz="1200" dirty="0" smtClean="0"/>
              <a:t>Bruxelas</a:t>
            </a:r>
          </a:p>
          <a:p>
            <a:pPr marL="228600" indent="-228600">
              <a:buAutoNum type="arabicPeriod"/>
            </a:pPr>
            <a:endParaRPr lang="pt-BR" sz="1200" dirty="0" smtClean="0"/>
          </a:p>
          <a:p>
            <a:pPr marL="228600" indent="-228600">
              <a:buAutoNum type="arabicPeriod"/>
            </a:pPr>
            <a:r>
              <a:rPr lang="pt-BR" sz="1200" dirty="0" smtClean="0"/>
              <a:t>Borela M, Urriola MJA, Kirchner DN, Garbino, JA. </a:t>
            </a:r>
            <a:r>
              <a:rPr lang="pt-BR" sz="1200" dirty="0"/>
              <a:t>Padrão neurofisiológico da resposta da neuropatia ulnar da </a:t>
            </a:r>
            <a:r>
              <a:rPr lang="pt-BR" sz="1200" dirty="0" err="1"/>
              <a:t>hanseniase</a:t>
            </a:r>
            <a:r>
              <a:rPr lang="pt-BR" sz="1200" dirty="0"/>
              <a:t> ao tratamento clinico e cirúrgico no longo </a:t>
            </a:r>
            <a:r>
              <a:rPr lang="pt-BR" sz="1200" dirty="0" smtClean="0"/>
              <a:t>prazo. Anais do XXV Congresso da SBNC, 2015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66717" y="5014692"/>
            <a:ext cx="4757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PAMC distal aumentou:</a:t>
            </a:r>
            <a:r>
              <a:rPr lang="pt-BR" sz="1600" dirty="0">
                <a:solidFill>
                  <a:srgbClr val="FF0000"/>
                </a:solidFill>
              </a:rPr>
              <a:t> </a:t>
            </a:r>
            <a:r>
              <a:rPr lang="pt-BR" sz="1600" b="1" dirty="0">
                <a:solidFill>
                  <a:srgbClr val="FF0000"/>
                </a:solidFill>
              </a:rPr>
              <a:t>19%</a:t>
            </a:r>
            <a:r>
              <a:rPr lang="pt-BR" sz="1600" dirty="0">
                <a:solidFill>
                  <a:srgbClr val="FF0000"/>
                </a:solidFill>
              </a:rPr>
              <a:t> </a:t>
            </a:r>
            <a:r>
              <a:rPr lang="pt-BR" sz="1600" dirty="0"/>
              <a:t>no grupo clinico</a:t>
            </a:r>
            <a:r>
              <a:rPr lang="pt-BR" sz="1600" dirty="0">
                <a:solidFill>
                  <a:srgbClr val="FF0000"/>
                </a:solidFill>
              </a:rPr>
              <a:t> </a:t>
            </a:r>
            <a:r>
              <a:rPr lang="pt-BR" sz="1600" dirty="0"/>
              <a:t>e</a:t>
            </a:r>
            <a:r>
              <a:rPr lang="pt-BR" sz="1600" dirty="0">
                <a:solidFill>
                  <a:srgbClr val="FF0000"/>
                </a:solidFill>
              </a:rPr>
              <a:t> </a:t>
            </a:r>
            <a:r>
              <a:rPr lang="pt-BR" sz="1600" b="1" dirty="0">
                <a:solidFill>
                  <a:srgbClr val="FF0000"/>
                </a:solidFill>
              </a:rPr>
              <a:t>28%</a:t>
            </a:r>
            <a:r>
              <a:rPr lang="pt-BR" sz="1600" dirty="0">
                <a:solidFill>
                  <a:srgbClr val="FF0000"/>
                </a:solidFill>
              </a:rPr>
              <a:t> </a:t>
            </a:r>
            <a:r>
              <a:rPr lang="pt-BR" sz="1600" dirty="0"/>
              <a:t>no </a:t>
            </a:r>
            <a:r>
              <a:rPr lang="pt-BR" sz="1600" dirty="0" smtClean="0"/>
              <a:t>cirúrgico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807968" y="4941169"/>
            <a:ext cx="5664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VC </a:t>
            </a:r>
            <a:r>
              <a:rPr lang="pt-BR" sz="1600" dirty="0" smtClean="0"/>
              <a:t>aumento 3,4</a:t>
            </a:r>
            <a:r>
              <a:rPr lang="pt-BR" sz="1600" dirty="0"/>
              <a:t>% no grupo clinico e 7% no </a:t>
            </a:r>
            <a:r>
              <a:rPr lang="pt-BR" sz="1600" dirty="0" smtClean="0"/>
              <a:t>cirúrgico e mantiveram-se </a:t>
            </a:r>
            <a:r>
              <a:rPr lang="pt-BR" sz="1600" dirty="0"/>
              <a:t>em </a:t>
            </a:r>
            <a:r>
              <a:rPr lang="pt-BR" sz="1600" b="1" dirty="0">
                <a:solidFill>
                  <a:srgbClr val="FF0000"/>
                </a:solidFill>
              </a:rPr>
              <a:t>29,8 m/s </a:t>
            </a:r>
            <a:r>
              <a:rPr lang="pt-BR" sz="1600" b="1" dirty="0" smtClean="0">
                <a:solidFill>
                  <a:srgbClr val="FF0000"/>
                </a:solidFill>
              </a:rPr>
              <a:t> </a:t>
            </a:r>
            <a:r>
              <a:rPr lang="pt-BR" sz="1600" dirty="0" smtClean="0"/>
              <a:t>e </a:t>
            </a:r>
            <a:r>
              <a:rPr lang="pt-BR" sz="1600" b="1" dirty="0" smtClean="0">
                <a:solidFill>
                  <a:srgbClr val="FF0000"/>
                </a:solidFill>
              </a:rPr>
              <a:t>32,2m/s </a:t>
            </a:r>
            <a:endParaRPr lang="pt-BR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33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60400" y="270360"/>
            <a:ext cx="10718800" cy="9361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BR" sz="2800" dirty="0" smtClean="0"/>
              <a:t>Evolução no longo prazo </a:t>
            </a:r>
            <a:r>
              <a:rPr lang="pt-BR" sz="2800" dirty="0"/>
              <a:t>Inicio do tratamento </a:t>
            </a:r>
            <a:r>
              <a:rPr lang="pt-BR" sz="2800" dirty="0" smtClean="0"/>
              <a:t>03/06/2009 último exame</a:t>
            </a:r>
            <a:r>
              <a:rPr lang="pt-BR" sz="2800" dirty="0"/>
              <a:t> em </a:t>
            </a:r>
            <a:r>
              <a:rPr lang="pt-BR" sz="2800" dirty="0" smtClean="0"/>
              <a:t>14/08/2015.</a:t>
            </a:r>
            <a:endParaRPr lang="pt-BR" sz="2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368" y="1513066"/>
            <a:ext cx="5470359" cy="35984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CaixaDeTexto 4"/>
          <p:cNvSpPr txBox="1"/>
          <p:nvPr/>
        </p:nvSpPr>
        <p:spPr>
          <a:xfrm>
            <a:off x="880217" y="5283366"/>
            <a:ext cx="939081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/>
              <a:t>Os </a:t>
            </a:r>
            <a:r>
              <a:rPr lang="pt-BR" sz="2400" b="1" dirty="0" err="1"/>
              <a:t>PAMC</a:t>
            </a:r>
            <a:r>
              <a:rPr lang="pt-BR" sz="2400" dirty="0" err="1"/>
              <a:t>s</a:t>
            </a:r>
            <a:r>
              <a:rPr lang="pt-BR" sz="2400" dirty="0"/>
              <a:t> </a:t>
            </a:r>
            <a:r>
              <a:rPr lang="pt-BR" sz="2400" dirty="0">
                <a:solidFill>
                  <a:srgbClr val="FF0000"/>
                </a:solidFill>
              </a:rPr>
              <a:t>sem dispersão temporal</a:t>
            </a:r>
            <a:r>
              <a:rPr lang="pt-BR" sz="2400" dirty="0"/>
              <a:t> e a </a:t>
            </a:r>
            <a:r>
              <a:rPr lang="pt-BR" sz="2400" b="1" dirty="0"/>
              <a:t>VC</a:t>
            </a:r>
            <a:r>
              <a:rPr lang="pt-BR" sz="2400" dirty="0"/>
              <a:t> </a:t>
            </a:r>
            <a:r>
              <a:rPr lang="pt-BR" sz="2400" dirty="0" smtClean="0">
                <a:solidFill>
                  <a:schemeClr val="tx1"/>
                </a:solidFill>
              </a:rPr>
              <a:t>no</a:t>
            </a:r>
            <a:r>
              <a:rPr lang="pt-BR" sz="2400" dirty="0" smtClean="0"/>
              <a:t> </a:t>
            </a:r>
            <a:r>
              <a:rPr lang="pt-BR" sz="2400" dirty="0"/>
              <a:t>túnel do cotovelo,  mantidas baixas  -  não devem ser interpretadas como SINAL de </a:t>
            </a:r>
            <a:r>
              <a:rPr lang="pt-BR" sz="2400" dirty="0" smtClean="0"/>
              <a:t>atividade. 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8758868" y="2348880"/>
            <a:ext cx="1512168" cy="584776"/>
          </a:xfrm>
          <a:prstGeom prst="rect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8758868" y="2348882"/>
            <a:ext cx="151216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0000"/>
                </a:solidFill>
              </a:rPr>
              <a:t>32,8m/s</a:t>
            </a:r>
          </a:p>
        </p:txBody>
      </p:sp>
      <p:cxnSp>
        <p:nvCxnSpPr>
          <p:cNvPr id="11" name="Conector reto 10"/>
          <p:cNvCxnSpPr/>
          <p:nvPr/>
        </p:nvCxnSpPr>
        <p:spPr>
          <a:xfrm flipV="1">
            <a:off x="6528048" y="2348880"/>
            <a:ext cx="2230820" cy="10438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flipV="1">
            <a:off x="6528048" y="2933657"/>
            <a:ext cx="2230820" cy="56935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V="1">
            <a:off x="6905002" y="2933656"/>
            <a:ext cx="3366034" cy="57572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59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1040" y="213360"/>
            <a:ext cx="10546079" cy="71628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Por que a </a:t>
            </a:r>
            <a:r>
              <a:rPr lang="pt-BR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é mantida elevada ou  </a:t>
            </a:r>
            <a:r>
              <a:rPr lang="pt-BR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piora em 15%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pt-BR" sz="4000" dirty="0" smtClean="0"/>
              <a:t/>
            </a:r>
            <a:br>
              <a:rPr lang="pt-BR" sz="4000" dirty="0" smtClean="0"/>
            </a:b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1053" y="762456"/>
            <a:ext cx="10958729" cy="48479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Subluxação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do ulnar no cotovelo pós cirúrgica (1 caso)</a:t>
            </a:r>
          </a:p>
          <a:p>
            <a:pPr marL="0" indent="0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écnica de descompressão pouco ampla ou restrita</a:t>
            </a:r>
          </a:p>
          <a:p>
            <a:pPr marL="0" indent="0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Recidiva das reações (tardias) ou </a:t>
            </a:r>
            <a:r>
              <a:rPr lang="pt-B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recidiva da hanseníase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(2 suspeitas) 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rgbClr val="5F9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Outra hipótese</a:t>
            </a:r>
          </a:p>
          <a:p>
            <a:pPr marL="0" indent="0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Compressão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intrínseca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pt-B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fibrose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tardia intra-neural</a:t>
            </a:r>
            <a:r>
              <a:rPr lang="pt-BR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?</a:t>
            </a:r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rgbClr val="5F9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Hipótese </a:t>
            </a:r>
            <a:r>
              <a:rPr lang="pt-BR" sz="2400" dirty="0">
                <a:solidFill>
                  <a:srgbClr val="5F9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sz="2400" b="1" dirty="0">
                <a:solidFill>
                  <a:srgbClr val="5F9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</a:t>
            </a:r>
            <a:r>
              <a:rPr lang="pt-BR" sz="2400" b="1" dirty="0" smtClean="0">
                <a:solidFill>
                  <a:srgbClr val="5F9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normalização </a:t>
            </a:r>
            <a:r>
              <a:rPr lang="pt-BR" sz="2400" dirty="0" smtClean="0">
                <a:solidFill>
                  <a:srgbClr val="5F9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VC</a:t>
            </a:r>
            <a:endParaRPr lang="pt-BR" sz="2400" dirty="0">
              <a:solidFill>
                <a:srgbClr val="5F91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Células de Schwann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remielinização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com capacidade de migração </a:t>
            </a:r>
          </a:p>
          <a:p>
            <a:pPr marL="0" indent="0">
              <a:buNone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reduzida, menor adesão das membranas entre elas</a:t>
            </a:r>
            <a:r>
              <a:rPr lang="pt-BR" sz="2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CS mais </a:t>
            </a:r>
          </a:p>
          <a:p>
            <a:pPr marL="0" indent="0">
              <a:buNone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numerosas  deixando maior número de nodos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menor espaço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entre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eles </a:t>
            </a:r>
          </a:p>
          <a:p>
            <a:pPr marL="0" indent="0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594" y="1881963"/>
            <a:ext cx="2387525" cy="18172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6" name="Conector de seta reta 5"/>
          <p:cNvCxnSpPr/>
          <p:nvPr/>
        </p:nvCxnSpPr>
        <p:spPr>
          <a:xfrm>
            <a:off x="10989892" y="3580688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flipV="1">
            <a:off x="6943060" y="3376757"/>
            <a:ext cx="2595650" cy="469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401053" y="5827970"/>
            <a:ext cx="108018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altLang="pt-BR" sz="1400" dirty="0" smtClean="0"/>
              <a:t>Garbino </a:t>
            </a:r>
            <a:r>
              <a:rPr lang="pt-BR" altLang="pt-BR" sz="1400" dirty="0"/>
              <a:t>et al. </a:t>
            </a:r>
            <a:r>
              <a:rPr lang="pt-BR" altLang="pt-BR" sz="1400" dirty="0" err="1"/>
              <a:t>Clinical</a:t>
            </a:r>
            <a:r>
              <a:rPr lang="pt-BR" altLang="pt-BR" sz="1400" dirty="0"/>
              <a:t> and </a:t>
            </a:r>
            <a:r>
              <a:rPr lang="pt-BR" altLang="pt-BR" sz="1400" dirty="0" err="1"/>
              <a:t>diagnostic</a:t>
            </a:r>
            <a:r>
              <a:rPr lang="pt-BR" altLang="pt-BR" sz="1400" dirty="0"/>
              <a:t> </a:t>
            </a:r>
            <a:r>
              <a:rPr lang="pt-BR" altLang="pt-BR" sz="1400" dirty="0" err="1"/>
              <a:t>aspects</a:t>
            </a:r>
            <a:r>
              <a:rPr lang="pt-BR" altLang="pt-BR" sz="1400" dirty="0"/>
              <a:t> of </a:t>
            </a:r>
            <a:r>
              <a:rPr lang="pt-BR" altLang="pt-BR" sz="1400" dirty="0" err="1"/>
              <a:t>the</a:t>
            </a:r>
            <a:r>
              <a:rPr lang="pt-BR" altLang="pt-BR" sz="1400" dirty="0"/>
              <a:t> </a:t>
            </a:r>
            <a:r>
              <a:rPr lang="pt-BR" altLang="pt-BR" sz="1400" i="1" dirty="0" err="1"/>
              <a:t>primarily</a:t>
            </a:r>
            <a:r>
              <a:rPr lang="pt-BR" altLang="pt-BR" sz="1400" i="1" dirty="0"/>
              <a:t> neural </a:t>
            </a:r>
            <a:r>
              <a:rPr lang="pt-BR" altLang="pt-BR" sz="1400" i="1" dirty="0" err="1"/>
              <a:t>leprosy</a:t>
            </a:r>
            <a:r>
              <a:rPr lang="pt-BR" altLang="pt-BR" sz="1400" dirty="0"/>
              <a:t>. Hansenologia </a:t>
            </a:r>
            <a:r>
              <a:rPr lang="pt-BR" altLang="pt-BR" sz="1400" dirty="0" err="1" smtClean="0"/>
              <a:t>Internationalis</a:t>
            </a:r>
            <a:r>
              <a:rPr lang="pt-BR" altLang="pt-BR" sz="1400" dirty="0" smtClean="0"/>
              <a:t>, 2004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400" dirty="0" err="1" smtClean="0"/>
              <a:t>Hung</a:t>
            </a:r>
            <a:r>
              <a:rPr lang="pt-BR" sz="1400" dirty="0" smtClean="0"/>
              <a:t> HA </a:t>
            </a:r>
            <a:r>
              <a:rPr lang="en-US" sz="1400" dirty="0" smtClean="0"/>
              <a:t>et </a:t>
            </a:r>
            <a:r>
              <a:rPr lang="en-US" sz="1400" dirty="0"/>
              <a:t>all. Dynamic regulation of Schwann cell enhancers after peripheral nerve injury. J </a:t>
            </a:r>
            <a:r>
              <a:rPr lang="en-US" sz="1400" dirty="0" err="1"/>
              <a:t>Biol</a:t>
            </a:r>
            <a:r>
              <a:rPr lang="en-US" sz="1400" dirty="0"/>
              <a:t> Chem. 2015</a:t>
            </a:r>
            <a:endParaRPr lang="pt-BR" sz="1400" dirty="0"/>
          </a:p>
          <a:p>
            <a:pPr marL="342900" indent="-342900">
              <a:buAutoNum type="arabicPeriod"/>
            </a:pPr>
            <a:endParaRPr lang="pt-BR" sz="16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563" y="3853029"/>
            <a:ext cx="3048283" cy="1764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13" name="Conector angulado 12"/>
          <p:cNvCxnSpPr/>
          <p:nvPr/>
        </p:nvCxnSpPr>
        <p:spPr>
          <a:xfrm flipV="1">
            <a:off x="2566737" y="4382126"/>
            <a:ext cx="7106653" cy="545432"/>
          </a:xfrm>
          <a:prstGeom prst="bentConnector3">
            <a:avLst>
              <a:gd name="adj1" fmla="val 7754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9790348" y="5570046"/>
            <a:ext cx="1951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1200" dirty="0"/>
              <a:t>Ochoa J </a:t>
            </a:r>
            <a:r>
              <a:rPr lang="pt-BR" altLang="pt-BR" sz="1200" dirty="0" err="1"/>
              <a:t>and</a:t>
            </a:r>
            <a:r>
              <a:rPr lang="pt-BR" altLang="pt-BR" sz="1200" dirty="0"/>
              <a:t> </a:t>
            </a:r>
            <a:r>
              <a:rPr lang="pt-BR" altLang="pt-BR" sz="1200" dirty="0" err="1"/>
              <a:t>Vial</a:t>
            </a:r>
            <a:r>
              <a:rPr lang="pt-BR" altLang="pt-BR" sz="1200" dirty="0"/>
              <a:t> JD. </a:t>
            </a:r>
            <a:r>
              <a:rPr lang="pt-BR" altLang="pt-BR" sz="1200" dirty="0" smtClean="0"/>
              <a:t>1967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257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38200" y="185663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pt-BR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Conclusões</a:t>
            </a:r>
            <a:endParaRPr lang="pt-BR" sz="3600" dirty="0">
              <a:solidFill>
                <a:schemeClr val="tx1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822960" y="1341120"/>
            <a:ext cx="10515600" cy="4894239"/>
          </a:xfrm>
        </p:spPr>
        <p:txBody>
          <a:bodyPr>
            <a:noAutofit/>
          </a:bodyPr>
          <a:lstStyle/>
          <a:p>
            <a:r>
              <a:rPr lang="pt-BR" alt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aumento do </a:t>
            </a:r>
            <a:r>
              <a:rPr lang="pt-BR" altLang="pt-B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PAMC</a:t>
            </a:r>
            <a:r>
              <a:rPr lang="pt-BR" alt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 proporcionalmente maior no grupo cirúrgico, embora esse dado mostre uma </a:t>
            </a:r>
            <a:r>
              <a:rPr lang="pt-BR" altLang="pt-B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tendência</a:t>
            </a:r>
            <a:r>
              <a:rPr lang="pt-BR" alt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torna-se necessário ampliar e homogeneizar essa amostra para conclusões quanto ao valor da descompressão. </a:t>
            </a:r>
          </a:p>
          <a:p>
            <a:endParaRPr lang="pt-BR" alt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alt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pt-BR" alt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VC</a:t>
            </a:r>
            <a:r>
              <a:rPr lang="pt-BR" alt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túnel do cotovelo, se mantiveram baixas nos dois grupos mesmo nos pacientes submetidos à descompressão indicando </a:t>
            </a:r>
            <a:r>
              <a:rPr lang="pt-BR" altLang="pt-B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remielinização </a:t>
            </a:r>
            <a:r>
              <a:rPr lang="pt-BR" alt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altLang="pt-B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parcial</a:t>
            </a:r>
            <a:r>
              <a:rPr lang="pt-BR" alt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pt-BR" altLang="pt-B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nesse sitio. Donde se conclui que a VC mantida nos valores encontrados </a:t>
            </a:r>
            <a:r>
              <a:rPr lang="pt-BR" altLang="pt-B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deve ser interpretada como neuropatia em atividade.</a:t>
            </a:r>
          </a:p>
          <a:p>
            <a:endParaRPr lang="pt-BR" alt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mantida elevada ou com piora em </a:t>
            </a:r>
            <a:r>
              <a:rPr lang="pt-B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nervos leva a se investigar fenômeno local persistente, p.ex. </a:t>
            </a:r>
            <a:r>
              <a:rPr lang="pt-BR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subluxação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ulnar no cotovelo, descompressão restrita, reação tardia ou recidiva da hanseníase e compressão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intrínseca (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fibrose tardia?)</a:t>
            </a: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03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943352" y="1905000"/>
            <a:ext cx="10363200" cy="3473937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UMA DOENÇA INFECCIOSA CRÔNICA</a:t>
            </a: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NEUROPATIA INFLAMATÓRIA SUBAGUDA </a:t>
            </a:r>
            <a:r>
              <a:rPr lang="pt-BR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RECORRENTE</a:t>
            </a:r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dirty="0" smtClean="0"/>
              <a:t/>
            </a:r>
            <a:br>
              <a:rPr lang="pt-BR" sz="4000" dirty="0" smtClean="0"/>
            </a:br>
            <a:endParaRPr lang="pt-BR" sz="40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946474" y="5773649"/>
            <a:ext cx="10753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1. </a:t>
            </a:r>
            <a:r>
              <a:rPr lang="pt-BR" sz="1200" dirty="0"/>
              <a:t>Garbino JA, Marques </a:t>
            </a:r>
            <a:r>
              <a:rPr lang="pt-BR" sz="1200" dirty="0" err="1"/>
              <a:t>JrW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pt-BR" sz="1200" dirty="0"/>
              <a:t>A neuropatia da hanseníase. In: Alves ED; Ferreira TL; Ferreira IN. (Org.). </a:t>
            </a:r>
            <a:r>
              <a:rPr lang="pt-BR" sz="1200" dirty="0">
                <a:solidFill>
                  <a:srgbClr val="FF0000"/>
                </a:solidFill>
              </a:rPr>
              <a:t>Hanseníase - Avanços e Desafios</a:t>
            </a:r>
            <a:r>
              <a:rPr lang="pt-BR" sz="1200" dirty="0"/>
              <a:t>. 1ed.Brasília: Universidade de Brasília – UnB, p. 215-229. 2015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29640" y="609600"/>
            <a:ext cx="10378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DEFINIÇÕES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81083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pt-BR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8021" y="1432560"/>
            <a:ext cx="10515600" cy="4949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 neuropatia da hanseníase (NH) no seu período mais crítico</a:t>
            </a:r>
            <a:r>
              <a:rPr lang="pt-BR" alt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ou seja,</a:t>
            </a: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o reacional, se estende com recorrências por cinco ou mais anos. A sua resposta precoce ao tratamento já foi estudada</a:t>
            </a:r>
            <a:r>
              <a:rPr lang="pt-BR" altLang="pt-BR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, mas a resposta no </a:t>
            </a:r>
            <a:r>
              <a:rPr lang="pt-BR" alt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longo prazo </a:t>
            </a: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– acima de dois anos -</a:t>
            </a:r>
            <a:r>
              <a:rPr lang="pt-BR" alt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é pouco conhecida. </a:t>
            </a:r>
          </a:p>
          <a:p>
            <a:pPr marL="0" indent="0">
              <a:lnSpc>
                <a:spcPct val="100000"/>
              </a:lnSpc>
              <a:buNone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 nervo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ulnar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no túnel do cotovelo  é um dos mais acometidos pela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hanseniase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, segundo alguns autores, competindo com o tibial no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tunel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do tarso</a:t>
            </a:r>
            <a:r>
              <a:rPr lang="pt-BR" altLang="pt-BR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2,3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alt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alt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Por esse motivo os autores direcionaram sua análise aos estudos neurofisiológicos seriados durante o tratamento da neuropatia do </a:t>
            </a:r>
            <a:r>
              <a:rPr lang="pt-BR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ulnar</a:t>
            </a: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desde o inicio ao </a:t>
            </a:r>
            <a:r>
              <a:rPr lang="pt-BR" alt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períodos tardios</a:t>
            </a: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altLang="pt-BR" dirty="0" smtClean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190714" y="5257800"/>
            <a:ext cx="99302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buFont typeface="+mj-lt"/>
              <a:buAutoNum type="arabicPeriod"/>
            </a:pPr>
            <a:r>
              <a:rPr lang="pt-BR" altLang="pt-BR" sz="1200" dirty="0" smtClean="0">
                <a:latin typeface="Arial" panose="020B0604020202020204" pitchFamily="34" charset="0"/>
              </a:rPr>
              <a:t>Garbino JA </a:t>
            </a:r>
            <a:r>
              <a:rPr lang="pt-BR" altLang="pt-BR" sz="1200" dirty="0" err="1" smtClean="0">
                <a:latin typeface="Arial" panose="020B0604020202020204" pitchFamily="34" charset="0"/>
              </a:rPr>
              <a:t>et</a:t>
            </a:r>
            <a:r>
              <a:rPr lang="pt-BR" altLang="pt-BR" sz="1200" dirty="0" smtClean="0">
                <a:latin typeface="Arial" panose="020B0604020202020204" pitchFamily="34" charset="0"/>
              </a:rPr>
              <a:t> al. </a:t>
            </a:r>
            <a:r>
              <a:rPr lang="pt-BR" altLang="pt-BR" sz="1200" dirty="0" err="1" smtClean="0">
                <a:latin typeface="Arial" panose="020B0604020202020204" pitchFamily="34" charset="0"/>
              </a:rPr>
              <a:t>Neurophysiological</a:t>
            </a:r>
            <a:r>
              <a:rPr lang="pt-BR" altLang="pt-BR" sz="1200" dirty="0" smtClean="0">
                <a:latin typeface="Arial" panose="020B0604020202020204" pitchFamily="34" charset="0"/>
              </a:rPr>
              <a:t> </a:t>
            </a:r>
            <a:r>
              <a:rPr lang="pt-BR" altLang="pt-BR" sz="1200" dirty="0" err="1" smtClean="0">
                <a:latin typeface="Arial" panose="020B0604020202020204" pitchFamily="34" charset="0"/>
              </a:rPr>
              <a:t>patterns</a:t>
            </a:r>
            <a:r>
              <a:rPr lang="pt-BR" altLang="pt-BR" sz="1200" dirty="0" smtClean="0">
                <a:latin typeface="Arial" panose="020B0604020202020204" pitchFamily="34" charset="0"/>
              </a:rPr>
              <a:t> </a:t>
            </a:r>
            <a:r>
              <a:rPr lang="pt-BR" altLang="pt-BR" sz="1200" dirty="0" err="1" smtClean="0">
                <a:latin typeface="Arial" panose="020B0604020202020204" pitchFamily="34" charset="0"/>
              </a:rPr>
              <a:t>of</a:t>
            </a:r>
            <a:r>
              <a:rPr lang="pt-BR" altLang="pt-BR" sz="1200" dirty="0" smtClean="0">
                <a:latin typeface="Arial" panose="020B0604020202020204" pitchFamily="34" charset="0"/>
              </a:rPr>
              <a:t> </a:t>
            </a:r>
            <a:r>
              <a:rPr lang="pt-BR" altLang="pt-BR" sz="1200" dirty="0" err="1" smtClean="0">
                <a:latin typeface="Arial" panose="020B0604020202020204" pitchFamily="34" charset="0"/>
              </a:rPr>
              <a:t>ulnar</a:t>
            </a:r>
            <a:r>
              <a:rPr lang="pt-BR" altLang="pt-BR" sz="1200" dirty="0" smtClean="0">
                <a:latin typeface="Arial" panose="020B0604020202020204" pitchFamily="34" charset="0"/>
              </a:rPr>
              <a:t> </a:t>
            </a:r>
            <a:r>
              <a:rPr lang="pt-BR" altLang="pt-BR" sz="1200" dirty="0" err="1" smtClean="0">
                <a:latin typeface="Arial" panose="020B0604020202020204" pitchFamily="34" charset="0"/>
              </a:rPr>
              <a:t>nerve</a:t>
            </a:r>
            <a:r>
              <a:rPr lang="pt-BR" altLang="pt-BR" sz="1200" dirty="0" smtClean="0">
                <a:latin typeface="Arial" panose="020B0604020202020204" pitchFamily="34" charset="0"/>
              </a:rPr>
              <a:t> </a:t>
            </a:r>
            <a:r>
              <a:rPr lang="pt-BR" altLang="pt-BR" sz="1200" dirty="0" err="1" smtClean="0">
                <a:latin typeface="Arial" panose="020B0604020202020204" pitchFamily="34" charset="0"/>
              </a:rPr>
              <a:t>neuropathy</a:t>
            </a:r>
            <a:r>
              <a:rPr lang="pt-BR" altLang="pt-BR" sz="1200" dirty="0" smtClean="0">
                <a:latin typeface="Arial" panose="020B0604020202020204" pitchFamily="34" charset="0"/>
              </a:rPr>
              <a:t> in </a:t>
            </a:r>
            <a:r>
              <a:rPr lang="pt-BR" altLang="pt-BR" sz="1200" dirty="0" err="1" smtClean="0">
                <a:latin typeface="Arial" panose="020B0604020202020204" pitchFamily="34" charset="0"/>
              </a:rPr>
              <a:t>leprosy</a:t>
            </a:r>
            <a:r>
              <a:rPr lang="pt-BR" altLang="pt-BR" sz="1200" dirty="0" smtClean="0">
                <a:latin typeface="Arial" panose="020B0604020202020204" pitchFamily="34" charset="0"/>
              </a:rPr>
              <a:t> </a:t>
            </a:r>
            <a:r>
              <a:rPr lang="pt-BR" altLang="pt-BR" sz="1200" dirty="0" err="1" smtClean="0">
                <a:latin typeface="Arial" panose="020B0604020202020204" pitchFamily="34" charset="0"/>
              </a:rPr>
              <a:t>reactions</a:t>
            </a:r>
            <a:r>
              <a:rPr lang="pt-BR" altLang="pt-BR" sz="1200" dirty="0" smtClean="0">
                <a:latin typeface="Arial" panose="020B0604020202020204" pitchFamily="34" charset="0"/>
              </a:rPr>
              <a:t>. </a:t>
            </a:r>
            <a:r>
              <a:rPr lang="pt-BR" altLang="pt-BR" sz="1200" dirty="0" err="1" smtClean="0">
                <a:latin typeface="Arial" panose="020B0604020202020204" pitchFamily="34" charset="0"/>
              </a:rPr>
              <a:t>Leprosy</a:t>
            </a:r>
            <a:r>
              <a:rPr lang="pt-BR" altLang="pt-BR" sz="1200" dirty="0" smtClean="0">
                <a:latin typeface="Arial" panose="020B0604020202020204" pitchFamily="34" charset="0"/>
              </a:rPr>
              <a:t> </a:t>
            </a:r>
            <a:r>
              <a:rPr lang="pt-BR" altLang="pt-BR" sz="1200" dirty="0" err="1" smtClean="0">
                <a:latin typeface="Arial" panose="020B0604020202020204" pitchFamily="34" charset="0"/>
              </a:rPr>
              <a:t>Review</a:t>
            </a:r>
            <a:r>
              <a:rPr lang="pt-BR" altLang="pt-BR" sz="1200" baseline="30000" dirty="0" smtClean="0">
                <a:latin typeface="Arial" panose="020B0604020202020204" pitchFamily="34" charset="0"/>
              </a:rPr>
              <a:t> </a:t>
            </a:r>
            <a:r>
              <a:rPr lang="pt-BR" altLang="pt-BR" sz="1200" dirty="0" smtClean="0">
                <a:latin typeface="Arial" panose="020B0604020202020204" pitchFamily="34" charset="0"/>
              </a:rPr>
              <a:t>,  2010 </a:t>
            </a:r>
            <a:endParaRPr lang="pt-BR" altLang="pt-BR" sz="1200" baseline="30000" dirty="0" smtClean="0">
              <a:latin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Jambeiro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JES. Pé hanseniano In: Pé e 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tornozelo. São Paulo: IOT-USP; 1994</a:t>
            </a:r>
            <a:endParaRPr lang="es-PA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pt-BR" altLang="pt-BR" sz="1200" dirty="0" smtClean="0"/>
              <a:t>Garbino JA. </a:t>
            </a:r>
            <a:r>
              <a:rPr lang="pt-BR" altLang="pt-BR" sz="1200" b="1" dirty="0" smtClean="0"/>
              <a:t>Neuropatia Hanseniana</a:t>
            </a:r>
            <a:r>
              <a:rPr lang="pt-BR" altLang="pt-BR" sz="1200" dirty="0" smtClean="0">
                <a:cs typeface="Times New Roman" panose="02020603050405020304" pitchFamily="18" charset="0"/>
              </a:rPr>
              <a:t>: Aspectos clínicos, fisiopatológicos, dano neural e regeneração.</a:t>
            </a:r>
            <a:r>
              <a:rPr lang="pt-BR" altLang="pt-BR" sz="1200" dirty="0" smtClean="0"/>
              <a:t> In: </a:t>
            </a:r>
            <a:r>
              <a:rPr lang="pt-BR" altLang="pt-BR" sz="1200" dirty="0" err="1" smtClean="0"/>
              <a:t>Opromolla</a:t>
            </a:r>
            <a:r>
              <a:rPr lang="pt-BR" altLang="pt-BR" sz="1200" dirty="0" smtClean="0"/>
              <a:t> DVA. Noções de </a:t>
            </a:r>
            <a:r>
              <a:rPr lang="pt-BR" altLang="pt-BR" sz="1200" dirty="0" err="1" smtClean="0"/>
              <a:t>Hansenologia</a:t>
            </a:r>
            <a:r>
              <a:rPr lang="pt-BR" altLang="pt-BR" sz="1200" dirty="0" smtClean="0"/>
              <a:t>. 2000</a:t>
            </a:r>
            <a:endParaRPr lang="pt-BR" altLang="pt-BR" sz="12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944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45484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pt-BR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Método</a:t>
            </a:r>
            <a:endParaRPr lang="pt-BR" sz="36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1144327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pt-BR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Incluídos pacientes com neuropatia clinica e </a:t>
            </a: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neurofisiologicamente ativa </a:t>
            </a:r>
            <a:r>
              <a:rPr lang="pt-BR" altLang="pt-BR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pt-BR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altLang="pt-BR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“inicio há no máximo seis meses "</a:t>
            </a:r>
          </a:p>
          <a:p>
            <a:r>
              <a:rPr lang="pt-BR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Excluídos pacientes com co-morbidades e contraindicações de esteroides. Um paciente com anastomose de Martin-</a:t>
            </a:r>
            <a:r>
              <a:rPr lang="pt-BR" alt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Gruber</a:t>
            </a:r>
            <a:r>
              <a:rPr lang="pt-BR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foi excluído. </a:t>
            </a:r>
          </a:p>
          <a:p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Selecionados 28 nervos em 22 pacientes, 17 homens e 04 mulheres com idade de 29 a 62 anos com </a:t>
            </a:r>
            <a:r>
              <a:rPr lang="pt-BR" altLang="pt-B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neuropatia do </a:t>
            </a:r>
            <a:r>
              <a:rPr lang="pt-BR" altLang="pt-B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ulnar</a:t>
            </a:r>
            <a:r>
              <a:rPr lang="pt-BR" altLang="pt-B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cotovelo.</a:t>
            </a: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alt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/>
              <a:t>Os casos foram tratados clinicamente e os que não foram controlados eram levados a cirurgia.</a:t>
            </a:r>
          </a:p>
          <a:p>
            <a:r>
              <a:rPr lang="pt-BR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Os parâmetros neurofisiológicos: potencial de ação motor composto (</a:t>
            </a:r>
            <a:r>
              <a:rPr lang="pt-BR" altLang="pt-B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PAMC</a:t>
            </a:r>
            <a:r>
              <a:rPr lang="pt-BR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), latência distal (</a:t>
            </a:r>
            <a:r>
              <a:rPr lang="pt-BR" altLang="pt-B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LD</a:t>
            </a:r>
            <a:r>
              <a:rPr lang="pt-BR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), velocidade de condução (</a:t>
            </a:r>
            <a:r>
              <a:rPr lang="pt-BR" altLang="pt-B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VC</a:t>
            </a:r>
            <a:r>
              <a:rPr lang="pt-BR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), a dispersão temporal (</a:t>
            </a:r>
            <a:r>
              <a:rPr lang="pt-BR" altLang="pt-B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</a:t>
            </a:r>
            <a:r>
              <a:rPr lang="pt-BR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através do cotovelo e a </a:t>
            </a:r>
            <a:r>
              <a:rPr lang="pt-BR" altLang="pt-B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onda F</a:t>
            </a:r>
            <a:r>
              <a:rPr lang="pt-BR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foram avaliados antes do tratamento, em sua evolução e </a:t>
            </a:r>
            <a:r>
              <a:rPr lang="pt-BR" altLang="pt-B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ultima avaliação. 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963253" y="5657374"/>
            <a:ext cx="9930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buAutoNum type="arabicPeriod"/>
            </a:pPr>
            <a:r>
              <a:rPr lang="pt-BR" alt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Garbino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JA et al. </a:t>
            </a:r>
            <a:r>
              <a:rPr lang="pt-BR" alt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Neurophysiological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patterns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of ulnar </a:t>
            </a:r>
            <a:r>
              <a:rPr lang="pt-BR" alt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nerve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neuropathy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alt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leprosy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Leprosy </a:t>
            </a:r>
            <a:r>
              <a:rPr lang="pt-BR" alt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pt-BR" altLang="pt-BR" sz="1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v. 81, p. 206-215, 2010 </a:t>
            </a:r>
          </a:p>
          <a:p>
            <a:pPr marL="228600" indent="-228600">
              <a:buFontTx/>
              <a:buAutoNum type="arabicPeriod"/>
            </a:pPr>
            <a:r>
              <a:rPr lang="en-GB" altLang="pt-BR" sz="1200" dirty="0" err="1">
                <a:solidFill>
                  <a:srgbClr val="292929"/>
                </a:solidFill>
              </a:rPr>
              <a:t>Garbino</a:t>
            </a:r>
            <a:r>
              <a:rPr lang="en-GB" altLang="pt-BR" sz="1200" dirty="0">
                <a:solidFill>
                  <a:srgbClr val="292929"/>
                </a:solidFill>
              </a:rPr>
              <a:t> JA  et </a:t>
            </a:r>
            <a:r>
              <a:rPr lang="en-GB" altLang="pt-BR" sz="1200" dirty="0">
                <a:solidFill>
                  <a:schemeClr val="tx2"/>
                </a:solidFill>
              </a:rPr>
              <a:t>al</a:t>
            </a:r>
            <a:r>
              <a:rPr lang="en-GB" altLang="pt-BR" sz="1200" dirty="0"/>
              <a:t>, </a:t>
            </a:r>
            <a:r>
              <a:rPr lang="en-US" sz="1200" dirty="0">
                <a:hlinkClick r:id="rId2"/>
              </a:rPr>
              <a:t>A randomized clinical trial of oral steroids for ulnar neuropathy in type 1 and type 2 leprosy reactions</a:t>
            </a:r>
            <a:r>
              <a:rPr lang="en-GB" altLang="pt-BR" sz="1200" dirty="0"/>
              <a:t>  </a:t>
            </a:r>
            <a:r>
              <a:rPr lang="en-GB" altLang="pt-BR" sz="1200" dirty="0" err="1">
                <a:solidFill>
                  <a:schemeClr val="tx2"/>
                </a:solidFill>
              </a:rPr>
              <a:t>Arq</a:t>
            </a:r>
            <a:r>
              <a:rPr lang="en-GB" altLang="pt-BR" sz="1200" dirty="0">
                <a:solidFill>
                  <a:srgbClr val="292929"/>
                </a:solidFill>
              </a:rPr>
              <a:t>. </a:t>
            </a:r>
            <a:r>
              <a:rPr lang="en-GB" altLang="pt-BR" sz="1200" dirty="0" err="1">
                <a:solidFill>
                  <a:srgbClr val="292929"/>
                </a:solidFill>
              </a:rPr>
              <a:t>Neuro-psiquiatr</a:t>
            </a:r>
            <a:r>
              <a:rPr lang="en-GB" altLang="pt-BR" sz="1200" dirty="0">
                <a:solidFill>
                  <a:srgbClr val="292929"/>
                </a:solidFill>
              </a:rPr>
              <a:t>. </a:t>
            </a:r>
            <a:r>
              <a:rPr lang="en-US" altLang="pt-BR" sz="1200" dirty="0" smtClean="0">
                <a:solidFill>
                  <a:srgbClr val="292929"/>
                </a:solidFill>
              </a:rPr>
              <a:t>2008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090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917" y="1109119"/>
            <a:ext cx="5141905" cy="262320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Espaço Reservado para Texto 5"/>
          <p:cNvSpPr>
            <a:spLocks noGrp="1"/>
          </p:cNvSpPr>
          <p:nvPr>
            <p:ph type="body" sz="half" idx="2"/>
          </p:nvPr>
        </p:nvSpPr>
        <p:spPr>
          <a:xfrm>
            <a:off x="518160" y="1615441"/>
            <a:ext cx="4013702" cy="423375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pt-BR" sz="1900" b="1" dirty="0"/>
              <a:t>O aprisionamento do Nervo </a:t>
            </a:r>
            <a:r>
              <a:rPr lang="pt-BR" sz="1900" b="1" dirty="0" err="1"/>
              <a:t>ulnar</a:t>
            </a:r>
            <a:r>
              <a:rPr lang="pt-BR" sz="1900" b="1" dirty="0"/>
              <a:t> pode acontecer em 5 pontos ao redor do cotovelo</a:t>
            </a:r>
            <a:r>
              <a:rPr lang="pt-BR" sz="1900" dirty="0" smtClean="0"/>
              <a:t>:</a:t>
            </a:r>
          </a:p>
          <a:p>
            <a:endParaRPr lang="pt-BR" dirty="0" smtClean="0"/>
          </a:p>
          <a:p>
            <a:pPr marL="342900" indent="-342900">
              <a:buFont typeface="+mj-lt"/>
              <a:buAutoNum type="arabicPeriod"/>
            </a:pPr>
            <a:r>
              <a:rPr lang="pt-BR" sz="1900" dirty="0" smtClean="0"/>
              <a:t>na </a:t>
            </a:r>
            <a:r>
              <a:rPr lang="pt-BR" sz="1900" dirty="0"/>
              <a:t>arcada de </a:t>
            </a:r>
            <a:r>
              <a:rPr lang="pt-BR" sz="1900" dirty="0" err="1" smtClean="0"/>
              <a:t>Struther</a:t>
            </a:r>
            <a:endParaRPr lang="pt-BR" sz="1900" b="1" dirty="0" smtClean="0"/>
          </a:p>
          <a:p>
            <a:pPr marL="342900" indent="-342900">
              <a:buFont typeface="+mj-lt"/>
              <a:buAutoNum type="arabicPeriod"/>
            </a:pPr>
            <a:endParaRPr lang="pt-BR" sz="1900" dirty="0" smtClean="0"/>
          </a:p>
          <a:p>
            <a:pPr marL="342900" indent="-342900">
              <a:buFont typeface="+mj-lt"/>
              <a:buAutoNum type="arabicPeriod"/>
            </a:pPr>
            <a:r>
              <a:rPr lang="pt-BR" sz="1900" dirty="0" smtClean="0">
                <a:solidFill>
                  <a:srgbClr val="FF0000"/>
                </a:solidFill>
              </a:rPr>
              <a:t>no </a:t>
            </a:r>
            <a:r>
              <a:rPr lang="pt-BR" sz="1900" dirty="0" err="1">
                <a:solidFill>
                  <a:srgbClr val="FF0000"/>
                </a:solidFill>
              </a:rPr>
              <a:t>septum</a:t>
            </a:r>
            <a:r>
              <a:rPr lang="pt-BR" sz="1900" dirty="0">
                <a:solidFill>
                  <a:srgbClr val="FF0000"/>
                </a:solidFill>
              </a:rPr>
              <a:t> </a:t>
            </a:r>
            <a:r>
              <a:rPr lang="pt-BR" sz="1900" dirty="0" smtClean="0">
                <a:solidFill>
                  <a:srgbClr val="FF0000"/>
                </a:solidFill>
              </a:rPr>
              <a:t>intermuscular medial</a:t>
            </a:r>
          </a:p>
          <a:p>
            <a:pPr marL="342900" indent="-342900">
              <a:buFont typeface="+mj-lt"/>
              <a:buAutoNum type="arabicPeriod"/>
            </a:pPr>
            <a:endParaRPr lang="pt-BR" sz="1900" dirty="0" smtClean="0"/>
          </a:p>
          <a:p>
            <a:pPr marL="342900" indent="-342900">
              <a:buFont typeface="+mj-lt"/>
              <a:buAutoNum type="arabicPeriod"/>
            </a:pPr>
            <a:r>
              <a:rPr lang="pt-BR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epicôndilo medial </a:t>
            </a:r>
            <a:r>
              <a:rPr lang="pt-BR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&gt; </a:t>
            </a:r>
            <a:r>
              <a:rPr lang="pt-BR" sz="19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Frequente</a:t>
            </a:r>
            <a:r>
              <a:rPr lang="pt-BR" sz="1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endParaRPr lang="pt-BR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túnel cubital</a:t>
            </a:r>
          </a:p>
          <a:p>
            <a:pPr marL="342900" indent="-342900">
              <a:buFont typeface="+mj-lt"/>
              <a:buAutoNum type="arabicPeriod"/>
            </a:pPr>
            <a:endParaRPr lang="pt-BR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sz="1900" dirty="0" smtClean="0"/>
              <a:t>na </a:t>
            </a:r>
            <a:r>
              <a:rPr lang="pt-BR" sz="1900" dirty="0"/>
              <a:t>aponeurose </a:t>
            </a:r>
            <a:r>
              <a:rPr lang="pt-BR" sz="1900" dirty="0" err="1"/>
              <a:t>flexo-pronadora</a:t>
            </a:r>
            <a:r>
              <a:rPr lang="pt-BR" sz="1900" dirty="0"/>
              <a:t> profunda.</a:t>
            </a:r>
            <a:endParaRPr lang="es-PA" sz="1900" dirty="0"/>
          </a:p>
        </p:txBody>
      </p:sp>
      <p:sp>
        <p:nvSpPr>
          <p:cNvPr id="8" name="Título 3"/>
          <p:cNvSpPr txBox="1">
            <a:spLocks/>
          </p:cNvSpPr>
          <p:nvPr/>
        </p:nvSpPr>
        <p:spPr>
          <a:xfrm>
            <a:off x="833237" y="122629"/>
            <a:ext cx="935736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Sítios de compressão / </a:t>
            </a:r>
            <a:r>
              <a:rPr kumimoji="0" lang="pt-B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entrapment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sites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916" y="3996983"/>
            <a:ext cx="5141905" cy="26518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CaixaDeTexto 2"/>
          <p:cNvSpPr txBox="1"/>
          <p:nvPr/>
        </p:nvSpPr>
        <p:spPr>
          <a:xfrm>
            <a:off x="6751674" y="1127482"/>
            <a:ext cx="3232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70C0"/>
                </a:solidFill>
              </a:rPr>
              <a:t>Estruturas envolvidas</a:t>
            </a:r>
            <a:endParaRPr lang="pt-B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0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39714" y="285245"/>
            <a:ext cx="11135783" cy="935385"/>
          </a:xfr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BR" sz="3200" dirty="0" smtClean="0">
                <a:latin typeface="Arial Rounded MT Bold" pitchFamily="34" charset="0"/>
              </a:rPr>
              <a:t>Hanseniase modelo de síndrome compressiva / </a:t>
            </a:r>
            <a:r>
              <a:rPr lang="pt-BR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entrapment</a:t>
            </a:r>
            <a:r>
              <a:rPr lang="pt-BR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 </a:t>
            </a:r>
            <a:endParaRPr lang="pt-BR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403" name="Picture 3" descr="hsp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156" y="1220630"/>
            <a:ext cx="4589784" cy="2070997"/>
          </a:xfrm>
          <a:prstGeom prst="rect">
            <a:avLst/>
          </a:prstGeom>
          <a:noFill/>
        </p:spPr>
      </p:pic>
      <p:pic>
        <p:nvPicPr>
          <p:cNvPr id="102404" name="Picture 4" descr="hspe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69" y="3818165"/>
            <a:ext cx="4512501" cy="21781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4894992" y="1408614"/>
            <a:ext cx="12481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dirty="0" err="1"/>
              <a:t>Septum</a:t>
            </a:r>
            <a:r>
              <a:rPr lang="pt-BR" sz="1600" b="1" dirty="0">
                <a:solidFill>
                  <a:srgbClr val="FF0000"/>
                </a:solidFill>
              </a:rPr>
              <a:t> </a:t>
            </a:r>
            <a:endParaRPr lang="pt-BR" sz="1600" b="1" baseline="30000" dirty="0">
              <a:solidFill>
                <a:schemeClr val="tx2"/>
              </a:solidFill>
            </a:endParaRP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4306707" y="2714907"/>
            <a:ext cx="211223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dirty="0" err="1"/>
              <a:t>Epicondylus</a:t>
            </a:r>
            <a:r>
              <a:rPr lang="pt-BR" sz="1600" b="1" dirty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2733840" y="3291627"/>
            <a:ext cx="18242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dirty="0" err="1" smtClean="0"/>
              <a:t>retinaculum</a:t>
            </a:r>
            <a:endParaRPr lang="pt-BR" sz="1600" dirty="0"/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2352510" y="4184253"/>
            <a:ext cx="38311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dirty="0">
                <a:solidFill>
                  <a:srgbClr val="FF0000"/>
                </a:solidFill>
              </a:rPr>
              <a:t>↓</a:t>
            </a: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2063553" y="4149081"/>
            <a:ext cx="38523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dirty="0">
                <a:solidFill>
                  <a:srgbClr val="FF0000"/>
                </a:solidFill>
              </a:rPr>
              <a:t>↓</a:t>
            </a:r>
          </a:p>
        </p:txBody>
      </p:sp>
      <p:sp>
        <p:nvSpPr>
          <p:cNvPr id="102410" name="Text Box 10"/>
          <p:cNvSpPr txBox="1">
            <a:spLocks noChangeArrowheads="1"/>
          </p:cNvSpPr>
          <p:nvPr/>
        </p:nvSpPr>
        <p:spPr bwMode="auto">
          <a:xfrm>
            <a:off x="638156" y="6274169"/>
            <a:ext cx="10560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 algn="ctr"/>
            <a:r>
              <a:rPr lang="en-GB" sz="1200" dirty="0" smtClean="0">
                <a:latin typeface="Arial" pitchFamily="34" charset="0"/>
                <a:cs typeface="Arial" pitchFamily="34" charset="0"/>
              </a:rPr>
              <a:t>Garbino J. A.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Clinical Neurophysiology Approach To Leprosy Neuropathy. 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Leprosy Mailing List, April 2008.</a:t>
            </a:r>
          </a:p>
          <a:p>
            <a:pPr marL="228600" indent="-228600">
              <a:buAutoNum type="arabicPeriod"/>
            </a:pPr>
            <a:endParaRPr lang="pt-BR" sz="1200" b="1" dirty="0" smtClean="0">
              <a:solidFill>
                <a:srgbClr val="3366FF"/>
              </a:solidFill>
              <a:latin typeface="Arial Rounded MT Bold" pitchFamily="34" charset="0"/>
            </a:endParaRPr>
          </a:p>
        </p:txBody>
      </p:sp>
      <p:pic>
        <p:nvPicPr>
          <p:cNvPr id="14" name="Picture 2" descr="imagem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1110" y="1220629"/>
            <a:ext cx="5856865" cy="477570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90" y="1124464"/>
            <a:ext cx="5179006" cy="3977996"/>
          </a:xfrm>
          <a:prstGeom prst="rect">
            <a:avLst/>
          </a:prstGeom>
        </p:spPr>
      </p:pic>
      <p:sp>
        <p:nvSpPr>
          <p:cNvPr id="3" name="Título 3"/>
          <p:cNvSpPr>
            <a:spLocks noGrp="1"/>
          </p:cNvSpPr>
          <p:nvPr>
            <p:ph type="title"/>
          </p:nvPr>
        </p:nvSpPr>
        <p:spPr>
          <a:xfrm>
            <a:off x="946298" y="239393"/>
            <a:ext cx="9357360" cy="838200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Descompressão </a:t>
            </a:r>
            <a:r>
              <a:rPr lang="pt-BR" sz="2800" dirty="0">
                <a:solidFill>
                  <a:schemeClr val="tx1"/>
                </a:solidFill>
              </a:rPr>
              <a:t>simples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92111" y="5531078"/>
            <a:ext cx="5407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Ligamento de </a:t>
            </a:r>
            <a:r>
              <a:rPr lang="pt-BR" sz="2800" b="1" dirty="0" smtClean="0"/>
              <a:t>Osborne</a:t>
            </a:r>
            <a:endParaRPr lang="pt-BR" sz="2800" b="1" dirty="0"/>
          </a:p>
        </p:txBody>
      </p:sp>
      <p:cxnSp>
        <p:nvCxnSpPr>
          <p:cNvPr id="6" name="Conector de seta reta 5"/>
          <p:cNvCxnSpPr/>
          <p:nvPr/>
        </p:nvCxnSpPr>
        <p:spPr>
          <a:xfrm flipV="1">
            <a:off x="3158697" y="3113462"/>
            <a:ext cx="274791" cy="1905104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005" y="1161487"/>
            <a:ext cx="5254631" cy="3940973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6337005" y="5403472"/>
            <a:ext cx="5465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Sinal da ampulheta</a:t>
            </a:r>
            <a:r>
              <a:rPr lang="pt-BR" sz="2400" dirty="0" smtClean="0"/>
              <a:t>: espessamento proximal e distal ao sitio de compressão</a:t>
            </a:r>
            <a:endParaRPr lang="pt-BR" sz="2400" dirty="0"/>
          </a:p>
        </p:txBody>
      </p:sp>
      <p:cxnSp>
        <p:nvCxnSpPr>
          <p:cNvPr id="14" name="Conector de seta reta 13"/>
          <p:cNvCxnSpPr/>
          <p:nvPr/>
        </p:nvCxnSpPr>
        <p:spPr>
          <a:xfrm flipV="1">
            <a:off x="8252642" y="3811771"/>
            <a:ext cx="359729" cy="1206795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flipH="1" flipV="1">
            <a:off x="10303658" y="3753293"/>
            <a:ext cx="287079" cy="1302487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14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8883" y="339490"/>
            <a:ext cx="10515600" cy="831286"/>
          </a:xfrm>
        </p:spPr>
        <p:txBody>
          <a:bodyPr>
            <a:normAutofit/>
          </a:bodyPr>
          <a:lstStyle/>
          <a:p>
            <a:r>
              <a:rPr lang="en-US" altLang="pt-BR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36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1243" y="5629401"/>
            <a:ext cx="10903722" cy="7409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alt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Quadro 1: </a:t>
            </a: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Os parâmetros (PAMC, LD, VC, a DT através do cotovelo) apresentaram melhoras em ambos grupos, a velocidade (</a:t>
            </a:r>
            <a:r>
              <a:rPr lang="pt-BR" alt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VC</a:t>
            </a: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) através do cotovelo foi a variável que </a:t>
            </a:r>
            <a:r>
              <a:rPr lang="pt-BR" alt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menos mudou</a:t>
            </a: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32771"/>
              </p:ext>
            </p:extLst>
          </p:nvPr>
        </p:nvGraphicFramePr>
        <p:xfrm>
          <a:off x="716280" y="1524000"/>
          <a:ext cx="10728959" cy="3802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2933"/>
                <a:gridCol w="1910167"/>
                <a:gridCol w="1843843"/>
                <a:gridCol w="955083"/>
                <a:gridCol w="1777517"/>
                <a:gridCol w="921257"/>
                <a:gridCol w="1788159"/>
              </a:tblGrid>
              <a:tr h="12649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9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 Grupos</a:t>
                      </a:r>
                    </a:p>
                  </a:txBody>
                  <a:tcPr marL="68581" marR="68581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9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PAMC médio Antes do </a:t>
                      </a:r>
                      <a:r>
                        <a:rPr kumimoji="0" lang="pt-BR" altLang="pt-B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Tx</a:t>
                      </a:r>
                      <a:endParaRPr kumimoji="0" lang="pt-BR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PAMC médio Após do </a:t>
                      </a:r>
                      <a:r>
                        <a:rPr kumimoji="0" lang="pt-BR" altLang="pt-B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Tx</a:t>
                      </a:r>
                      <a:endParaRPr kumimoji="0" lang="pt-BR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9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Ganho</a:t>
                      </a:r>
                      <a:endParaRPr kumimoji="0" lang="pt-BR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9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VC cotovelo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Média final</a:t>
                      </a:r>
                      <a:endParaRPr kumimoji="0" lang="pt-BR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9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Ganho</a:t>
                      </a:r>
                      <a:endParaRPr kumimoji="0" lang="pt-BR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9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DT redução no cotovelo</a:t>
                      </a:r>
                      <a:endParaRPr kumimoji="0" lang="pt-BR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horzOverflow="overflow"/>
                </a:tc>
              </a:tr>
              <a:tr h="12344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9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CLÍNICO (n=6)</a:t>
                      </a:r>
                      <a:endParaRPr kumimoji="0" lang="pt-BR" alt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1" marR="68581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9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4,8 </a:t>
                      </a:r>
                      <a:r>
                        <a:rPr kumimoji="0" lang="pt-BR" altLang="pt-B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mV</a:t>
                      </a:r>
                      <a:endParaRPr kumimoji="0" lang="pt-BR" alt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1" marR="6858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5,7 </a:t>
                      </a:r>
                      <a:r>
                        <a:rPr kumimoji="0" lang="pt-BR" altLang="pt-B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mV</a:t>
                      </a:r>
                      <a:endParaRPr kumimoji="0" lang="pt-BR" alt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1" marR="68581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9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19%</a:t>
                      </a:r>
                      <a:endParaRPr kumimoji="0" lang="pt-BR" alt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1" marR="68581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9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29,8 m/s</a:t>
                      </a:r>
                      <a:endParaRPr kumimoji="0" lang="pt-BR" alt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1" marR="68581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9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3,4%</a:t>
                      </a:r>
                      <a:endParaRPr kumimoji="0" lang="pt-BR" alt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1" marR="68581" marT="0" marB="0" horzOverflow="overflow"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9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55% melhoraram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30% mantiveram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15% pioraram</a:t>
                      </a:r>
                    </a:p>
                  </a:txBody>
                  <a:tcPr marL="68581" marR="68581" marT="0" marB="0" horzOverflow="overflow"/>
                </a:tc>
              </a:tr>
              <a:tr h="13030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9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CIRÚRGICO (n=22)</a:t>
                      </a:r>
                      <a:endParaRPr kumimoji="0" lang="pt-BR" alt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1" marR="68581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9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3,2 </a:t>
                      </a:r>
                      <a:r>
                        <a:rPr kumimoji="0" lang="pt-BR" altLang="pt-B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mV</a:t>
                      </a:r>
                      <a:endParaRPr kumimoji="0" lang="pt-BR" alt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1" marR="6858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4,1 </a:t>
                      </a:r>
                      <a:r>
                        <a:rPr kumimoji="0" lang="pt-BR" altLang="pt-B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mV</a:t>
                      </a:r>
                      <a:endParaRPr kumimoji="0" lang="pt-BR" alt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1" marR="68581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9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28%</a:t>
                      </a:r>
                      <a:endParaRPr kumimoji="0" lang="pt-BR" alt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1" marR="68581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9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32,2m/s</a:t>
                      </a:r>
                      <a:endParaRPr kumimoji="0" lang="pt-BR" alt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1" marR="68581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9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7%</a:t>
                      </a:r>
                      <a:endParaRPr kumimoji="0" lang="pt-BR" alt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1" marR="68581" marT="0" marB="0" horzOverflow="overflow"/>
                </a:tc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9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1" marR="68581" marT="0" marB="0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565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2429" y="260648"/>
            <a:ext cx="11617291" cy="1002132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Padrão neurofisiológico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durante as reações subagudas  -</a:t>
            </a: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neurites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–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períodos de intensa </a:t>
            </a: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inflamação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desmielinização</a:t>
            </a:r>
            <a:endParaRPr lang="pt-B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6054" y="1602379"/>
            <a:ext cx="4848085" cy="3480376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CaixaDeTexto 7"/>
          <p:cNvSpPr txBox="1"/>
          <p:nvPr/>
        </p:nvSpPr>
        <p:spPr>
          <a:xfrm>
            <a:off x="6431360" y="5213300"/>
            <a:ext cx="5498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Tibial PLANTAR MEDIAL e LATERAL: </a:t>
            </a:r>
            <a:r>
              <a:rPr lang="pt-BR" dirty="0" smtClean="0"/>
              <a:t>dispersão temporal abaixo do Túnel do Tarso e acima</a:t>
            </a:r>
            <a:r>
              <a:rPr lang="pt-BR" dirty="0" smtClean="0">
                <a:solidFill>
                  <a:srgbClr val="FF0000"/>
                </a:solidFill>
                <a:latin typeface="Calibri"/>
              </a:rPr>
              <a:t>↑↑</a:t>
            </a:r>
            <a:r>
              <a:rPr lang="pt-BR" dirty="0" smtClean="0"/>
              <a:t>e VC </a:t>
            </a:r>
            <a:r>
              <a:rPr lang="pt-BR" dirty="0" smtClean="0">
                <a:solidFill>
                  <a:srgbClr val="FF0000"/>
                </a:solidFill>
                <a:latin typeface="Calibri"/>
              </a:rPr>
              <a:t>↓↓↓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3" y="1602378"/>
            <a:ext cx="5305661" cy="34672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CaixaDeTexto 5"/>
          <p:cNvSpPr txBox="1"/>
          <p:nvPr/>
        </p:nvSpPr>
        <p:spPr>
          <a:xfrm>
            <a:off x="670720" y="5245928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ULNAR : </a:t>
            </a:r>
            <a:r>
              <a:rPr lang="pt-BR" dirty="0" smtClean="0"/>
              <a:t>dispersão temporal no Túnel do Cotovelo e acima </a:t>
            </a:r>
            <a:r>
              <a:rPr lang="pt-BR" dirty="0">
                <a:solidFill>
                  <a:srgbClr val="FF0000"/>
                </a:solidFill>
              </a:rPr>
              <a:t>↑↑↑</a:t>
            </a:r>
            <a:r>
              <a:rPr lang="pt-BR" dirty="0" smtClean="0"/>
              <a:t>e VC </a:t>
            </a:r>
            <a:r>
              <a:rPr lang="pt-BR" dirty="0" smtClean="0">
                <a:solidFill>
                  <a:srgbClr val="FF0000"/>
                </a:solidFill>
                <a:latin typeface="Calibri"/>
              </a:rPr>
              <a:t>↓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68983" y="6169257"/>
            <a:ext cx="11112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000" dirty="0" smtClean="0">
                <a:latin typeface="Arial" panose="020B0604020202020204" pitchFamily="34" charset="0"/>
              </a:rPr>
              <a:t>Garbino JA et al. </a:t>
            </a:r>
            <a:r>
              <a:rPr lang="pt-BR" altLang="pt-BR" sz="1000" dirty="0" err="1">
                <a:solidFill>
                  <a:srgbClr val="FF0000"/>
                </a:solidFill>
                <a:latin typeface="Arial" panose="020B0604020202020204" pitchFamily="34" charset="0"/>
              </a:rPr>
              <a:t>Neurophysiological</a:t>
            </a:r>
            <a:r>
              <a:rPr lang="pt-BR" altLang="pt-BR" sz="1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pt-BR" altLang="pt-BR" sz="1000" dirty="0" err="1">
                <a:solidFill>
                  <a:srgbClr val="FF0000"/>
                </a:solidFill>
                <a:latin typeface="Arial" panose="020B0604020202020204" pitchFamily="34" charset="0"/>
              </a:rPr>
              <a:t>patterns</a:t>
            </a:r>
            <a:r>
              <a:rPr lang="pt-BR" altLang="pt-BR" sz="1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pt-BR" altLang="pt-BR" sz="1000" dirty="0">
                <a:latin typeface="Arial" panose="020B0604020202020204" pitchFamily="34" charset="0"/>
              </a:rPr>
              <a:t>of ulnar </a:t>
            </a:r>
            <a:r>
              <a:rPr lang="pt-BR" altLang="pt-BR" sz="1000" dirty="0" err="1">
                <a:latin typeface="Arial" panose="020B0604020202020204" pitchFamily="34" charset="0"/>
              </a:rPr>
              <a:t>nerve</a:t>
            </a:r>
            <a:r>
              <a:rPr lang="pt-BR" altLang="pt-BR" sz="1000" dirty="0">
                <a:latin typeface="Arial" panose="020B0604020202020204" pitchFamily="34" charset="0"/>
              </a:rPr>
              <a:t> </a:t>
            </a:r>
            <a:r>
              <a:rPr lang="pt-BR" altLang="pt-BR" sz="1000" dirty="0" err="1">
                <a:latin typeface="Arial" panose="020B0604020202020204" pitchFamily="34" charset="0"/>
              </a:rPr>
              <a:t>neuropathy</a:t>
            </a:r>
            <a:r>
              <a:rPr lang="pt-BR" altLang="pt-BR" sz="1000" dirty="0">
                <a:latin typeface="Arial" panose="020B0604020202020204" pitchFamily="34" charset="0"/>
              </a:rPr>
              <a:t> in </a:t>
            </a:r>
            <a:r>
              <a:rPr lang="pt-BR" altLang="pt-BR" sz="1000" dirty="0" err="1">
                <a:latin typeface="Arial" panose="020B0604020202020204" pitchFamily="34" charset="0"/>
              </a:rPr>
              <a:t>leprosy</a:t>
            </a:r>
            <a:r>
              <a:rPr lang="pt-BR" altLang="pt-BR" sz="1000" dirty="0">
                <a:latin typeface="Arial" panose="020B0604020202020204" pitchFamily="34" charset="0"/>
              </a:rPr>
              <a:t> </a:t>
            </a:r>
            <a:r>
              <a:rPr lang="pt-BR" altLang="pt-BR" sz="1000" dirty="0" err="1">
                <a:latin typeface="Arial" panose="020B0604020202020204" pitchFamily="34" charset="0"/>
              </a:rPr>
              <a:t>reactions</a:t>
            </a:r>
            <a:r>
              <a:rPr lang="pt-BR" altLang="pt-BR" sz="1000" dirty="0">
                <a:latin typeface="Arial" panose="020B0604020202020204" pitchFamily="34" charset="0"/>
              </a:rPr>
              <a:t>. Leprosy </a:t>
            </a:r>
            <a:r>
              <a:rPr lang="pt-BR" altLang="pt-BR" sz="1000" dirty="0" err="1">
                <a:latin typeface="Arial" panose="020B0604020202020204" pitchFamily="34" charset="0"/>
              </a:rPr>
              <a:t>Review</a:t>
            </a:r>
            <a:r>
              <a:rPr lang="pt-BR" altLang="pt-BR" sz="1000" baseline="30000" dirty="0">
                <a:latin typeface="Arial" panose="020B0604020202020204" pitchFamily="34" charset="0"/>
              </a:rPr>
              <a:t>  </a:t>
            </a:r>
            <a:r>
              <a:rPr lang="pt-BR" altLang="pt-BR" sz="1000" dirty="0">
                <a:latin typeface="Arial" panose="020B0604020202020204" pitchFamily="34" charset="0"/>
              </a:rPr>
              <a:t>, v. 81, p. 206-215, </a:t>
            </a:r>
            <a:r>
              <a:rPr lang="pt-BR" altLang="pt-BR" sz="1000" dirty="0" smtClean="0">
                <a:latin typeface="Arial" panose="020B0604020202020204" pitchFamily="34" charset="0"/>
              </a:rPr>
              <a:t>2010</a:t>
            </a:r>
            <a:r>
              <a:rPr lang="pt-BR" altLang="pt-BR" dirty="0" smtClean="0">
                <a:latin typeface="Arial" panose="020B0604020202020204" pitchFamily="34" charset="0"/>
              </a:rPr>
              <a:t> </a:t>
            </a:r>
            <a:endParaRPr lang="pt-BR" altLang="pt-BR" baseline="30000" dirty="0">
              <a:latin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957" y="1772817"/>
            <a:ext cx="1402395" cy="235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1466</TotalTime>
  <Words>1436</Words>
  <Application>Microsoft Office PowerPoint</Application>
  <PresentationFormat>Widescreen</PresentationFormat>
  <Paragraphs>148</Paragraphs>
  <Slides>13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1" baseType="lpstr">
      <vt:lpstr>MS PGothic</vt:lpstr>
      <vt:lpstr>Arial</vt:lpstr>
      <vt:lpstr>Arial Rounded MT Bold</vt:lpstr>
      <vt:lpstr>Calibri</vt:lpstr>
      <vt:lpstr>Times New Roman</vt:lpstr>
      <vt:lpstr>Trebuchet MS</vt:lpstr>
      <vt:lpstr>Wingdings 3</vt:lpstr>
      <vt:lpstr>Facetado</vt:lpstr>
      <vt:lpstr>  A RESPOSTA DA NEUROPATIA ULNAR AO TRATAMENTO CLINICO E CIRÚRGICO NO LONGO PRAZO EM PACIENTES DE HANSENIASE</vt:lpstr>
      <vt:lpstr>    UMA DOENÇA INFECCIOSA CRÔNICA   UMA NEUROPATIA INFLAMATÓRIA SUBAGUDA RECORRENTE   </vt:lpstr>
      <vt:lpstr>Introdução</vt:lpstr>
      <vt:lpstr>Método</vt:lpstr>
      <vt:lpstr>Apresentação do PowerPoint</vt:lpstr>
      <vt:lpstr>Hanseniase modelo de síndrome compressiva / entrapment </vt:lpstr>
      <vt:lpstr>Descompressão simples</vt:lpstr>
      <vt:lpstr>Resultados</vt:lpstr>
      <vt:lpstr>Padrão neurofisiológico durante as reações subagudas  -neurites – períodos de intensa inflamação e desmielinização</vt:lpstr>
      <vt:lpstr>Tardiamente como ficam os parâmetros</vt:lpstr>
      <vt:lpstr>Evolução no longo prazo Inicio do tratamento 03/06/2009 último exame em 14/08/2015.</vt:lpstr>
      <vt:lpstr>Discussão  Por que a DT é mantida elevada ou  piora em 15%? </vt:lpstr>
      <vt:lpstr>Conclusões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PADRÃO NEUROFISIOLÓGICO DA RESPOSTA DA NEUROPATIA ULNAR DA HANSENIASE AO TRATAMENTO CLINICO E CIRÚRGICO NO LONGO PRAZO</dc:title>
  <dc:creator>GSTG</dc:creator>
  <cp:lastModifiedBy>GTG</cp:lastModifiedBy>
  <cp:revision>96</cp:revision>
  <dcterms:created xsi:type="dcterms:W3CDTF">2015-09-09T17:27:59Z</dcterms:created>
  <dcterms:modified xsi:type="dcterms:W3CDTF">2016-07-03T23:30:41Z</dcterms:modified>
</cp:coreProperties>
</file>